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1" r:id="rId4"/>
    <p:sldId id="272" r:id="rId5"/>
    <p:sldId id="274" r:id="rId6"/>
    <p:sldId id="273" r:id="rId7"/>
    <p:sldId id="275" r:id="rId8"/>
    <p:sldId id="276" r:id="rId9"/>
    <p:sldId id="306" r:id="rId10"/>
    <p:sldId id="296" r:id="rId11"/>
    <p:sldId id="277" r:id="rId12"/>
    <p:sldId id="279" r:id="rId13"/>
    <p:sldId id="281" r:id="rId14"/>
    <p:sldId id="280" r:id="rId15"/>
    <p:sldId id="278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88" r:id="rId24"/>
    <p:sldId id="291" r:id="rId25"/>
    <p:sldId id="292" r:id="rId26"/>
    <p:sldId id="293" r:id="rId27"/>
    <p:sldId id="294" r:id="rId28"/>
    <p:sldId id="295" r:id="rId29"/>
    <p:sldId id="297" r:id="rId30"/>
    <p:sldId id="300" r:id="rId31"/>
    <p:sldId id="298" r:id="rId32"/>
    <p:sldId id="305" r:id="rId33"/>
    <p:sldId id="303" r:id="rId34"/>
    <p:sldId id="304" r:id="rId35"/>
    <p:sldId id="299" r:id="rId36"/>
    <p:sldId id="301" r:id="rId37"/>
    <p:sldId id="302" r:id="rId38"/>
    <p:sldId id="270" r:id="rId39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4"/>
    <a:srgbClr val="FAD03E"/>
    <a:srgbClr val="003399"/>
    <a:srgbClr val="05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3" autoAdjust="0"/>
    <p:restoredTop sz="96051" autoAdjust="0"/>
  </p:normalViewPr>
  <p:slideViewPr>
    <p:cSldViewPr snapToGrid="0" snapToObjects="1">
      <p:cViewPr varScale="1">
        <p:scale>
          <a:sx n="130" d="100"/>
          <a:sy n="130" d="100"/>
        </p:scale>
        <p:origin x="192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0" Type="http://schemas.openxmlformats.org/officeDocument/2006/relationships/slide" Target="slides/slide21.xml"/><Relationship Id="rId21" Type="http://schemas.openxmlformats.org/officeDocument/2006/relationships/slide" Target="slides/slide22.xml"/><Relationship Id="rId22" Type="http://schemas.openxmlformats.org/officeDocument/2006/relationships/slide" Target="slides/slide23.xml"/><Relationship Id="rId23" Type="http://schemas.openxmlformats.org/officeDocument/2006/relationships/slide" Target="slides/slide24.xml"/><Relationship Id="rId24" Type="http://schemas.openxmlformats.org/officeDocument/2006/relationships/slide" Target="slides/slide25.xml"/><Relationship Id="rId25" Type="http://schemas.openxmlformats.org/officeDocument/2006/relationships/slide" Target="slides/slide26.xml"/><Relationship Id="rId26" Type="http://schemas.openxmlformats.org/officeDocument/2006/relationships/slide" Target="slides/slide27.xml"/><Relationship Id="rId27" Type="http://schemas.openxmlformats.org/officeDocument/2006/relationships/slide" Target="slides/slide28.xml"/><Relationship Id="rId28" Type="http://schemas.openxmlformats.org/officeDocument/2006/relationships/slide" Target="slides/slide29.xml"/><Relationship Id="rId29" Type="http://schemas.openxmlformats.org/officeDocument/2006/relationships/slide" Target="slides/slide30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6.xml"/><Relationship Id="rId30" Type="http://schemas.openxmlformats.org/officeDocument/2006/relationships/slide" Target="slides/slide31.xml"/><Relationship Id="rId31" Type="http://schemas.openxmlformats.org/officeDocument/2006/relationships/slide" Target="slides/slide32.xml"/><Relationship Id="rId32" Type="http://schemas.openxmlformats.org/officeDocument/2006/relationships/slide" Target="slides/slide33.xml"/><Relationship Id="rId9" Type="http://schemas.openxmlformats.org/officeDocument/2006/relationships/slide" Target="slides/slide10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9.xml"/><Relationship Id="rId33" Type="http://schemas.openxmlformats.org/officeDocument/2006/relationships/slide" Target="slides/slide34.xml"/><Relationship Id="rId34" Type="http://schemas.openxmlformats.org/officeDocument/2006/relationships/slide" Target="slides/slide35.xml"/><Relationship Id="rId35" Type="http://schemas.openxmlformats.org/officeDocument/2006/relationships/slide" Target="slides/slide36.xml"/><Relationship Id="rId36" Type="http://schemas.openxmlformats.org/officeDocument/2006/relationships/slide" Target="slides/slide37.xml"/><Relationship Id="rId10" Type="http://schemas.openxmlformats.org/officeDocument/2006/relationships/slide" Target="slides/slide11.xml"/><Relationship Id="rId11" Type="http://schemas.openxmlformats.org/officeDocument/2006/relationships/slide" Target="slides/slide12.xml"/><Relationship Id="rId12" Type="http://schemas.openxmlformats.org/officeDocument/2006/relationships/slide" Target="slides/slide13.xml"/><Relationship Id="rId13" Type="http://schemas.openxmlformats.org/officeDocument/2006/relationships/slide" Target="slides/slide14.xml"/><Relationship Id="rId14" Type="http://schemas.openxmlformats.org/officeDocument/2006/relationships/slide" Target="slides/slide15.xml"/><Relationship Id="rId15" Type="http://schemas.openxmlformats.org/officeDocument/2006/relationships/slide" Target="slides/slide16.xml"/><Relationship Id="rId16" Type="http://schemas.openxmlformats.org/officeDocument/2006/relationships/slide" Target="slides/slide17.xml"/><Relationship Id="rId17" Type="http://schemas.openxmlformats.org/officeDocument/2006/relationships/slide" Target="slides/slide18.xml"/><Relationship Id="rId18" Type="http://schemas.openxmlformats.org/officeDocument/2006/relationships/slide" Target="slides/slide19.xml"/><Relationship Id="rId19" Type="http://schemas.openxmlformats.org/officeDocument/2006/relationships/slide" Target="slides/slide20.xml"/><Relationship Id="rId37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13:22:04.715" idx="1">
    <p:pos x="10" y="10"/>
    <p:text>bfsf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306553"/>
            <a:ext cx="9144000" cy="3031733"/>
          </a:xfrm>
        </p:spPr>
        <p:txBody>
          <a:bodyPr/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59371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329222"/>
            <a:ext cx="7772400" cy="660502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056633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1401379"/>
            <a:ext cx="7772400" cy="3310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-87586" y="1488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F00DE01-C604-48AE-89BC-4E06C7C57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306553"/>
            <a:ext cx="9143462" cy="415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  <p:pic>
        <p:nvPicPr>
          <p:cNvPr id="5" name="Immagine 4" descr="Immagine che contiene screenshot, uccello, fiore&#10;&#10;Descrizione generata automaticamente">
            <a:extLst>
              <a:ext uri="{FF2B5EF4-FFF2-40B4-BE49-F238E27FC236}">
                <a16:creationId xmlns:a16="http://schemas.microsoft.com/office/drawing/2014/main" xmlns="" id="{793C63AD-2D8F-41FB-99EE-745326FD8E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8" y="3805"/>
            <a:ext cx="9137923" cy="5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56633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pso.europa.eu/job-opportunities_en" TargetMode="External"/><Relationship Id="rId4" Type="http://schemas.openxmlformats.org/officeDocument/2006/relationships/hyperlink" Target="https://europa.eu/epso/doc/epso_brochure_i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uropedirect@regione.lombardia.it" TargetMode="External"/><Relationship Id="rId4" Type="http://schemas.openxmlformats.org/officeDocument/2006/relationships/hyperlink" Target="http://www.europedirect.regione.lombardia.i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46939" y="56193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6939" y="5749096"/>
            <a:ext cx="177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LOGO R1</a:t>
            </a:r>
          </a:p>
        </p:txBody>
      </p:sp>
      <p:sp>
        <p:nvSpPr>
          <p:cNvPr id="7" name="Rettangolo 6"/>
          <p:cNvSpPr/>
          <p:nvPr/>
        </p:nvSpPr>
        <p:spPr>
          <a:xfrm>
            <a:off x="799339" y="57717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99339" y="5901496"/>
            <a:ext cx="177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LOGO R1</a:t>
            </a:r>
          </a:p>
        </p:txBody>
      </p:sp>
      <p:sp>
        <p:nvSpPr>
          <p:cNvPr id="9" name="Rettangolo 8"/>
          <p:cNvSpPr/>
          <p:nvPr/>
        </p:nvSpPr>
        <p:spPr>
          <a:xfrm>
            <a:off x="951739" y="59241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51739" y="6053896"/>
            <a:ext cx="177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LOGO R1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04139" y="60765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56539" y="62289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0" y="293667"/>
            <a:ext cx="4291710" cy="4552106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5853952" y="1945341"/>
            <a:ext cx="2838672" cy="985937"/>
            <a:chOff x="5844988" y="3783106"/>
            <a:chExt cx="2838672" cy="905254"/>
          </a:xfrm>
        </p:grpSpPr>
        <p:sp>
          <p:nvSpPr>
            <p:cNvPr id="16" name="Rettangolo 15"/>
            <p:cNvSpPr/>
            <p:nvPr/>
          </p:nvSpPr>
          <p:spPr>
            <a:xfrm>
              <a:off x="5844988" y="3783106"/>
              <a:ext cx="2779059" cy="9052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51"/>
            <a:stretch/>
          </p:blipFill>
          <p:spPr>
            <a:xfrm>
              <a:off x="6995159" y="4295494"/>
              <a:ext cx="1688501" cy="392866"/>
            </a:xfrm>
            <a:prstGeom prst="rect">
              <a:avLst/>
            </a:prstGeom>
          </p:spPr>
        </p:pic>
        <p:pic>
          <p:nvPicPr>
            <p:cNvPr id="15" name="Picture 1034" descr="C:\Documents and Settings\Back7\Desktop\LOGHI UFFICIALI\NUOVO LOGO ED\Logo Antenna ED\logo1-blu per mail.jpg">
              <a:extLst>
                <a:ext uri="{FF2B5EF4-FFF2-40B4-BE49-F238E27FC236}">
                  <a16:creationId xmlns:a16="http://schemas.microsoft.com/office/drawing/2014/main" xmlns="" id="{7B6C38CA-428E-4DBD-8BBC-1724ECAAB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61"/>
            <a:stretch>
              <a:fillRect/>
            </a:stretch>
          </p:blipFill>
          <p:spPr bwMode="auto">
            <a:xfrm>
              <a:off x="6124940" y="4246880"/>
              <a:ext cx="511304" cy="44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olo 1"/>
          <p:cNvSpPr txBox="1">
            <a:spLocks/>
          </p:cNvSpPr>
          <p:nvPr/>
        </p:nvSpPr>
        <p:spPr>
          <a:xfrm>
            <a:off x="5683136" y="570313"/>
            <a:ext cx="3102762" cy="1841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56633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r"/>
            <a:r>
              <a:rPr lang="it-IT" sz="28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Opportunità di </a:t>
            </a:r>
            <a:r>
              <a:rPr lang="it-IT" sz="28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lavoro e tirocinio </a:t>
            </a:r>
            <a:r>
              <a:rPr lang="it-IT" sz="28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presso le </a:t>
            </a:r>
            <a:r>
              <a:rPr lang="it-IT" sz="28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istituzioni europee</a:t>
            </a:r>
            <a:endParaRPr lang="it-IT" sz="280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11906" y="3567953"/>
            <a:ext cx="3080718" cy="1138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Staff permanente</a:t>
            </a:r>
            <a:b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AST - AD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569248" y="112928"/>
            <a:ext cx="6276108" cy="589935"/>
          </a:xfrm>
        </p:spPr>
        <p:txBody>
          <a:bodyPr>
            <a:noAutofit/>
          </a:bodyPr>
          <a:lstStyle/>
          <a:p>
            <a:pPr algn="ctr"/>
            <a:r>
              <a:rPr lang="it-IT" sz="4000" b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Livelli </a:t>
            </a: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e salari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6922"/>
          <a:stretch/>
        </p:blipFill>
        <p:spPr>
          <a:xfrm>
            <a:off x="82953" y="702863"/>
            <a:ext cx="7605109" cy="29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Come cercare le posizioni aperte ed applicare?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4" y="1019927"/>
            <a:ext cx="6361882" cy="32079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15" y="3427166"/>
            <a:ext cx="2006190" cy="5233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56620" y="219356"/>
            <a:ext cx="313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epso.europa.eu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838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Quali le procedure di selezione?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5" y="315377"/>
            <a:ext cx="6030259" cy="41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Computer </a:t>
            </a:r>
            <a:r>
              <a:rPr lang="it-IT" sz="4000" b="0" dirty="0" err="1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Based</a:t>
            </a: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 Test</a:t>
            </a:r>
            <a:b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Preselezione #1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2" y="334297"/>
            <a:ext cx="6226639" cy="41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87" y="166425"/>
            <a:ext cx="6695768" cy="45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1" y="285135"/>
            <a:ext cx="6771830" cy="41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59" y="819956"/>
            <a:ext cx="6715432" cy="3847961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1429421" y="176088"/>
            <a:ext cx="6276108" cy="789710"/>
          </a:xfrm>
        </p:spPr>
        <p:txBody>
          <a:bodyPr>
            <a:noAutofit/>
          </a:bodyPr>
          <a:lstStyle/>
          <a:p>
            <a:pPr algn="ctr"/>
            <a:r>
              <a:rPr lang="it-IT" sz="3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Istituzioni europee</a:t>
            </a:r>
            <a:endParaRPr lang="it-IT" sz="36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1" y="379823"/>
            <a:ext cx="6171173" cy="41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9" y="294967"/>
            <a:ext cx="6451709" cy="42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E-</a:t>
            </a:r>
            <a:r>
              <a:rPr lang="it-IT" sz="4000" b="0" dirty="0" err="1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Tray</a:t>
            </a: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b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Preselezione #2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8" y="273107"/>
            <a:ext cx="6343604" cy="43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err="1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Assessment</a:t>
            </a: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 Centre (</a:t>
            </a:r>
            <a:r>
              <a:rPr lang="it-IT" sz="4000" b="0" dirty="0" err="1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Bxl</a:t>
            </a: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) Preselezione #3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3" y="250356"/>
            <a:ext cx="6690144" cy="43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6" y="212204"/>
            <a:ext cx="6084940" cy="4268428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6383045" y="105100"/>
            <a:ext cx="2760955" cy="3637935"/>
          </a:xfrm>
        </p:spPr>
        <p:txBody>
          <a:bodyPr>
            <a:noAutofit/>
          </a:bodyPr>
          <a:lstStyle/>
          <a:p>
            <a:pPr algn="ctr"/>
            <a:r>
              <a:rPr lang="it-IT" sz="28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Quali gli aspetti che vengono valutati?</a:t>
            </a:r>
            <a:endParaRPr lang="it-IT" sz="28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140705" y="442452"/>
            <a:ext cx="8668997" cy="560438"/>
          </a:xfrm>
        </p:spPr>
        <p:txBody>
          <a:bodyPr>
            <a:noAutofit/>
          </a:bodyPr>
          <a:lstStyle/>
          <a:p>
            <a:pPr algn="ctr"/>
            <a:r>
              <a:rPr lang="it-IT" sz="32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Candidati che superano la selezione</a:t>
            </a:r>
            <a:endParaRPr lang="it-IT" sz="32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2"/>
          <a:stretch/>
        </p:blipFill>
        <p:spPr>
          <a:xfrm>
            <a:off x="1030972" y="1263445"/>
            <a:ext cx="7178889" cy="31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239697" y="128599"/>
            <a:ext cx="7395099" cy="560438"/>
          </a:xfrm>
        </p:spPr>
        <p:txBody>
          <a:bodyPr>
            <a:noAutofit/>
          </a:bodyPr>
          <a:lstStyle/>
          <a:p>
            <a:r>
              <a:rPr lang="it-IT" sz="32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Quando applicare?</a:t>
            </a:r>
            <a:endParaRPr lang="it-IT" sz="32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0" y="689037"/>
            <a:ext cx="7016501" cy="34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Staff NON permanente</a:t>
            </a:r>
            <a:b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Perché questa esperienza?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5" y="687113"/>
            <a:ext cx="6842810" cy="3711902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551683" y="81306"/>
            <a:ext cx="7292480" cy="825910"/>
          </a:xfrm>
        </p:spPr>
        <p:txBody>
          <a:bodyPr>
            <a:noAutofit/>
          </a:bodyPr>
          <a:lstStyle/>
          <a:p>
            <a:r>
              <a:rPr lang="it-IT" sz="40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C</a:t>
            </a: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ome applicare?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05344" y="866664"/>
            <a:ext cx="4919901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105344" y="749370"/>
            <a:ext cx="7038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La preselezione è svolta da EPSO e successivamente la selezione avviene da parte delle singole istituzioni ed Agenzie UE</a:t>
            </a:r>
            <a:r>
              <a:rPr lang="it-IT" sz="1400" smtClean="0"/>
              <a:t>. </a:t>
            </a:r>
            <a:r>
              <a:rPr lang="it-IT" sz="1400" dirty="0" smtClean="0"/>
              <a:t>No </a:t>
            </a:r>
            <a:r>
              <a:rPr lang="it-IT" sz="1400" dirty="0" err="1" smtClean="0"/>
              <a:t>Assessment</a:t>
            </a:r>
            <a:r>
              <a:rPr lang="it-IT" sz="1400" dirty="0" smtClean="0"/>
              <a:t> Centre, no a numero predefinito di candidature approvate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05344" y="1418288"/>
            <a:ext cx="575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Le </a:t>
            </a:r>
            <a:r>
              <a:rPr lang="it-IT" sz="1400" dirty="0" err="1" smtClean="0"/>
              <a:t>vacancies</a:t>
            </a:r>
            <a:r>
              <a:rPr lang="it-IT" sz="1400" dirty="0" smtClean="0"/>
              <a:t> sono pubblicate sul sito EPSO, delle istituzioni UE o delle Agenzie UE. La selezione NON avviene attraverso EPSO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05344" y="2055406"/>
            <a:ext cx="575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Posizioni </a:t>
            </a:r>
            <a:r>
              <a:rPr lang="it-IT" sz="1400" smtClean="0"/>
              <a:t>temporanee attraverso agenzie interinali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05344" y="2608909"/>
            <a:ext cx="575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Principalmente per traduttori ed interpreti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05344" y="3085353"/>
            <a:ext cx="575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Esperti nazionali distaccati </a:t>
            </a:r>
            <a:r>
              <a:rPr lang="mr-IN" sz="1400" dirty="0" smtClean="0"/>
              <a:t>–</a:t>
            </a:r>
            <a:r>
              <a:rPr lang="it-IT" sz="1400" dirty="0" smtClean="0"/>
              <a:t> le </a:t>
            </a:r>
            <a:r>
              <a:rPr lang="it-IT" sz="1400" dirty="0" err="1" smtClean="0"/>
              <a:t>vacancies</a:t>
            </a:r>
            <a:r>
              <a:rPr lang="it-IT" sz="1400" dirty="0" smtClean="0"/>
              <a:t> sono pubblicate sui siti/intranet dei diversi enti pubblici di appartenenza.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05344" y="3730409"/>
            <a:ext cx="575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Posizioni pubblicate sui vari siti </a:t>
            </a:r>
            <a:r>
              <a:rPr lang="it-IT" sz="1400" smtClean="0"/>
              <a:t>delle istituzioni e agenzie UE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07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1" y="580102"/>
            <a:ext cx="6118641" cy="3875139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2114550" y="876300"/>
            <a:ext cx="4777863" cy="3164758"/>
            <a:chOff x="2114550" y="876300"/>
            <a:chExt cx="4777863" cy="3164758"/>
          </a:xfrm>
        </p:grpSpPr>
        <p:sp>
          <p:nvSpPr>
            <p:cNvPr id="4" name="Rettangolo 3"/>
            <p:cNvSpPr/>
            <p:nvPr/>
          </p:nvSpPr>
          <p:spPr>
            <a:xfrm>
              <a:off x="2114550" y="876300"/>
              <a:ext cx="2368550" cy="1041400"/>
            </a:xfrm>
            <a:prstGeom prst="rect">
              <a:avLst/>
            </a:prstGeom>
            <a:solidFill>
              <a:srgbClr val="FAD03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497392" y="1123026"/>
              <a:ext cx="1622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 smtClean="0">
                  <a:solidFill>
                    <a:schemeClr val="bg1"/>
                  </a:solidFill>
                </a:rPr>
                <a:t>Contract</a:t>
              </a:r>
              <a:r>
                <a:rPr lang="it-IT" b="1" dirty="0" smtClean="0">
                  <a:solidFill>
                    <a:schemeClr val="bg1"/>
                  </a:solidFill>
                </a:rPr>
                <a:t> Agent</a:t>
              </a:r>
              <a:br>
                <a:rPr lang="it-IT" b="1" dirty="0" smtClean="0">
                  <a:solidFill>
                    <a:schemeClr val="bg1"/>
                  </a:solidFill>
                </a:rPr>
              </a:br>
              <a:r>
                <a:rPr lang="it-IT" b="1" dirty="0" smtClean="0">
                  <a:solidFill>
                    <a:schemeClr val="bg1"/>
                  </a:solidFill>
                </a:rPr>
                <a:t>(CAST)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522239" y="3008083"/>
              <a:ext cx="2370174" cy="1032975"/>
            </a:xfrm>
            <a:prstGeom prst="rect">
              <a:avLst/>
            </a:prstGeom>
            <a:solidFill>
              <a:srgbClr val="0036A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803202" y="3283275"/>
              <a:ext cx="1622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 smtClean="0">
                  <a:solidFill>
                    <a:schemeClr val="bg1"/>
                  </a:solidFill>
                </a:rPr>
                <a:t>Trainees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3783" y="1074197"/>
            <a:ext cx="7563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 smtClean="0"/>
              <a:t>Agenti contrattuali;</a:t>
            </a:r>
          </a:p>
          <a:p>
            <a:pPr marL="342900" indent="-342900">
              <a:buAutoNum type="arabicPeriod"/>
            </a:pPr>
            <a:r>
              <a:rPr lang="it-IT" sz="2000" dirty="0"/>
              <a:t>funzioni manuali o di supporto amministrativo, oppure per fornire una capacità aggiuntiva in settori particolari in cui vi è una carenza di funzionari </a:t>
            </a:r>
            <a:r>
              <a:rPr lang="it-IT" sz="2000" dirty="0" smtClean="0"/>
              <a:t>qualificati;</a:t>
            </a:r>
          </a:p>
          <a:p>
            <a:pPr marL="342900" indent="-342900">
              <a:buAutoNum type="arabicPeriod"/>
            </a:pPr>
            <a:r>
              <a:rPr lang="it-IT" sz="2000" dirty="0"/>
              <a:t>c</a:t>
            </a:r>
            <a:r>
              <a:rPr lang="it-IT" sz="2000" dirty="0" smtClean="0"/>
              <a:t>ontratto a termine di mesi variabili (6-12-36 fino a proroghe di </a:t>
            </a:r>
            <a:r>
              <a:rPr lang="it-IT" sz="2000" dirty="0" err="1" smtClean="0"/>
              <a:t>max</a:t>
            </a:r>
            <a:r>
              <a:rPr lang="it-IT" sz="2000" dirty="0" smtClean="0"/>
              <a:t> 6 anni).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3783" y="204186"/>
            <a:ext cx="6977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Cosa è sono i CAST?</a:t>
            </a:r>
            <a:endParaRPr lang="it-IT" sz="400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3783" y="1074197"/>
            <a:ext cx="7563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 smtClean="0"/>
              <a:t>Individuare il bando CAST al quale ci si vuole candidare nella sezione “</a:t>
            </a:r>
            <a:r>
              <a:rPr lang="it-IT" sz="2000" dirty="0" smtClean="0">
                <a:hlinkClick r:id="rId3"/>
              </a:rPr>
              <a:t>Job opportunities</a:t>
            </a:r>
            <a:r>
              <a:rPr lang="it-IT" sz="2000" dirty="0" smtClean="0"/>
              <a:t>” del sito EPSO 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Cliccare su pulsante “</a:t>
            </a:r>
            <a:r>
              <a:rPr lang="it-IT" sz="2000" dirty="0" err="1" smtClean="0"/>
              <a:t>Apply</a:t>
            </a:r>
            <a:r>
              <a:rPr lang="it-IT" sz="2000" dirty="0" smtClean="0"/>
              <a:t>” contenuto nella scheda del bando individuato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Consultare il </a:t>
            </a:r>
            <a:r>
              <a:rPr lang="it-IT" sz="2000" dirty="0" smtClean="0">
                <a:hlinkClick r:id="rId4"/>
              </a:rPr>
              <a:t>manuale di istruzione EPSO </a:t>
            </a:r>
            <a:r>
              <a:rPr lang="it-IT" sz="2000" dirty="0" smtClean="0"/>
              <a:t>per le candidature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Rendere visibile il proprio CV sul portale in modo che le varie istituzioni/Agenzie possano visionarlo 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783" y="204186"/>
            <a:ext cx="6977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Come applicare per un CAST?</a:t>
            </a:r>
          </a:p>
        </p:txBody>
      </p:sp>
    </p:spTree>
    <p:extLst>
      <p:ext uri="{BB962C8B-B14F-4D97-AF65-F5344CB8AC3E}">
        <p14:creationId xmlns:p14="http://schemas.microsoft.com/office/powerpoint/2010/main" val="14470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959" y="734780"/>
            <a:ext cx="8398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Continuare a monitorare le posizioni aperte (</a:t>
            </a:r>
            <a:r>
              <a:rPr lang="it-IT" dirty="0" err="1"/>
              <a:t>v</a:t>
            </a:r>
            <a:r>
              <a:rPr lang="it-IT" dirty="0" err="1" smtClean="0"/>
              <a:t>acancies</a:t>
            </a:r>
            <a:r>
              <a:rPr lang="it-IT" dirty="0" smtClean="0"/>
              <a:t>) sui siti delle varie Agenzie dell’UE </a:t>
            </a:r>
          </a:p>
          <a:p>
            <a:pPr marL="342900" indent="-342900">
              <a:buAutoNum type="arabicPeriod"/>
            </a:pPr>
            <a:r>
              <a:rPr lang="it-IT" dirty="0" smtClean="0"/>
              <a:t>Se individuate, in corrispondenza con il livello di CAST al quale ci si è candidati, cliccare su pulsante “</a:t>
            </a:r>
            <a:r>
              <a:rPr lang="it-IT" dirty="0" err="1" smtClean="0"/>
              <a:t>Apply</a:t>
            </a:r>
            <a:r>
              <a:rPr lang="it-IT" dirty="0" smtClean="0"/>
              <a:t>” contenuto nella scheda della </a:t>
            </a:r>
            <a:r>
              <a:rPr lang="it-IT" dirty="0" err="1" smtClean="0"/>
              <a:t>vacancy</a:t>
            </a:r>
            <a:r>
              <a:rPr lang="it-IT" dirty="0" smtClean="0"/>
              <a:t> individuata</a:t>
            </a:r>
          </a:p>
          <a:p>
            <a:pPr marL="342900" indent="-342900">
              <a:buAutoNum type="arabicPeriod"/>
            </a:pPr>
            <a:r>
              <a:rPr lang="it-IT" dirty="0" smtClean="0"/>
              <a:t>I vari siti delle Agenzie dialogano con il sito EPSO nel quale è stata inserita la candidatura per il CAST. Se selezionati, sarete contattati dall’Agenzia/Istituzione per un colloquio e sarete successivamente contattati per sostenere il test EPSO dedicati ai CAST.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491" y="26894"/>
            <a:ext cx="190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E poi?</a:t>
            </a:r>
            <a:endParaRPr lang="it-IT" sz="400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959" y="2919771"/>
            <a:ext cx="501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/>
            <a:r>
              <a:rPr lang="it-IT" dirty="0" smtClean="0"/>
              <a:t>4.   Test </a:t>
            </a:r>
            <a:r>
              <a:rPr lang="it-IT" dirty="0"/>
              <a:t>EPSO per CAST: </a:t>
            </a:r>
            <a:r>
              <a:rPr lang="it-IT" dirty="0" smtClean="0"/>
              <a:t>ragionamento verbale/numerico/logico </a:t>
            </a:r>
            <a:r>
              <a:rPr lang="it-IT" dirty="0"/>
              <a:t>nella </a:t>
            </a:r>
            <a:r>
              <a:rPr lang="it-IT" b="1" dirty="0"/>
              <a:t>prima lingua</a:t>
            </a:r>
            <a:r>
              <a:rPr lang="it-IT" dirty="0"/>
              <a:t>. Valutazione competenze: </a:t>
            </a:r>
            <a:r>
              <a:rPr lang="it-IT" b="1" dirty="0"/>
              <a:t>seconda lingua scelta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3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1" y="580102"/>
            <a:ext cx="6118641" cy="38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39845" y="1178668"/>
            <a:ext cx="5385413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2" y="91983"/>
            <a:ext cx="7200007" cy="42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7" y="83100"/>
            <a:ext cx="7039599" cy="3011062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08014" y="2787588"/>
            <a:ext cx="8412203" cy="1880329"/>
          </a:xfrm>
        </p:spPr>
        <p:txBody>
          <a:bodyPr>
            <a:noAutofit/>
          </a:bodyPr>
          <a:lstStyle/>
          <a:p>
            <a:r>
              <a:rPr lang="it-IT" sz="32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Come applicare?</a:t>
            </a:r>
            <a:br>
              <a:rPr lang="it-IT" sz="32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16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I</a:t>
            </a: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noltro richieste:</a:t>
            </a:r>
            <a:b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- a </a:t>
            </a:r>
            <a:r>
              <a:rPr lang="it-IT" sz="16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gennaio</a:t>
            </a: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 per inizio ad </a:t>
            </a:r>
            <a:r>
              <a:rPr lang="it-IT" sz="16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ottobre</a:t>
            </a: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 dello </a:t>
            </a:r>
            <a:r>
              <a:rPr lang="it-IT" sz="16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stesso anno</a:t>
            </a: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;</a:t>
            </a:r>
            <a:b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- a </a:t>
            </a:r>
            <a:r>
              <a:rPr lang="it-IT" sz="16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luglio</a:t>
            </a: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 per inizio a </a:t>
            </a:r>
            <a:r>
              <a:rPr lang="it-IT" sz="160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marzo anno successivo</a:t>
            </a: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  <a:b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16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it-IT" sz="16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160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Maggiori informazioni</a:t>
            </a:r>
            <a:r>
              <a:rPr lang="it-IT" sz="16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: </a:t>
            </a:r>
            <a: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it-IT" sz="16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1600" b="0" dirty="0" err="1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https</a:t>
            </a:r>
            <a:r>
              <a:rPr lang="it-IT" sz="16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://</a:t>
            </a:r>
            <a:r>
              <a:rPr lang="it-IT" sz="1600" b="0" dirty="0" err="1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epso.europa.eu</a:t>
            </a:r>
            <a:r>
              <a:rPr lang="it-IT" sz="16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/job-</a:t>
            </a:r>
            <a:r>
              <a:rPr lang="it-IT" sz="1600" b="0" dirty="0" err="1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opportunities</a:t>
            </a:r>
            <a:r>
              <a:rPr lang="it-IT" sz="16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/</a:t>
            </a:r>
            <a:r>
              <a:rPr lang="it-IT" sz="1600" b="0" dirty="0" err="1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traineeships_it</a:t>
            </a:r>
            <a:endParaRPr lang="it-IT" sz="16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D349BF34-0BBF-47F3-BF57-967117A08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559" y="624620"/>
            <a:ext cx="7705641" cy="3518501"/>
          </a:xfrm>
        </p:spPr>
        <p:txBody>
          <a:bodyPr/>
          <a:lstStyle/>
          <a:p>
            <a:pPr algn="just"/>
            <a:endParaRPr lang="it-IT" dirty="0">
              <a:solidFill>
                <a:schemeClr val="accent1"/>
              </a:solidFill>
            </a:endParaRPr>
          </a:p>
          <a:p>
            <a:pPr algn="just"/>
            <a:endParaRPr lang="it-IT" dirty="0">
              <a:solidFill>
                <a:schemeClr val="accent1"/>
              </a:solidFill>
            </a:endParaRPr>
          </a:p>
          <a:p>
            <a:pPr algn="just"/>
            <a:endParaRPr lang="it-IT" dirty="0">
              <a:solidFill>
                <a:schemeClr val="accent1"/>
              </a:solidFill>
            </a:endParaRPr>
          </a:p>
          <a:p>
            <a:pPr algn="just"/>
            <a:endParaRPr lang="it-IT" dirty="0">
              <a:solidFill>
                <a:schemeClr val="accent1"/>
              </a:solidFill>
            </a:endParaRPr>
          </a:p>
          <a:p>
            <a:pPr algn="just"/>
            <a:endParaRPr lang="it-IT" dirty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  <a:p>
            <a:r>
              <a:rPr lang="it-IT" dirty="0" smtClean="0">
                <a:solidFill>
                  <a:schemeClr val="accent1"/>
                </a:solidFill>
              </a:rPr>
              <a:t>Europe </a:t>
            </a:r>
            <a:r>
              <a:rPr lang="it-IT" dirty="0">
                <a:solidFill>
                  <a:schemeClr val="accent1"/>
                </a:solidFill>
              </a:rPr>
              <a:t>Direct Lombardia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Francesca Oggioni</a:t>
            </a:r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1"/>
                </a:solidFill>
                <a:hlinkClick r:id="rId3"/>
              </a:rPr>
              <a:t>europedirect@regione.lombardia.it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  <a:p>
            <a:r>
              <a:rPr lang="it-IT" dirty="0">
                <a:solidFill>
                  <a:schemeClr val="accent1"/>
                </a:solidFill>
                <a:hlinkClick r:id="rId4"/>
              </a:rPr>
              <a:t>www.europedirect.regione.lombardia.it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  <a:p>
            <a:pPr algn="r"/>
            <a:endParaRPr lang="it-IT" dirty="0">
              <a:solidFill>
                <a:schemeClr val="accent1"/>
              </a:solidFill>
            </a:endParaRPr>
          </a:p>
          <a:p>
            <a:pPr algn="r"/>
            <a:endParaRPr lang="it-IT" dirty="0">
              <a:solidFill>
                <a:schemeClr val="accent1"/>
              </a:solidFill>
            </a:endParaRPr>
          </a:p>
          <a:p>
            <a:pPr algn="just"/>
            <a:r>
              <a:rPr lang="it-IT" dirty="0">
                <a:solidFill>
                  <a:schemeClr val="accent1"/>
                </a:solidFill>
              </a:rPr>
              <a:t>							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523526"/>
            <a:ext cx="438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smtClean="0">
                <a:solidFill>
                  <a:srgbClr val="0036A4"/>
                </a:solidFill>
                <a:latin typeface="Candara" charset="0"/>
                <a:ea typeface="Candara" charset="0"/>
                <a:cs typeface="Candara" charset="0"/>
              </a:rPr>
              <a:t>Grazie </a:t>
            </a:r>
            <a:br>
              <a:rPr lang="it-IT" sz="3200" smtClean="0">
                <a:solidFill>
                  <a:srgbClr val="0036A4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3200" smtClean="0">
                <a:solidFill>
                  <a:srgbClr val="0036A4"/>
                </a:solidFill>
                <a:latin typeface="Candara" charset="0"/>
                <a:ea typeface="Candara" charset="0"/>
                <a:cs typeface="Candara" charset="0"/>
              </a:rPr>
              <a:t>per </a:t>
            </a:r>
            <a:r>
              <a:rPr lang="it-IT" sz="3200" dirty="0" smtClean="0">
                <a:solidFill>
                  <a:srgbClr val="0036A4"/>
                </a:solidFill>
                <a:latin typeface="Candara" charset="0"/>
                <a:ea typeface="Candara" charset="0"/>
                <a:cs typeface="Candara" charset="0"/>
              </a:rPr>
              <a:t>l’attenzione </a:t>
            </a:r>
            <a:endParaRPr lang="it-IT" sz="3200" dirty="0">
              <a:solidFill>
                <a:srgbClr val="0036A4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4" y="17756"/>
            <a:ext cx="7892432" cy="39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Quali i profili richiesti?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172686"/>
            <a:ext cx="7691663" cy="36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1635210" y="1396181"/>
            <a:ext cx="6276108" cy="1676401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Quali i requisiti?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4" y="112451"/>
            <a:ext cx="7606304" cy="3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4" descr="C:\Documents and Settings\Back7\Desktop\LOGHI UFFICIALI\NUOVO LOGO ED\Logo Antenna ED\logo1-blu per mail.jpg">
            <a:extLst>
              <a:ext uri="{FF2B5EF4-FFF2-40B4-BE49-F238E27FC236}">
                <a16:creationId xmlns:a16="http://schemas.microsoft.com/office/drawing/2014/main" xmlns="" id="{D954AA9F-00F8-4D99-91EE-CB6F25FB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946768" y="4667917"/>
            <a:ext cx="525983" cy="4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96345" y="344128"/>
            <a:ext cx="6276108" cy="3883742"/>
          </a:xfrm>
        </p:spPr>
        <p:txBody>
          <a:bodyPr>
            <a:noAutofit/>
          </a:bodyPr>
          <a:lstStyle/>
          <a:p>
            <a:pPr algn="ctr"/>
            <a:r>
              <a:rPr lang="it-IT" sz="32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Ufficio europeo per la </a:t>
            </a:r>
            <a:br>
              <a:rPr lang="it-IT" sz="32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32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selezione del personale</a:t>
            </a: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EPSO</a:t>
            </a:r>
            <a:br>
              <a:rPr lang="it-IT" sz="4000" b="0" dirty="0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40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it-IT" sz="4000" b="0" dirty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it-IT" sz="4000" b="0" dirty="0" err="1" smtClean="0">
                <a:solidFill>
                  <a:srgbClr val="2C4A9A"/>
                </a:solidFill>
                <a:latin typeface="Candara" charset="0"/>
                <a:ea typeface="Candara" charset="0"/>
                <a:cs typeface="Candara" charset="0"/>
              </a:rPr>
              <a:t>epso.europa.eu</a:t>
            </a:r>
            <a:endParaRPr lang="it-IT" sz="4000" b="0" dirty="0">
              <a:solidFill>
                <a:srgbClr val="2C4A9A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412</Words>
  <Application>Microsoft Macintosh PowerPoint</Application>
  <PresentationFormat>Presentazione su schermo (16:9)</PresentationFormat>
  <Paragraphs>62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Calibri</vt:lpstr>
      <vt:lpstr>Candara</vt:lpstr>
      <vt:lpstr>Helvetica</vt:lpstr>
      <vt:lpstr>Mangal</vt:lpstr>
      <vt:lpstr>Arial</vt:lpstr>
      <vt:lpstr>Tema di Office</vt:lpstr>
      <vt:lpstr>Presentazione di PowerPoint</vt:lpstr>
      <vt:lpstr>Istituzioni europee</vt:lpstr>
      <vt:lpstr>Perché questa esperienza?</vt:lpstr>
      <vt:lpstr>Presentazione di PowerPoint</vt:lpstr>
      <vt:lpstr>Quali i profili richiesti?</vt:lpstr>
      <vt:lpstr>Presentazione di PowerPoint</vt:lpstr>
      <vt:lpstr>Quali i requisiti?</vt:lpstr>
      <vt:lpstr>Presentazione di PowerPoint</vt:lpstr>
      <vt:lpstr>Ufficio europeo per la  selezione del personale EPSO  epso.europa.eu</vt:lpstr>
      <vt:lpstr>Staff permanente AST - AD</vt:lpstr>
      <vt:lpstr>Livelli e salari</vt:lpstr>
      <vt:lpstr>Come cercare le posizioni aperte ed applicare?</vt:lpstr>
      <vt:lpstr>Presentazione di PowerPoint</vt:lpstr>
      <vt:lpstr>Quali le procedure di selezione?</vt:lpstr>
      <vt:lpstr>Presentazione di PowerPoint</vt:lpstr>
      <vt:lpstr>Computer Based Test Preselezione #1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E-Tray  Preselezione #2</vt:lpstr>
      <vt:lpstr>Presentazione di PowerPoint</vt:lpstr>
      <vt:lpstr>Assessment Centre (Bxl) Preselezione #3</vt:lpstr>
      <vt:lpstr>Presentazione di PowerPoint</vt:lpstr>
      <vt:lpstr>Quali gli aspetti che vengono valutati?</vt:lpstr>
      <vt:lpstr>Candidati che superano la selezione</vt:lpstr>
      <vt:lpstr>Quando applicare?</vt:lpstr>
      <vt:lpstr>Staff NON permanente </vt:lpstr>
      <vt:lpstr>Come applicare?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applicare? Inoltro richieste: - a gennaio per inizio ad ottobre dello stesso anno; - a luglio per inizio a marzo anno successivo.  Maggiori informazioni:  https://epso.europa.eu/job-opportunities/traineeships_it</vt:lpstr>
      <vt:lpstr>Presentazione di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Utente di Microsoft Office</cp:lastModifiedBy>
  <cp:revision>65</cp:revision>
  <dcterms:created xsi:type="dcterms:W3CDTF">2017-12-04T13:54:02Z</dcterms:created>
  <dcterms:modified xsi:type="dcterms:W3CDTF">2020-11-03T15:12:33Z</dcterms:modified>
</cp:coreProperties>
</file>