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48" r:id="rId2"/>
    <p:sldMasterId id="2147483649" r:id="rId3"/>
  </p:sldMasterIdLst>
  <p:notesMasterIdLst>
    <p:notesMasterId r:id="rId18"/>
  </p:notesMasterIdLst>
  <p:handoutMasterIdLst>
    <p:handoutMasterId r:id="rId19"/>
  </p:handoutMasterIdLst>
  <p:sldIdLst>
    <p:sldId id="297" r:id="rId4"/>
    <p:sldId id="298" r:id="rId5"/>
    <p:sldId id="299" r:id="rId6"/>
    <p:sldId id="314" r:id="rId7"/>
    <p:sldId id="321" r:id="rId8"/>
    <p:sldId id="302" r:id="rId9"/>
    <p:sldId id="303" r:id="rId10"/>
    <p:sldId id="304" r:id="rId11"/>
    <p:sldId id="306" r:id="rId12"/>
    <p:sldId id="308" r:id="rId13"/>
    <p:sldId id="315" r:id="rId14"/>
    <p:sldId id="318" r:id="rId15"/>
    <p:sldId id="320" r:id="rId16"/>
    <p:sldId id="259" r:id="rId17"/>
  </p:sldIdLst>
  <p:sldSz cx="9144000" cy="6858000" type="screen4x3"/>
  <p:notesSz cx="7023100" cy="93091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CCCCCC"/>
    <a:srgbClr val="64B4E6"/>
    <a:srgbClr val="006491"/>
    <a:srgbClr val="000000"/>
    <a:srgbClr val="AA7100"/>
    <a:srgbClr val="00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364" autoAdjust="0"/>
  </p:normalViewPr>
  <p:slideViewPr>
    <p:cSldViewPr>
      <p:cViewPr varScale="1">
        <p:scale>
          <a:sx n="58" d="100"/>
          <a:sy n="58" d="100"/>
        </p:scale>
        <p:origin x="8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3132"/>
        <p:guide pos="2143"/>
        <p:guide orient="horz" pos="2932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35" cy="465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266" y="0"/>
            <a:ext cx="3043835" cy="465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43"/>
            <a:ext cx="3043835" cy="46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266" y="8843943"/>
            <a:ext cx="3043835" cy="46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6CD69-F708-6840-939A-7019D1D21B29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976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35" cy="465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266" y="0"/>
            <a:ext cx="3043835" cy="465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69" y="4421228"/>
            <a:ext cx="5148963" cy="41893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Cliquez pour modifier les styles du texte du masque</a:t>
            </a:r>
          </a:p>
          <a:p>
            <a:pPr lvl="1"/>
            <a:r>
              <a:rPr lang="fr-FR" altLang="en-US" noProof="0"/>
              <a:t>Deuxième niveau</a:t>
            </a:r>
          </a:p>
          <a:p>
            <a:pPr lvl="2"/>
            <a:r>
              <a:rPr lang="fr-FR" altLang="en-US" noProof="0"/>
              <a:t>Troisième niveau</a:t>
            </a:r>
          </a:p>
          <a:p>
            <a:pPr lvl="3"/>
            <a:r>
              <a:rPr lang="fr-FR" altLang="en-US" noProof="0"/>
              <a:t>Quatrième niveau</a:t>
            </a:r>
          </a:p>
          <a:p>
            <a:pPr lvl="4"/>
            <a:r>
              <a:rPr lang="fr-FR" altLang="en-US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43"/>
            <a:ext cx="3043835" cy="46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266" y="8843943"/>
            <a:ext cx="3043835" cy="46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BF7BC-8F6B-C94E-A9E2-2E80BB0F2B4F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74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9B3753B-E4B5-6A4B-A89E-B774D67C59E3}" type="slidenum">
              <a:rPr lang="fr-FR" altLang="en-US" sz="1200">
                <a:solidFill>
                  <a:prstClr val="black"/>
                </a:solidFill>
              </a:rPr>
              <a:pPr/>
              <a:t>1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ea typeface="Arial Unicode MS" charset="0"/>
                <a:cs typeface="Arial Unicode MS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210780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EE8C07D-6496-4E59-81EA-663DD0CF9A70}" type="slidenum">
              <a:rPr lang="fr-FR" altLang="en-US" sz="1200" smtClean="0"/>
              <a:pPr/>
              <a:t>13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F53FF2C7-85C2-504C-A552-69A4BBD30217}" type="slidenum">
              <a:rPr lang="fr-FR" altLang="en-US" sz="1200"/>
              <a:pPr/>
              <a:t>14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182466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36868" name="Segnaposto intestazion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/>
          </a:p>
        </p:txBody>
      </p:sp>
      <p:sp>
        <p:nvSpPr>
          <p:cNvPr id="36869" name="Segnaposto data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it-IT" sz="1200"/>
              <a:t>9 aprile 2015</a:t>
            </a:r>
            <a:endParaRPr lang="fr-FR" altLang="it-IT" sz="1200"/>
          </a:p>
        </p:txBody>
      </p:sp>
      <p:sp>
        <p:nvSpPr>
          <p:cNvPr id="36870" name="Segnaposto piè di pagina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/>
          </a:p>
        </p:txBody>
      </p:sp>
      <p:sp>
        <p:nvSpPr>
          <p:cNvPr id="36871" name="Segnaposto numero diapositiva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E149EFDE-BD9D-4E16-BD7C-8C39F998B542}" type="slidenum">
              <a:rPr lang="fr-FR" altLang="it-IT" sz="1200" smtClean="0"/>
              <a:pPr/>
              <a:t>2</a:t>
            </a:fld>
            <a:endParaRPr lang="fr-FR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EU 28 + </a:t>
            </a:r>
            <a:r>
              <a:rPr lang="en-US" altLang="en-US" dirty="0" err="1">
                <a:latin typeface="Arial" pitchFamily="34" charset="0"/>
              </a:rPr>
              <a:t>Islanda</a:t>
            </a:r>
            <a:r>
              <a:rPr lang="en-US" altLang="en-US" dirty="0">
                <a:latin typeface="Arial" pitchFamily="34" charset="0"/>
              </a:rPr>
              <a:t>,</a:t>
            </a:r>
            <a:r>
              <a:rPr lang="en-US" altLang="en-US" baseline="0" dirty="0">
                <a:latin typeface="Arial" pitchFamily="34" charset="0"/>
              </a:rPr>
              <a:t> </a:t>
            </a:r>
            <a:r>
              <a:rPr lang="en-US" altLang="en-US" baseline="0" dirty="0" err="1">
                <a:latin typeface="Arial" pitchFamily="34" charset="0"/>
              </a:rPr>
              <a:t>Norvegia</a:t>
            </a:r>
            <a:r>
              <a:rPr lang="en-US" altLang="en-US" baseline="0" dirty="0">
                <a:latin typeface="Arial" pitchFamily="34" charset="0"/>
              </a:rPr>
              <a:t>, </a:t>
            </a:r>
            <a:r>
              <a:rPr lang="en-US" altLang="en-US" dirty="0">
                <a:latin typeface="Arial" pitchFamily="34" charset="0"/>
              </a:rPr>
              <a:t>Albania, Bosnia</a:t>
            </a:r>
            <a:r>
              <a:rPr lang="en-US" altLang="en-US" baseline="0" dirty="0">
                <a:latin typeface="Arial" pitchFamily="34" charset="0"/>
              </a:rPr>
              <a:t> </a:t>
            </a:r>
            <a:r>
              <a:rPr lang="en-US" altLang="en-US" baseline="0" dirty="0" err="1">
                <a:latin typeface="Arial" pitchFamily="34" charset="0"/>
              </a:rPr>
              <a:t>Erzegovina</a:t>
            </a:r>
            <a:r>
              <a:rPr lang="en-US" altLang="en-US" baseline="0" dirty="0">
                <a:latin typeface="Arial" pitchFamily="34" charset="0"/>
              </a:rPr>
              <a:t>, </a:t>
            </a:r>
            <a:r>
              <a:rPr lang="en-US" altLang="en-US" dirty="0">
                <a:latin typeface="Arial" pitchFamily="34" charset="0"/>
              </a:rPr>
              <a:t>Armenia, </a:t>
            </a:r>
            <a:r>
              <a:rPr lang="en-US" altLang="en-US" dirty="0" err="1">
                <a:latin typeface="Arial" pitchFamily="34" charset="0"/>
              </a:rPr>
              <a:t>Bielorussia</a:t>
            </a:r>
            <a:r>
              <a:rPr lang="en-US" altLang="en-US" dirty="0">
                <a:latin typeface="Arial" pitchFamily="34" charset="0"/>
              </a:rPr>
              <a:t>, Russia, Georgia, </a:t>
            </a:r>
            <a:r>
              <a:rPr lang="en-US" altLang="en-US" dirty="0" err="1">
                <a:latin typeface="Arial" pitchFamily="34" charset="0"/>
              </a:rPr>
              <a:t>Egitto</a:t>
            </a:r>
            <a:r>
              <a:rPr lang="en-US" altLang="en-US" dirty="0">
                <a:latin typeface="Arial" pitchFamily="34" charset="0"/>
              </a:rPr>
              <a:t>, </a:t>
            </a:r>
            <a:r>
              <a:rPr lang="en-US" altLang="en-US" dirty="0" err="1">
                <a:latin typeface="Arial" pitchFamily="34" charset="0"/>
              </a:rPr>
              <a:t>Israele</a:t>
            </a:r>
            <a:r>
              <a:rPr lang="en-US" altLang="en-US" dirty="0">
                <a:latin typeface="Arial" pitchFamily="34" charset="0"/>
              </a:rPr>
              <a:t>,</a:t>
            </a:r>
            <a:r>
              <a:rPr lang="en-US" altLang="en-US" baseline="0" dirty="0">
                <a:latin typeface="Arial" pitchFamily="34" charset="0"/>
              </a:rPr>
              <a:t> </a:t>
            </a:r>
            <a:r>
              <a:rPr lang="en-US" altLang="en-US" baseline="0" dirty="0" err="1">
                <a:latin typeface="Arial" pitchFamily="34" charset="0"/>
              </a:rPr>
              <a:t>Giappone</a:t>
            </a:r>
            <a:r>
              <a:rPr lang="en-US" altLang="en-US" baseline="0" dirty="0">
                <a:latin typeface="Arial" pitchFamily="34" charset="0"/>
              </a:rPr>
              <a:t>,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Cina</a:t>
            </a:r>
            <a:r>
              <a:rPr lang="en-US" altLang="en-US" dirty="0">
                <a:latin typeface="Arial" pitchFamily="34" charset="0"/>
              </a:rPr>
              <a:t>, Taiwan, Vietnam, India, Indonesia Argentina, </a:t>
            </a:r>
            <a:r>
              <a:rPr lang="en-US" altLang="en-US" dirty="0" err="1">
                <a:latin typeface="Arial" pitchFamily="34" charset="0"/>
              </a:rPr>
              <a:t>Brasile</a:t>
            </a:r>
            <a:r>
              <a:rPr lang="en-US" altLang="en-US" dirty="0">
                <a:latin typeface="Arial" pitchFamily="34" charset="0"/>
              </a:rPr>
              <a:t>, </a:t>
            </a:r>
            <a:r>
              <a:rPr lang="en-US" altLang="en-US" dirty="0" err="1">
                <a:latin typeface="Arial" pitchFamily="34" charset="0"/>
              </a:rPr>
              <a:t>Cile</a:t>
            </a:r>
            <a:r>
              <a:rPr lang="en-US" altLang="en-US" dirty="0">
                <a:latin typeface="Arial" pitchFamily="34" charset="0"/>
              </a:rPr>
              <a:t>, </a:t>
            </a:r>
            <a:r>
              <a:rPr lang="en-US" altLang="en-US" dirty="0" err="1">
                <a:latin typeface="Arial" pitchFamily="34" charset="0"/>
              </a:rPr>
              <a:t>Messico</a:t>
            </a:r>
            <a:r>
              <a:rPr lang="en-US" altLang="en-US" dirty="0">
                <a:latin typeface="Arial" pitchFamily="34" charset="0"/>
              </a:rPr>
              <a:t>, </a:t>
            </a:r>
            <a:r>
              <a:rPr lang="en-US" altLang="en-US" dirty="0" err="1">
                <a:latin typeface="Arial" pitchFamily="34" charset="0"/>
              </a:rPr>
              <a:t>Perù</a:t>
            </a:r>
            <a:r>
              <a:rPr lang="en-US" altLang="en-US" dirty="0">
                <a:latin typeface="Arial" pitchFamily="34" charset="0"/>
              </a:rPr>
              <a:t>, Canada, USA,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DE458782-5E25-455F-AC24-618079E2981F}" type="slidenum">
              <a:rPr lang="fr-FR" altLang="en-US" sz="1200">
                <a:solidFill>
                  <a:prstClr val="black"/>
                </a:solidFill>
              </a:rPr>
              <a:pPr/>
              <a:t>3</a:t>
            </a:fld>
            <a:endParaRPr lang="fr-FR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7DBA6ED3-3956-4488-BB8A-446C82F4F281}" type="slidenum">
              <a:rPr lang="fr-FR" altLang="en-US" sz="1200"/>
              <a:pPr/>
              <a:t>6</a:t>
            </a:fld>
            <a:endParaRPr lang="fr-FR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We are at the heart of the EU’s growth and jobs strategy.</a:t>
            </a:r>
          </a:p>
          <a:p>
            <a:pPr eaLnBrk="1" hangingPunct="1"/>
            <a:endParaRPr lang="en-GB" altLang="en-US" dirty="0">
              <a:latin typeface="Arial" pitchFamily="34" charset="0"/>
            </a:endParaRPr>
          </a:p>
          <a:p>
            <a:pPr eaLnBrk="1" hangingPunct="1"/>
            <a:r>
              <a:rPr lang="en-GB" altLang="en-US" dirty="0">
                <a:latin typeface="Arial" pitchFamily="34" charset="0"/>
              </a:rPr>
              <a:t>We already have many years’ experience and have built up significant expertise and strong connections since our launch in 2008.</a:t>
            </a:r>
          </a:p>
          <a:p>
            <a:pPr eaLnBrk="1" hangingPunct="1"/>
            <a:endParaRPr lang="en-GB" altLang="en-US" dirty="0">
              <a:latin typeface="Arial" pitchFamily="34" charset="0"/>
            </a:endParaRPr>
          </a:p>
          <a:p>
            <a:pPr eaLnBrk="1" hangingPunct="1"/>
            <a:r>
              <a:rPr lang="en-GB" altLang="en-US" dirty="0">
                <a:latin typeface="Arial" pitchFamily="34" charset="0"/>
              </a:rPr>
              <a:t>The Network entered a second </a:t>
            </a:r>
            <a:r>
              <a:rPr lang="en-GB" altLang="en-US" dirty="0" err="1">
                <a:latin typeface="Arial" pitchFamily="34" charset="0"/>
              </a:rPr>
              <a:t>fhase</a:t>
            </a:r>
            <a:r>
              <a:rPr lang="en-GB" altLang="en-US" dirty="0">
                <a:latin typeface="Arial" pitchFamily="34" charset="0"/>
              </a:rPr>
              <a:t> in 2015, which brought new financing under the COSME and Horizon 2020 programmes as well as exciting new innovation services that we also provide for SMEs. </a:t>
            </a:r>
          </a:p>
          <a:p>
            <a:pPr eaLnBrk="1" hangingPunct="1"/>
            <a:endParaRPr lang="en-GB" altLang="en-US" dirty="0">
              <a:latin typeface="Arial" pitchFamily="34" charset="0"/>
            </a:endParaRPr>
          </a:p>
          <a:p>
            <a:pPr eaLnBrk="1" hangingPunct="1"/>
            <a:r>
              <a:rPr lang="en-GB" altLang="en-US" dirty="0">
                <a:latin typeface="Arial" pitchFamily="34" charset="0"/>
              </a:rPr>
              <a:t>This demonstrates the continued importance and value of the trusted services that we provide.</a:t>
            </a:r>
          </a:p>
          <a:p>
            <a:pPr eaLnBrk="1" hangingPunct="1"/>
            <a:endParaRPr lang="en-GB" altLang="en-US" dirty="0">
              <a:latin typeface="Arial" pitchFamily="34" charset="0"/>
            </a:endParaRPr>
          </a:p>
          <a:p>
            <a:pPr eaLnBrk="1" hangingPunct="1"/>
            <a:r>
              <a:rPr lang="en-GB" altLang="en-US" dirty="0">
                <a:latin typeface="Arial" pitchFamily="34" charset="0"/>
              </a:rPr>
              <a:t>In figures, the combined total funding is 180 million EURO.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9B05CCA4-E8E1-4A08-8F13-285EED5B03F6}" type="slidenum">
              <a:rPr lang="fr-FR" altLang="en-US" sz="1200"/>
              <a:pPr/>
              <a:t>7</a:t>
            </a:fld>
            <a:endParaRPr lang="fr-FR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altLang="en-US" i="1" dirty="0">
                <a:latin typeface="Arial" pitchFamily="34" charset="0"/>
              </a:rPr>
              <a:t>The key messages below support your explanation of Network services. You can mention that later in the presentation you will give examples of how these services work in practice.</a:t>
            </a: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PARTNERSHIP</a:t>
            </a:r>
          </a:p>
          <a:p>
            <a:pPr eaLnBrk="1" hangingPunct="1">
              <a:buFontTx/>
              <a:buChar char="-"/>
            </a:pPr>
            <a:r>
              <a:rPr lang="en-GB" altLang="en-US" sz="1000" dirty="0">
                <a:latin typeface="Arial" pitchFamily="34" charset="0"/>
              </a:rPr>
              <a:t>Through direct access to Europe’s largest dbase of business opportunities, our experts help SMEs forge new international partnerships with excellent growth potential</a:t>
            </a:r>
          </a:p>
          <a:p>
            <a:pPr eaLnBrk="1" hangingPunct="1"/>
            <a:r>
              <a:rPr lang="en-GB" altLang="en-US" sz="1000" dirty="0">
                <a:latin typeface="Arial" pitchFamily="34" charset="0"/>
              </a:rPr>
              <a:t>- We organise fast and effective matchmaking and brokerage events at international conferences to save clients time and money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>
                <a:latin typeface="Arial" pitchFamily="34" charset="0"/>
              </a:rPr>
              <a:t>Our tailor-made trade missions lead to successful partnerships thanks to thorough preparation, local knowledge and expert guidance.  </a:t>
            </a:r>
          </a:p>
          <a:p>
            <a:pPr eaLnBrk="1" hangingPunct="1">
              <a:buFontTx/>
              <a:buChar char="-"/>
            </a:pPr>
            <a:endParaRPr lang="en-GB" altLang="en-US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 ADVISORY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>
                <a:latin typeface="Arial" pitchFamily="34" charset="0"/>
              </a:rPr>
              <a:t>Our experts have the right advice to support SMEs’ growth ambitions</a:t>
            </a:r>
          </a:p>
          <a:p>
            <a:pPr eaLnBrk="1" hangingPunct="1">
              <a:buFontTx/>
              <a:buChar char="-"/>
            </a:pPr>
            <a:r>
              <a:rPr lang="en-GB" altLang="en-US" sz="1000" dirty="0">
                <a:latin typeface="Arial" pitchFamily="34" charset="0"/>
              </a:rPr>
              <a:t> Whatever your business, we can advise on the best market opportunities to help you expand internationally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>
                <a:latin typeface="Arial" pitchFamily="34" charset="0"/>
              </a:rPr>
              <a:t> We cut through the complexities of international expansion by providing practical advice, targeted market intelligence and personalised support.</a:t>
            </a:r>
          </a:p>
          <a:p>
            <a:pPr eaLnBrk="1" hangingPunct="1">
              <a:buFontTx/>
              <a:buChar char="-"/>
            </a:pPr>
            <a:endParaRPr lang="en-GB" altLang="en-US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INNOVATION</a:t>
            </a:r>
          </a:p>
          <a:p>
            <a:pPr eaLnBrk="1" hangingPunct="1">
              <a:buFontTx/>
              <a:buChar char="-"/>
            </a:pPr>
            <a:r>
              <a:rPr lang="en-GB" altLang="en-US" sz="1000" dirty="0">
                <a:latin typeface="Arial" pitchFamily="34" charset="0"/>
              </a:rPr>
              <a:t>We recognise innovation potential and help SMEs shape it into commercial success</a:t>
            </a:r>
          </a:p>
          <a:p>
            <a:pPr eaLnBrk="1" hangingPunct="1">
              <a:buFontTx/>
              <a:buChar char="-"/>
            </a:pPr>
            <a:r>
              <a:rPr lang="en-GB" altLang="en-US" sz="1000" dirty="0">
                <a:latin typeface="Arial" pitchFamily="34" charset="0"/>
              </a:rPr>
              <a:t> Our experts help SMEs commercialise their innovations faster</a:t>
            </a:r>
          </a:p>
          <a:p>
            <a:pPr eaLnBrk="1" hangingPunct="1">
              <a:buFontTx/>
              <a:buChar char="-"/>
            </a:pPr>
            <a:r>
              <a:rPr lang="en-GB" altLang="en-US" sz="1000" dirty="0">
                <a:latin typeface="Arial" pitchFamily="34" charset="0"/>
              </a:rPr>
              <a:t> With our practical, personal advice SMEs are confident to expand internationally protecting their ideas and assets as they grow.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C89616A3-11AE-447D-B8A9-473661384D1B}" type="slidenum">
              <a:rPr lang="fr-FR" altLang="en-US" sz="1200"/>
              <a:pPr/>
              <a:t>8</a:t>
            </a:fld>
            <a:endParaRPr lang="fr-FR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dirty="0">
                <a:latin typeface="Arial" pitchFamily="34" charset="0"/>
              </a:rPr>
              <a:t>The slide speaks for itself, but here are the Partnership messages as an “aide memoire”</a:t>
            </a: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PARTNERSHIP</a:t>
            </a: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Through direct access to Europe’s largest dbase of business opportunities, our experts help SMEs forge new international partnerships with excellent growth potential</a:t>
            </a:r>
          </a:p>
          <a:p>
            <a:pPr eaLnBrk="1" hangingPunct="1"/>
            <a:r>
              <a:rPr lang="en-GB" altLang="en-US" dirty="0">
                <a:latin typeface="Arial" pitchFamily="34" charset="0"/>
              </a:rPr>
              <a:t>- We organise fast and effective matchmaking and brokerage events at international conferences to save clients time and money</a:t>
            </a: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Our tailor-made trade missions lead to successful partnerships thanks to thorough preparation, local knowledge and expert guidance.  </a:t>
            </a:r>
          </a:p>
          <a:p>
            <a:pPr eaLnBrk="1" hangingPunct="1">
              <a:buFontTx/>
              <a:buChar char="-"/>
            </a:pPr>
            <a:endParaRPr lang="en-GB" altLang="en-US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10,000 </a:t>
            </a:r>
            <a:r>
              <a:rPr lang="en-GB" altLang="en-US" dirty="0" err="1">
                <a:latin typeface="Arial" pitchFamily="34" charset="0"/>
              </a:rPr>
              <a:t>offerte</a:t>
            </a:r>
            <a:r>
              <a:rPr lang="en-GB" altLang="en-US" dirty="0">
                <a:latin typeface="Arial" pitchFamily="34" charset="0"/>
              </a:rPr>
              <a:t> e </a:t>
            </a:r>
            <a:r>
              <a:rPr lang="en-GB" altLang="en-US" dirty="0" err="1">
                <a:latin typeface="Arial" pitchFamily="34" charset="0"/>
              </a:rPr>
              <a:t>richieste</a:t>
            </a:r>
            <a:r>
              <a:rPr lang="en-GB" altLang="en-US" baseline="0" dirty="0">
                <a:latin typeface="Arial" pitchFamily="34" charset="0"/>
              </a:rPr>
              <a:t> di </a:t>
            </a:r>
            <a:r>
              <a:rPr lang="en-GB" altLang="en-US" baseline="0" dirty="0" err="1">
                <a:latin typeface="Arial" pitchFamily="34" charset="0"/>
              </a:rPr>
              <a:t>cooperazione</a:t>
            </a:r>
            <a:r>
              <a:rPr lang="en-GB" altLang="en-US" baseline="0" dirty="0">
                <a:latin typeface="Arial" pitchFamily="34" charset="0"/>
              </a:rPr>
              <a:t> </a:t>
            </a:r>
            <a:r>
              <a:rPr lang="en-GB" altLang="en-US" baseline="0" dirty="0" err="1">
                <a:latin typeface="Arial" pitchFamily="34" charset="0"/>
              </a:rPr>
              <a:t>int.le</a:t>
            </a:r>
            <a:endParaRPr lang="en-GB" altLang="en-US" dirty="0">
              <a:latin typeface="Arial" pitchFamily="34" charset="0"/>
            </a:endParaRPr>
          </a:p>
          <a:p>
            <a:pPr eaLnBrk="1" hangingPunct="1"/>
            <a:endParaRPr lang="en-GB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CBFECA8-E6C4-4269-AA81-30866A55DCBC}" type="slidenum">
              <a:rPr lang="fr-FR" altLang="en-US" sz="1200"/>
              <a:pPr/>
              <a:t>9</a:t>
            </a:fld>
            <a:endParaRPr lang="fr-FR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dirty="0">
                <a:latin typeface="Arial" pitchFamily="34" charset="0"/>
              </a:rPr>
              <a:t>Follow the bullets on the slide and feel free to use the following advisory services messages:</a:t>
            </a:r>
          </a:p>
          <a:p>
            <a:pPr eaLnBrk="1" hangingPunct="1"/>
            <a:endParaRPr lang="en-GB" altLang="en-US" dirty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ADVISORY</a:t>
            </a: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Our experts have the right advice to support SMEs’ growth ambitions</a:t>
            </a: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 Whatever your business, we can advise on the best market opportunities to help you expand internationally</a:t>
            </a:r>
          </a:p>
          <a:p>
            <a:pPr eaLnBrk="1" hangingPunct="1">
              <a:buFontTx/>
              <a:buChar char="-"/>
            </a:pPr>
            <a:r>
              <a:rPr lang="en-GB" altLang="en-US" dirty="0">
                <a:latin typeface="Arial" pitchFamily="34" charset="0"/>
              </a:rPr>
              <a:t> We cut through the complexities of international expansion by providing practical advice, targeted market intelligence and personalised support.</a:t>
            </a:r>
          </a:p>
          <a:p>
            <a:pPr eaLnBrk="1" hangingPunct="1"/>
            <a:endParaRPr lang="en-GB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469A872-8C44-4859-9199-5AF72169F289}" type="slidenum">
              <a:rPr lang="fr-FR" altLang="en-US" sz="1200"/>
              <a:pPr/>
              <a:t>10</a:t>
            </a:fld>
            <a:endParaRPr lang="fr-FR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>
                <a:latin typeface="Arial" pitchFamily="34" charset="0"/>
              </a:rPr>
              <a:t>Follow the bullets. Additional messages on innovation support are below:</a:t>
            </a:r>
          </a:p>
          <a:p>
            <a:pPr eaLnBrk="1" hangingPunct="1">
              <a:buFontTx/>
              <a:buChar char="-"/>
            </a:pPr>
            <a:r>
              <a:rPr lang="en-GB" altLang="en-US">
                <a:latin typeface="Arial" pitchFamily="34" charset="0"/>
              </a:rPr>
              <a:t>We recognise innovation potential and help SMEs shape it into commercial success</a:t>
            </a:r>
          </a:p>
          <a:p>
            <a:pPr eaLnBrk="1" hangingPunct="1">
              <a:buFontTx/>
              <a:buChar char="-"/>
            </a:pPr>
            <a:r>
              <a:rPr lang="en-GB" altLang="en-US">
                <a:latin typeface="Arial" pitchFamily="34" charset="0"/>
              </a:rPr>
              <a:t> Our experts help SMEs commercialise their innovations faster</a:t>
            </a:r>
          </a:p>
          <a:p>
            <a:pPr eaLnBrk="1" hangingPunct="1">
              <a:buFontTx/>
              <a:buChar char="-"/>
            </a:pPr>
            <a:r>
              <a:rPr lang="en-GB" altLang="en-US">
                <a:latin typeface="Arial" pitchFamily="34" charset="0"/>
              </a:rPr>
              <a:t> With our practical, personal advice SMEs are confident to expand internationally protecting their ideas and assets as they grow.</a:t>
            </a:r>
          </a:p>
          <a:p>
            <a:pPr eaLnBrk="1" hangingPunct="1"/>
            <a:endParaRPr lang="en-GB" altLang="en-US">
              <a:latin typeface="Arial" pitchFamily="34" charset="0"/>
            </a:endParaRPr>
          </a:p>
          <a:p>
            <a:pPr eaLnBrk="1" hangingPunct="1"/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23E67F2-F038-49FE-964F-7D321E770729}" type="slidenum">
              <a:rPr lang="fr-FR" altLang="en-US" sz="1200" smtClean="0"/>
              <a:pPr/>
              <a:t>11</a:t>
            </a:fld>
            <a:endParaRPr lang="fr-FR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>
                <a:latin typeface="Arial" pitchFamily="34" charset="0"/>
              </a:rPr>
              <a:t>Self explanatory</a:t>
            </a:r>
            <a:r>
              <a:rPr lang="en-GB" altLang="en-US">
                <a:latin typeface="Arial" pitchFamily="34" charset="0"/>
              </a:rPr>
              <a:t>.</a:t>
            </a:r>
          </a:p>
          <a:p>
            <a:pPr eaLnBrk="1" hangingPunct="1"/>
            <a:endParaRPr lang="en-GB" altLang="en-US">
              <a:latin typeface="Arial" pitchFamily="34" charset="0"/>
            </a:endParaRPr>
          </a:p>
          <a:p>
            <a:pPr eaLnBrk="1" hangingPunct="1"/>
            <a:r>
              <a:rPr lang="en-GB" altLang="en-US">
                <a:latin typeface="Arial" pitchFamily="34" charset="0"/>
              </a:rPr>
              <a:t>Message to HO colleagues:</a:t>
            </a:r>
          </a:p>
          <a:p>
            <a:pPr eaLnBrk="1" hangingPunct="1"/>
            <a:r>
              <a:rPr lang="en-GB" altLang="en-US">
                <a:latin typeface="Arial" pitchFamily="34" charset="0"/>
              </a:rPr>
              <a:t>If you have SME clients in these areas, we may be able to provide additional expertise that could be helpful across any of these sectors and across markets worldwide.</a:t>
            </a:r>
          </a:p>
          <a:p>
            <a:pPr eaLnBrk="1" hangingPunct="1"/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2109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7105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5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 userDrawn="1"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1027" name="Picture 3" descr="Z:\Politiche comunitarie e innovazione\EEN - Simpler 2017-2018\CIBUS 2018\LOGHI CIBUS\logo simpl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62342"/>
            <a:ext cx="1221080" cy="6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627785" y="6281739"/>
            <a:ext cx="1789544" cy="439022"/>
          </a:xfrm>
          <a:prstGeom prst="rect">
            <a:avLst/>
          </a:prstGeom>
        </p:spPr>
      </p:pic>
      <p:pic>
        <p:nvPicPr>
          <p:cNvPr id="10" name="Imagen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20" y="5801360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5" name="Immagine 4"/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2555776" y="6237312"/>
            <a:ext cx="1753741" cy="405125"/>
          </a:xfrm>
          <a:prstGeom prst="rect">
            <a:avLst/>
          </a:prstGeom>
        </p:spPr>
      </p:pic>
      <p:pic>
        <p:nvPicPr>
          <p:cNvPr id="10" name="Immagine 9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22262"/>
            <a:ext cx="1181224" cy="643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46" r:id="rId2"/>
    <p:sldLayoutId id="2147484147" r:id="rId3"/>
    <p:sldLayoutId id="214748415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5" name="Immagine 4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627784" y="6281739"/>
            <a:ext cx="1714545" cy="404018"/>
          </a:xfrm>
          <a:prstGeom prst="rect">
            <a:avLst/>
          </a:prstGeom>
        </p:spPr>
      </p:pic>
      <p:pic>
        <p:nvPicPr>
          <p:cNvPr id="7" name="Immagine 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93297"/>
            <a:ext cx="1296144" cy="664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4.jpeg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impler@rer.camcom.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cer.camcom.it/enterprise-europe-net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een.ec.europa.eu/about/branches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n-italia.e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en.ec.europa.eu/tools/services/EVE/Event/ListEv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79512" y="2819251"/>
            <a:ext cx="640871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it-IT" altLang="it-IT" sz="35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Il supporto della rete</a:t>
            </a:r>
          </a:p>
          <a:p>
            <a:r>
              <a:rPr lang="it-IT" altLang="it-IT" sz="3500" b="1" dirty="0">
                <a:solidFill>
                  <a:srgbClr val="64B4E6"/>
                </a:solidFill>
                <a:latin typeface="Blogger Sans" charset="0"/>
                <a:ea typeface="Arial Unicode MS"/>
                <a:cs typeface="Arial Unicode MS" pitchFamily="4" charset="0"/>
              </a:rPr>
              <a:t>Enterprise Europe Network </a:t>
            </a:r>
          </a:p>
          <a:p>
            <a:r>
              <a:rPr lang="it-IT" altLang="it-IT" sz="35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per la tua impresa</a:t>
            </a:r>
          </a:p>
          <a:p>
            <a:endParaRPr lang="it-IT" altLang="it-IT" sz="3500" dirty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r>
              <a:rPr lang="it-IT" sz="20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WORKSHOP  PACKAGING</a:t>
            </a:r>
            <a:endParaRPr lang="it-IT" altLang="it-IT" sz="2000" dirty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r>
              <a:rPr lang="it-IT" altLang="it-IT" sz="20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Bologna 20 novembre 2018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84" y="2461805"/>
            <a:ext cx="2900308" cy="2812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86"/>
            <a:ext cx="9144000" cy="255206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355B19B-26DD-4AC2-98E5-5454085E4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" y="-99392"/>
            <a:ext cx="9200821" cy="74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8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ChangeArrowheads="1"/>
          </p:cNvSpPr>
          <p:nvPr/>
        </p:nvSpPr>
        <p:spPr bwMode="auto">
          <a:xfrm>
            <a:off x="-1590" y="2605881"/>
            <a:ext cx="9144001" cy="2808288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536" y="1771650"/>
            <a:ext cx="8746877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supporto</a:t>
            </a:r>
            <a:r>
              <a:rPr lang="fr-FR" altLang="en-US" b="0" dirty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all’innovazione</a:t>
            </a:r>
            <a:endParaRPr lang="fr-FR" altLang="en-US" b="0" dirty="0">
              <a:solidFill>
                <a:srgbClr val="64B4E6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95536" y="2636912"/>
            <a:ext cx="8280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b="1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Servizi</a:t>
            </a:r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personalizzati</a:t>
            </a:r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per </a:t>
            </a:r>
            <a:r>
              <a:rPr lang="en-US" altLang="en-US" b="1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favorire</a:t>
            </a:r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l’innovazione</a:t>
            </a:r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nelle</a:t>
            </a:r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PMI</a:t>
            </a:r>
            <a:endParaRPr lang="en-GB" altLang="en-US" b="1" dirty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4284663" y="3387725"/>
            <a:ext cx="382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>
                <a:solidFill>
                  <a:srgbClr val="006491"/>
                </a:solidFill>
                <a:latin typeface="Myriad Pro"/>
              </a:rPr>
              <a:t>Supporto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</a:rPr>
              <a:t>informativo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</a:rPr>
              <a:t> e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</a:rPr>
              <a:t>consulenza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</a:rPr>
              <a:t> per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</a:rPr>
              <a:t>accedere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</a:rPr>
              <a:t> a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</a:rPr>
              <a:t>finanziamenti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</a:rPr>
              <a:t>europei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</a:rPr>
              <a:t> (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</a:rPr>
              <a:t>es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</a:rPr>
              <a:t>. Horizon 2020)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429000"/>
            <a:ext cx="1549400" cy="167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23"/>
          <p:cNvSpPr>
            <a:spLocks noChangeArrowheads="1"/>
          </p:cNvSpPr>
          <p:nvPr/>
        </p:nvSpPr>
        <p:spPr bwMode="auto">
          <a:xfrm>
            <a:off x="4302124" y="4267200"/>
            <a:ext cx="46974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nel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trovare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finanziamenti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necessari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per la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crescita</a:t>
            </a:r>
            <a:endParaRPr lang="en-US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0489" name="Rectangle 24"/>
          <p:cNvSpPr>
            <a:spLocks noChangeArrowheads="1"/>
          </p:cNvSpPr>
          <p:nvPr/>
        </p:nvSpPr>
        <p:spPr bwMode="auto">
          <a:xfrm>
            <a:off x="4355717" y="4639747"/>
            <a:ext cx="4302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nel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trovare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le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tecnologie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rispondenti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a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specifiche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esigenze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innovazione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(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anche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tramite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il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database)</a:t>
            </a:r>
          </a:p>
        </p:txBody>
      </p:sp>
      <p:sp>
        <p:nvSpPr>
          <p:cNvPr id="20490" name="Rectangle 25"/>
          <p:cNvSpPr>
            <a:spLocks noChangeArrowheads="1"/>
          </p:cNvSpPr>
          <p:nvPr/>
        </p:nvSpPr>
        <p:spPr bwMode="auto">
          <a:xfrm>
            <a:off x="4140200" y="3429000"/>
            <a:ext cx="46038" cy="287338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1" name="Rectangle 26"/>
          <p:cNvSpPr>
            <a:spLocks noChangeArrowheads="1"/>
          </p:cNvSpPr>
          <p:nvPr/>
        </p:nvSpPr>
        <p:spPr bwMode="auto">
          <a:xfrm>
            <a:off x="4140200" y="3825875"/>
            <a:ext cx="46038" cy="18415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2" name="Rectangle 27"/>
          <p:cNvSpPr>
            <a:spLocks noChangeArrowheads="1"/>
          </p:cNvSpPr>
          <p:nvPr/>
        </p:nvSpPr>
        <p:spPr bwMode="auto">
          <a:xfrm>
            <a:off x="4140200" y="4358164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3" name="Rectangle 28"/>
          <p:cNvSpPr>
            <a:spLocks noChangeArrowheads="1"/>
          </p:cNvSpPr>
          <p:nvPr/>
        </p:nvSpPr>
        <p:spPr bwMode="auto">
          <a:xfrm>
            <a:off x="4120039" y="4682331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5" name="TextBox 1"/>
          <p:cNvSpPr txBox="1">
            <a:spLocks noChangeArrowheads="1"/>
          </p:cNvSpPr>
          <p:nvPr/>
        </p:nvSpPr>
        <p:spPr bwMode="auto">
          <a:xfrm>
            <a:off x="4272917" y="3790325"/>
            <a:ext cx="461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Supporto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alle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PMI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nello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sviluppo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di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capacità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di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ricerca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e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innovazione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B1B00F-9BE3-4556-B8DB-ADD04C82174B}"/>
              </a:ext>
            </a:extLst>
          </p:cNvPr>
          <p:cNvSpPr txBox="1"/>
          <p:nvPr/>
        </p:nvSpPr>
        <p:spPr>
          <a:xfrm>
            <a:off x="2583437" y="347166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Supporto all’innovazione</a:t>
            </a:r>
          </a:p>
        </p:txBody>
      </p:sp>
    </p:spTree>
    <p:extLst>
      <p:ext uri="{BB962C8B-B14F-4D97-AF65-F5344CB8AC3E}">
        <p14:creationId xmlns:p14="http://schemas.microsoft.com/office/powerpoint/2010/main" val="23783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8" grpId="0"/>
      <p:bldP spid="20489" grpId="0"/>
      <p:bldP spid="20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/>
          <p:cNvSpPr>
            <a:spLocks noChangeArrowheads="1"/>
          </p:cNvSpPr>
          <p:nvPr/>
        </p:nvSpPr>
        <p:spPr bwMode="auto">
          <a:xfrm>
            <a:off x="3175" y="2693988"/>
            <a:ext cx="9144000" cy="280670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sz="110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20725" y="1771650"/>
            <a:ext cx="7772400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altLang="en-US" b="0" kern="0" dirty="0">
                <a:latin typeface="Blogger Sans" charset="0"/>
                <a:ea typeface="Blogger Sans" charset="0"/>
                <a:cs typeface="Blogger Sans" charset="0"/>
              </a:rPr>
              <a:t>17 </a:t>
            </a:r>
            <a:r>
              <a:rPr lang="fr-FR" altLang="en-US" b="0" kern="0" dirty="0" err="1">
                <a:latin typeface="Blogger Sans" charset="0"/>
                <a:ea typeface="Blogger Sans" charset="0"/>
                <a:cs typeface="Blogger Sans" charset="0"/>
              </a:rPr>
              <a:t>settori</a:t>
            </a:r>
            <a:r>
              <a:rPr lang="fr-FR" altLang="en-US" b="0" kern="0" dirty="0">
                <a:latin typeface="Blogger Sans" charset="0"/>
                <a:ea typeface="Blogger Sans" charset="0"/>
                <a:cs typeface="Blogger Sans" charset="0"/>
              </a:rPr>
              <a:t> </a:t>
            </a:r>
            <a:r>
              <a:rPr lang="fr-FR" altLang="en-US" b="0" kern="0" dirty="0" err="1">
                <a:latin typeface="Blogger Sans" charset="0"/>
                <a:ea typeface="Blogger Sans" charset="0"/>
                <a:cs typeface="Blogger Sans" charset="0"/>
              </a:rPr>
              <a:t>chiave</a:t>
            </a:r>
            <a:endParaRPr lang="fr-FR" altLang="en-US" b="0" kern="0" dirty="0">
              <a:solidFill>
                <a:srgbClr val="64B4E6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sp>
        <p:nvSpPr>
          <p:cNvPr id="27652" name="Rectangle 18"/>
          <p:cNvSpPr>
            <a:spLocks noChangeArrowheads="1"/>
          </p:cNvSpPr>
          <p:nvPr/>
        </p:nvSpPr>
        <p:spPr bwMode="auto">
          <a:xfrm>
            <a:off x="719138" y="2349500"/>
            <a:ext cx="77739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400" b="1" dirty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 per </a:t>
            </a:r>
            <a:r>
              <a:rPr lang="en-US" altLang="en-US" sz="1400" b="1" dirty="0" err="1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fornire</a:t>
            </a:r>
            <a:r>
              <a:rPr lang="en-US" altLang="en-US" sz="1400" b="1" dirty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un </a:t>
            </a:r>
            <a:r>
              <a:rPr lang="en-US" altLang="en-US" sz="1400" b="1" dirty="0" err="1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400" b="1" dirty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400" b="1" dirty="0" err="1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specialistico</a:t>
            </a:r>
            <a:endParaRPr lang="en-US" altLang="en-US" sz="1400" b="1" dirty="0">
              <a:solidFill>
                <a:srgbClr val="64B4E6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5891213" y="5062538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Women Entrepreneurship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2179638" y="3198813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Agrofood</a:t>
            </a: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3203575" y="3198813"/>
            <a:ext cx="1395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Automotive, Transport and Logistics</a:t>
            </a: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4694238" y="3198813"/>
            <a:ext cx="10064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BioChemTech</a:t>
            </a: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6027738" y="319881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Creative Industries</a:t>
            </a:r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7297738" y="3198813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Environment</a:t>
            </a:r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904875" y="4129088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Healthcare</a:t>
            </a:r>
          </a:p>
        </p:txBody>
      </p:sp>
      <p:sp>
        <p:nvSpPr>
          <p:cNvPr id="27660" name="Rectangle 23"/>
          <p:cNvSpPr>
            <a:spLocks noChangeArrowheads="1"/>
          </p:cNvSpPr>
          <p:nvPr/>
        </p:nvSpPr>
        <p:spPr bwMode="auto">
          <a:xfrm>
            <a:off x="2179638" y="412908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ICT Industry &amp; Services</a:t>
            </a:r>
          </a:p>
        </p:txBody>
      </p:sp>
      <p:sp>
        <p:nvSpPr>
          <p:cNvPr id="27661" name="Rectangle 25"/>
          <p:cNvSpPr>
            <a:spLocks noChangeArrowheads="1"/>
          </p:cNvSpPr>
          <p:nvPr/>
        </p:nvSpPr>
        <p:spPr bwMode="auto">
          <a:xfrm>
            <a:off x="3459163" y="412908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Intelligent Energy</a:t>
            </a:r>
          </a:p>
        </p:txBody>
      </p:sp>
      <p:sp>
        <p:nvSpPr>
          <p:cNvPr id="27662" name="Rectangle 27"/>
          <p:cNvSpPr>
            <a:spLocks noChangeArrowheads="1"/>
          </p:cNvSpPr>
          <p:nvPr/>
        </p:nvSpPr>
        <p:spPr bwMode="auto">
          <a:xfrm>
            <a:off x="4643438" y="4129088"/>
            <a:ext cx="1101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Maritime Industry and Services</a:t>
            </a:r>
          </a:p>
        </p:txBody>
      </p:sp>
      <p:sp>
        <p:nvSpPr>
          <p:cNvPr id="27663" name="Rectangle 28"/>
          <p:cNvSpPr>
            <a:spLocks noChangeArrowheads="1"/>
          </p:cNvSpPr>
          <p:nvPr/>
        </p:nvSpPr>
        <p:spPr bwMode="auto">
          <a:xfrm>
            <a:off x="6027738" y="4129088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Materials</a:t>
            </a:r>
          </a:p>
        </p:txBody>
      </p:sp>
      <p:sp>
        <p:nvSpPr>
          <p:cNvPr id="27664" name="Rectangle 29"/>
          <p:cNvSpPr>
            <a:spLocks noChangeArrowheads="1"/>
          </p:cNvSpPr>
          <p:nvPr/>
        </p:nvSpPr>
        <p:spPr bwMode="auto">
          <a:xfrm>
            <a:off x="7207250" y="4129088"/>
            <a:ext cx="1096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Nano and micro technologies</a:t>
            </a:r>
          </a:p>
        </p:txBody>
      </p:sp>
      <p:sp>
        <p:nvSpPr>
          <p:cNvPr id="27665" name="Rectangle 30"/>
          <p:cNvSpPr>
            <a:spLocks noChangeArrowheads="1"/>
          </p:cNvSpPr>
          <p:nvPr/>
        </p:nvSpPr>
        <p:spPr bwMode="auto">
          <a:xfrm>
            <a:off x="904875" y="506253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Services and Retail</a:t>
            </a:r>
          </a:p>
        </p:txBody>
      </p:sp>
      <p:sp>
        <p:nvSpPr>
          <p:cNvPr id="27666" name="Rectangle 31"/>
          <p:cNvSpPr>
            <a:spLocks noChangeArrowheads="1"/>
          </p:cNvSpPr>
          <p:nvPr/>
        </p:nvSpPr>
        <p:spPr bwMode="auto">
          <a:xfrm>
            <a:off x="2179638" y="506253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Sustainable Construction</a:t>
            </a:r>
          </a:p>
        </p:txBody>
      </p:sp>
      <p:sp>
        <p:nvSpPr>
          <p:cNvPr id="27667" name="Rectangle 32"/>
          <p:cNvSpPr>
            <a:spLocks noChangeArrowheads="1"/>
          </p:cNvSpPr>
          <p:nvPr/>
        </p:nvSpPr>
        <p:spPr bwMode="auto">
          <a:xfrm>
            <a:off x="3368675" y="5062538"/>
            <a:ext cx="10969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Textile &amp; Fashion</a:t>
            </a:r>
          </a:p>
        </p:txBody>
      </p:sp>
      <p:sp>
        <p:nvSpPr>
          <p:cNvPr id="27668" name="Rectangle 33"/>
          <p:cNvSpPr>
            <a:spLocks noChangeArrowheads="1"/>
          </p:cNvSpPr>
          <p:nvPr/>
        </p:nvSpPr>
        <p:spPr bwMode="auto">
          <a:xfrm>
            <a:off x="4648200" y="5062538"/>
            <a:ext cx="1101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Tourism and Cultural Heritage</a:t>
            </a:r>
          </a:p>
        </p:txBody>
      </p:sp>
      <p:sp>
        <p:nvSpPr>
          <p:cNvPr id="27669" name="Rectangle 35"/>
          <p:cNvSpPr>
            <a:spLocks noChangeArrowheads="1"/>
          </p:cNvSpPr>
          <p:nvPr/>
        </p:nvSpPr>
        <p:spPr bwMode="auto">
          <a:xfrm>
            <a:off x="858838" y="3198813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Aeronautics and space</a:t>
            </a:r>
          </a:p>
        </p:txBody>
      </p:sp>
      <p:grpSp>
        <p:nvGrpSpPr>
          <p:cNvPr id="27670" name="Group 9"/>
          <p:cNvGrpSpPr>
            <a:grpSpLocks/>
          </p:cNvGrpSpPr>
          <p:nvPr/>
        </p:nvGrpSpPr>
        <p:grpSpPr bwMode="auto">
          <a:xfrm>
            <a:off x="1268413" y="2852738"/>
            <a:ext cx="233362" cy="317500"/>
            <a:chOff x="811213" y="3667126"/>
            <a:chExt cx="184149" cy="244475"/>
          </a:xfrm>
        </p:grpSpPr>
        <p:sp>
          <p:nvSpPr>
            <p:cNvPr id="27701" name="Freeform 32"/>
            <p:cNvSpPr>
              <a:spLocks noEditPoints="1"/>
            </p:cNvSpPr>
            <p:nvPr/>
          </p:nvSpPr>
          <p:spPr bwMode="auto">
            <a:xfrm>
              <a:off x="811213" y="3667126"/>
              <a:ext cx="184149" cy="244475"/>
            </a:xfrm>
            <a:custGeom>
              <a:avLst/>
              <a:gdLst>
                <a:gd name="T0" fmla="*/ 2147483647 w 471"/>
                <a:gd name="T1" fmla="*/ 2147483647 h 620"/>
                <a:gd name="T2" fmla="*/ 2147483647 w 471"/>
                <a:gd name="T3" fmla="*/ 2147483647 h 620"/>
                <a:gd name="T4" fmla="*/ 2147483647 w 471"/>
                <a:gd name="T5" fmla="*/ 2147483647 h 620"/>
                <a:gd name="T6" fmla="*/ 2147483647 w 471"/>
                <a:gd name="T7" fmla="*/ 2147483647 h 620"/>
                <a:gd name="T8" fmla="*/ 2147483647 w 471"/>
                <a:gd name="T9" fmla="*/ 2147483647 h 620"/>
                <a:gd name="T10" fmla="*/ 2147483647 w 471"/>
                <a:gd name="T11" fmla="*/ 2147483647 h 620"/>
                <a:gd name="T12" fmla="*/ 2147483647 w 471"/>
                <a:gd name="T13" fmla="*/ 2147483647 h 620"/>
                <a:gd name="T14" fmla="*/ 2147483647 w 471"/>
                <a:gd name="T15" fmla="*/ 2147483647 h 620"/>
                <a:gd name="T16" fmla="*/ 2147483647 w 471"/>
                <a:gd name="T17" fmla="*/ 2147483647 h 620"/>
                <a:gd name="T18" fmla="*/ 2147483647 w 471"/>
                <a:gd name="T19" fmla="*/ 2147483647 h 620"/>
                <a:gd name="T20" fmla="*/ 2147483647 w 471"/>
                <a:gd name="T21" fmla="*/ 2147483647 h 620"/>
                <a:gd name="T22" fmla="*/ 2147483647 w 471"/>
                <a:gd name="T23" fmla="*/ 2147483647 h 620"/>
                <a:gd name="T24" fmla="*/ 2147483647 w 471"/>
                <a:gd name="T25" fmla="*/ 2147483647 h 620"/>
                <a:gd name="T26" fmla="*/ 2147483647 w 471"/>
                <a:gd name="T27" fmla="*/ 2147483647 h 620"/>
                <a:gd name="T28" fmla="*/ 2147483647 w 471"/>
                <a:gd name="T29" fmla="*/ 2147483647 h 620"/>
                <a:gd name="T30" fmla="*/ 2147483647 w 471"/>
                <a:gd name="T31" fmla="*/ 2147483647 h 620"/>
                <a:gd name="T32" fmla="*/ 2147483647 w 471"/>
                <a:gd name="T33" fmla="*/ 2147483647 h 620"/>
                <a:gd name="T34" fmla="*/ 2147483647 w 471"/>
                <a:gd name="T35" fmla="*/ 2147483647 h 620"/>
                <a:gd name="T36" fmla="*/ 2147483647 w 471"/>
                <a:gd name="T37" fmla="*/ 2147483647 h 620"/>
                <a:gd name="T38" fmla="*/ 2147483647 w 471"/>
                <a:gd name="T39" fmla="*/ 2147483647 h 620"/>
                <a:gd name="T40" fmla="*/ 2147483647 w 471"/>
                <a:gd name="T41" fmla="*/ 2147483647 h 620"/>
                <a:gd name="T42" fmla="*/ 2147483647 w 471"/>
                <a:gd name="T43" fmla="*/ 2147483647 h 620"/>
                <a:gd name="T44" fmla="*/ 2147483647 w 471"/>
                <a:gd name="T45" fmla="*/ 2147483647 h 620"/>
                <a:gd name="T46" fmla="*/ 2147483647 w 471"/>
                <a:gd name="T47" fmla="*/ 2147483647 h 620"/>
                <a:gd name="T48" fmla="*/ 2147483647 w 471"/>
                <a:gd name="T49" fmla="*/ 2147483647 h 620"/>
                <a:gd name="T50" fmla="*/ 2147483647 w 471"/>
                <a:gd name="T51" fmla="*/ 2147483647 h 620"/>
                <a:gd name="T52" fmla="*/ 2147483647 w 471"/>
                <a:gd name="T53" fmla="*/ 2147483647 h 620"/>
                <a:gd name="T54" fmla="*/ 2147483647 w 471"/>
                <a:gd name="T55" fmla="*/ 2147483647 h 620"/>
                <a:gd name="T56" fmla="*/ 2147483647 w 471"/>
                <a:gd name="T57" fmla="*/ 2147483647 h 620"/>
                <a:gd name="T58" fmla="*/ 2147483647 w 471"/>
                <a:gd name="T59" fmla="*/ 2147483647 h 620"/>
                <a:gd name="T60" fmla="*/ 2147483647 w 471"/>
                <a:gd name="T61" fmla="*/ 2147483647 h 620"/>
                <a:gd name="T62" fmla="*/ 2147483647 w 471"/>
                <a:gd name="T63" fmla="*/ 2147483647 h 620"/>
                <a:gd name="T64" fmla="*/ 2147483647 w 471"/>
                <a:gd name="T65" fmla="*/ 2147483647 h 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1"/>
                <a:gd name="T100" fmla="*/ 0 h 620"/>
                <a:gd name="T101" fmla="*/ 471 w 471"/>
                <a:gd name="T102" fmla="*/ 620 h 6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1" h="620">
                  <a:moveTo>
                    <a:pt x="447" y="404"/>
                  </a:moveTo>
                  <a:cubicBezTo>
                    <a:pt x="431" y="390"/>
                    <a:pt x="413" y="377"/>
                    <a:pt x="392" y="367"/>
                  </a:cubicBezTo>
                  <a:cubicBezTo>
                    <a:pt x="382" y="362"/>
                    <a:pt x="379" y="356"/>
                    <a:pt x="380" y="347"/>
                  </a:cubicBezTo>
                  <a:cubicBezTo>
                    <a:pt x="387" y="293"/>
                    <a:pt x="387" y="239"/>
                    <a:pt x="372" y="185"/>
                  </a:cubicBezTo>
                  <a:cubicBezTo>
                    <a:pt x="354" y="119"/>
                    <a:pt x="313" y="60"/>
                    <a:pt x="247" y="6"/>
                  </a:cubicBezTo>
                  <a:cubicBezTo>
                    <a:pt x="240" y="1"/>
                    <a:pt x="229" y="0"/>
                    <a:pt x="220" y="8"/>
                  </a:cubicBezTo>
                  <a:cubicBezTo>
                    <a:pt x="190" y="32"/>
                    <a:pt x="164" y="58"/>
                    <a:pt x="143" y="87"/>
                  </a:cubicBezTo>
                  <a:cubicBezTo>
                    <a:pt x="106" y="139"/>
                    <a:pt x="88" y="194"/>
                    <a:pt x="84" y="251"/>
                  </a:cubicBezTo>
                  <a:cubicBezTo>
                    <a:pt x="81" y="288"/>
                    <a:pt x="83" y="325"/>
                    <a:pt x="88" y="361"/>
                  </a:cubicBezTo>
                  <a:cubicBezTo>
                    <a:pt x="88" y="363"/>
                    <a:pt x="87" y="366"/>
                    <a:pt x="85" y="367"/>
                  </a:cubicBezTo>
                  <a:cubicBezTo>
                    <a:pt x="67" y="378"/>
                    <a:pt x="49" y="389"/>
                    <a:pt x="32" y="401"/>
                  </a:cubicBezTo>
                  <a:cubicBezTo>
                    <a:pt x="12" y="415"/>
                    <a:pt x="1" y="433"/>
                    <a:pt x="1" y="454"/>
                  </a:cubicBezTo>
                  <a:cubicBezTo>
                    <a:pt x="0" y="470"/>
                    <a:pt x="3" y="485"/>
                    <a:pt x="8" y="501"/>
                  </a:cubicBezTo>
                  <a:cubicBezTo>
                    <a:pt x="20" y="538"/>
                    <a:pt x="40" y="574"/>
                    <a:pt x="63" y="609"/>
                  </a:cubicBezTo>
                  <a:cubicBezTo>
                    <a:pt x="65" y="611"/>
                    <a:pt x="67" y="614"/>
                    <a:pt x="71" y="615"/>
                  </a:cubicBezTo>
                  <a:cubicBezTo>
                    <a:pt x="81" y="620"/>
                    <a:pt x="92" y="618"/>
                    <a:pt x="98" y="609"/>
                  </a:cubicBezTo>
                  <a:cubicBezTo>
                    <a:pt x="114" y="586"/>
                    <a:pt x="130" y="564"/>
                    <a:pt x="146" y="541"/>
                  </a:cubicBezTo>
                  <a:cubicBezTo>
                    <a:pt x="148" y="538"/>
                    <a:pt x="150" y="537"/>
                    <a:pt x="155" y="537"/>
                  </a:cubicBezTo>
                  <a:cubicBezTo>
                    <a:pt x="175" y="537"/>
                    <a:pt x="196" y="537"/>
                    <a:pt x="217" y="537"/>
                  </a:cubicBezTo>
                  <a:cubicBezTo>
                    <a:pt x="217" y="599"/>
                    <a:pt x="217" y="599"/>
                    <a:pt x="217" y="599"/>
                  </a:cubicBezTo>
                  <a:cubicBezTo>
                    <a:pt x="217" y="610"/>
                    <a:pt x="225" y="618"/>
                    <a:pt x="236" y="618"/>
                  </a:cubicBezTo>
                  <a:cubicBezTo>
                    <a:pt x="246" y="618"/>
                    <a:pt x="254" y="610"/>
                    <a:pt x="254" y="599"/>
                  </a:cubicBezTo>
                  <a:cubicBezTo>
                    <a:pt x="254" y="537"/>
                    <a:pt x="254" y="537"/>
                    <a:pt x="254" y="537"/>
                  </a:cubicBezTo>
                  <a:cubicBezTo>
                    <a:pt x="276" y="537"/>
                    <a:pt x="297" y="537"/>
                    <a:pt x="319" y="537"/>
                  </a:cubicBezTo>
                  <a:cubicBezTo>
                    <a:pt x="323" y="537"/>
                    <a:pt x="326" y="538"/>
                    <a:pt x="328" y="541"/>
                  </a:cubicBezTo>
                  <a:cubicBezTo>
                    <a:pt x="342" y="562"/>
                    <a:pt x="357" y="583"/>
                    <a:pt x="371" y="603"/>
                  </a:cubicBezTo>
                  <a:cubicBezTo>
                    <a:pt x="374" y="606"/>
                    <a:pt x="377" y="609"/>
                    <a:pt x="380" y="611"/>
                  </a:cubicBezTo>
                  <a:cubicBezTo>
                    <a:pt x="391" y="616"/>
                    <a:pt x="402" y="613"/>
                    <a:pt x="408" y="603"/>
                  </a:cubicBezTo>
                  <a:cubicBezTo>
                    <a:pt x="420" y="583"/>
                    <a:pt x="433" y="562"/>
                    <a:pt x="444" y="541"/>
                  </a:cubicBezTo>
                  <a:cubicBezTo>
                    <a:pt x="457" y="515"/>
                    <a:pt x="467" y="489"/>
                    <a:pt x="469" y="462"/>
                  </a:cubicBezTo>
                  <a:cubicBezTo>
                    <a:pt x="471" y="441"/>
                    <a:pt x="466" y="421"/>
                    <a:pt x="447" y="404"/>
                  </a:cubicBezTo>
                  <a:close/>
                  <a:moveTo>
                    <a:pt x="117" y="524"/>
                  </a:moveTo>
                  <a:cubicBezTo>
                    <a:pt x="106" y="541"/>
                    <a:pt x="94" y="557"/>
                    <a:pt x="81" y="575"/>
                  </a:cubicBezTo>
                  <a:cubicBezTo>
                    <a:pt x="61" y="540"/>
                    <a:pt x="42" y="506"/>
                    <a:pt x="38" y="469"/>
                  </a:cubicBezTo>
                  <a:cubicBezTo>
                    <a:pt x="36" y="456"/>
                    <a:pt x="36" y="442"/>
                    <a:pt x="46" y="430"/>
                  </a:cubicBezTo>
                  <a:cubicBezTo>
                    <a:pt x="55" y="420"/>
                    <a:pt x="78" y="403"/>
                    <a:pt x="93" y="396"/>
                  </a:cubicBezTo>
                  <a:cubicBezTo>
                    <a:pt x="95" y="405"/>
                    <a:pt x="97" y="414"/>
                    <a:pt x="98" y="422"/>
                  </a:cubicBezTo>
                  <a:cubicBezTo>
                    <a:pt x="105" y="454"/>
                    <a:pt x="111" y="486"/>
                    <a:pt x="118" y="518"/>
                  </a:cubicBezTo>
                  <a:cubicBezTo>
                    <a:pt x="118" y="520"/>
                    <a:pt x="118" y="522"/>
                    <a:pt x="117" y="524"/>
                  </a:cubicBezTo>
                  <a:close/>
                  <a:moveTo>
                    <a:pt x="329" y="439"/>
                  </a:moveTo>
                  <a:cubicBezTo>
                    <a:pt x="325" y="462"/>
                    <a:pt x="321" y="486"/>
                    <a:pt x="316" y="509"/>
                  </a:cubicBezTo>
                  <a:cubicBezTo>
                    <a:pt x="316" y="509"/>
                    <a:pt x="316" y="510"/>
                    <a:pt x="316" y="511"/>
                  </a:cubicBezTo>
                  <a:cubicBezTo>
                    <a:pt x="295" y="511"/>
                    <a:pt x="275" y="511"/>
                    <a:pt x="254" y="511"/>
                  </a:cubicBezTo>
                  <a:cubicBezTo>
                    <a:pt x="254" y="381"/>
                    <a:pt x="254" y="381"/>
                    <a:pt x="254" y="381"/>
                  </a:cubicBezTo>
                  <a:cubicBezTo>
                    <a:pt x="254" y="370"/>
                    <a:pt x="246" y="362"/>
                    <a:pt x="236" y="362"/>
                  </a:cubicBezTo>
                  <a:cubicBezTo>
                    <a:pt x="225" y="362"/>
                    <a:pt x="217" y="370"/>
                    <a:pt x="217" y="381"/>
                  </a:cubicBezTo>
                  <a:cubicBezTo>
                    <a:pt x="217" y="511"/>
                    <a:pt x="217" y="511"/>
                    <a:pt x="217" y="511"/>
                  </a:cubicBezTo>
                  <a:cubicBezTo>
                    <a:pt x="196" y="511"/>
                    <a:pt x="175" y="511"/>
                    <a:pt x="153" y="511"/>
                  </a:cubicBezTo>
                  <a:cubicBezTo>
                    <a:pt x="149" y="492"/>
                    <a:pt x="145" y="474"/>
                    <a:pt x="142" y="455"/>
                  </a:cubicBezTo>
                  <a:cubicBezTo>
                    <a:pt x="135" y="414"/>
                    <a:pt x="126" y="374"/>
                    <a:pt x="121" y="333"/>
                  </a:cubicBezTo>
                  <a:cubicBezTo>
                    <a:pt x="115" y="275"/>
                    <a:pt x="118" y="218"/>
                    <a:pt x="141" y="162"/>
                  </a:cubicBezTo>
                  <a:cubicBezTo>
                    <a:pt x="158" y="119"/>
                    <a:pt x="185" y="81"/>
                    <a:pt x="223" y="46"/>
                  </a:cubicBezTo>
                  <a:cubicBezTo>
                    <a:pt x="226" y="43"/>
                    <a:pt x="230" y="40"/>
                    <a:pt x="233" y="37"/>
                  </a:cubicBezTo>
                  <a:cubicBezTo>
                    <a:pt x="233" y="36"/>
                    <a:pt x="234" y="36"/>
                    <a:pt x="235" y="36"/>
                  </a:cubicBezTo>
                  <a:cubicBezTo>
                    <a:pt x="241" y="41"/>
                    <a:pt x="247" y="47"/>
                    <a:pt x="253" y="52"/>
                  </a:cubicBezTo>
                  <a:cubicBezTo>
                    <a:pt x="284" y="83"/>
                    <a:pt x="308" y="117"/>
                    <a:pt x="324" y="153"/>
                  </a:cubicBezTo>
                  <a:cubicBezTo>
                    <a:pt x="340" y="191"/>
                    <a:pt x="347" y="230"/>
                    <a:pt x="348" y="269"/>
                  </a:cubicBezTo>
                  <a:cubicBezTo>
                    <a:pt x="349" y="326"/>
                    <a:pt x="340" y="383"/>
                    <a:pt x="329" y="439"/>
                  </a:cubicBezTo>
                  <a:close/>
                  <a:moveTo>
                    <a:pt x="433" y="461"/>
                  </a:moveTo>
                  <a:cubicBezTo>
                    <a:pt x="431" y="487"/>
                    <a:pt x="421" y="511"/>
                    <a:pt x="409" y="534"/>
                  </a:cubicBezTo>
                  <a:cubicBezTo>
                    <a:pt x="403" y="546"/>
                    <a:pt x="396" y="558"/>
                    <a:pt x="389" y="571"/>
                  </a:cubicBezTo>
                  <a:cubicBezTo>
                    <a:pt x="376" y="552"/>
                    <a:pt x="364" y="536"/>
                    <a:pt x="353" y="519"/>
                  </a:cubicBezTo>
                  <a:cubicBezTo>
                    <a:pt x="352" y="518"/>
                    <a:pt x="352" y="516"/>
                    <a:pt x="352" y="515"/>
                  </a:cubicBezTo>
                  <a:cubicBezTo>
                    <a:pt x="360" y="475"/>
                    <a:pt x="368" y="435"/>
                    <a:pt x="376" y="395"/>
                  </a:cubicBezTo>
                  <a:cubicBezTo>
                    <a:pt x="376" y="394"/>
                    <a:pt x="377" y="393"/>
                    <a:pt x="377" y="391"/>
                  </a:cubicBezTo>
                  <a:cubicBezTo>
                    <a:pt x="396" y="402"/>
                    <a:pt x="413" y="413"/>
                    <a:pt x="425" y="427"/>
                  </a:cubicBezTo>
                  <a:cubicBezTo>
                    <a:pt x="434" y="438"/>
                    <a:pt x="434" y="450"/>
                    <a:pt x="433" y="461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702" name="Freeform 33"/>
            <p:cNvSpPr>
              <a:spLocks noEditPoints="1"/>
            </p:cNvSpPr>
            <p:nvPr/>
          </p:nvSpPr>
          <p:spPr bwMode="auto">
            <a:xfrm>
              <a:off x="879475" y="3735388"/>
              <a:ext cx="49212" cy="47625"/>
            </a:xfrm>
            <a:custGeom>
              <a:avLst/>
              <a:gdLst>
                <a:gd name="T0" fmla="*/ 2147483647 w 126"/>
                <a:gd name="T1" fmla="*/ 0 h 120"/>
                <a:gd name="T2" fmla="*/ 2147483647 w 126"/>
                <a:gd name="T3" fmla="*/ 2147483647 h 120"/>
                <a:gd name="T4" fmla="*/ 2147483647 w 126"/>
                <a:gd name="T5" fmla="*/ 2147483647 h 120"/>
                <a:gd name="T6" fmla="*/ 2147483647 w 126"/>
                <a:gd name="T7" fmla="*/ 2147483647 h 120"/>
                <a:gd name="T8" fmla="*/ 2147483647 w 126"/>
                <a:gd name="T9" fmla="*/ 2147483647 h 120"/>
                <a:gd name="T10" fmla="*/ 2147483647 w 126"/>
                <a:gd name="T11" fmla="*/ 2147483647 h 120"/>
                <a:gd name="T12" fmla="*/ 2147483647 w 126"/>
                <a:gd name="T13" fmla="*/ 2147483647 h 120"/>
                <a:gd name="T14" fmla="*/ 2147483647 w 126"/>
                <a:gd name="T15" fmla="*/ 0 h 120"/>
                <a:gd name="T16" fmla="*/ 2147483647 w 126"/>
                <a:gd name="T17" fmla="*/ 2147483647 h 120"/>
                <a:gd name="T18" fmla="*/ 2147483647 w 126"/>
                <a:gd name="T19" fmla="*/ 2147483647 h 120"/>
                <a:gd name="T20" fmla="*/ 2147483647 w 126"/>
                <a:gd name="T21" fmla="*/ 2147483647 h 120"/>
                <a:gd name="T22" fmla="*/ 2147483647 w 126"/>
                <a:gd name="T23" fmla="*/ 2147483647 h 120"/>
                <a:gd name="T24" fmla="*/ 2147483647 w 126"/>
                <a:gd name="T25" fmla="*/ 2147483647 h 120"/>
                <a:gd name="T26" fmla="*/ 2147483647 w 126"/>
                <a:gd name="T27" fmla="*/ 2147483647 h 120"/>
                <a:gd name="T28" fmla="*/ 2147483647 w 126"/>
                <a:gd name="T29" fmla="*/ 2147483647 h 120"/>
                <a:gd name="T30" fmla="*/ 2147483647 w 126"/>
                <a:gd name="T31" fmla="*/ 2147483647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"/>
                <a:gd name="T49" fmla="*/ 0 h 120"/>
                <a:gd name="T50" fmla="*/ 126 w 126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" h="120">
                  <a:moveTo>
                    <a:pt x="60" y="0"/>
                  </a:moveTo>
                  <a:cubicBezTo>
                    <a:pt x="45" y="0"/>
                    <a:pt x="31" y="6"/>
                    <a:pt x="19" y="16"/>
                  </a:cubicBezTo>
                  <a:cubicBezTo>
                    <a:pt x="8" y="26"/>
                    <a:pt x="1" y="41"/>
                    <a:pt x="1" y="57"/>
                  </a:cubicBezTo>
                  <a:cubicBezTo>
                    <a:pt x="0" y="73"/>
                    <a:pt x="5" y="89"/>
                    <a:pt x="16" y="100"/>
                  </a:cubicBezTo>
                  <a:cubicBezTo>
                    <a:pt x="28" y="113"/>
                    <a:pt x="43" y="120"/>
                    <a:pt x="60" y="120"/>
                  </a:cubicBezTo>
                  <a:cubicBezTo>
                    <a:pt x="75" y="120"/>
                    <a:pt x="89" y="114"/>
                    <a:pt x="101" y="103"/>
                  </a:cubicBezTo>
                  <a:cubicBezTo>
                    <a:pt x="124" y="82"/>
                    <a:pt x="126" y="43"/>
                    <a:pt x="104" y="20"/>
                  </a:cubicBezTo>
                  <a:cubicBezTo>
                    <a:pt x="92" y="7"/>
                    <a:pt x="77" y="0"/>
                    <a:pt x="60" y="0"/>
                  </a:cubicBezTo>
                  <a:close/>
                  <a:moveTo>
                    <a:pt x="42" y="40"/>
                  </a:moveTo>
                  <a:cubicBezTo>
                    <a:pt x="47" y="36"/>
                    <a:pt x="53" y="33"/>
                    <a:pt x="60" y="33"/>
                  </a:cubicBezTo>
                  <a:cubicBezTo>
                    <a:pt x="67" y="33"/>
                    <a:pt x="74" y="36"/>
                    <a:pt x="79" y="42"/>
                  </a:cubicBezTo>
                  <a:cubicBezTo>
                    <a:pt x="89" y="52"/>
                    <a:pt x="88" y="69"/>
                    <a:pt x="78" y="79"/>
                  </a:cubicBezTo>
                  <a:cubicBezTo>
                    <a:pt x="73" y="84"/>
                    <a:pt x="66" y="87"/>
                    <a:pt x="60" y="87"/>
                  </a:cubicBezTo>
                  <a:cubicBezTo>
                    <a:pt x="53" y="87"/>
                    <a:pt x="46" y="84"/>
                    <a:pt x="41" y="78"/>
                  </a:cubicBezTo>
                  <a:cubicBezTo>
                    <a:pt x="36" y="73"/>
                    <a:pt x="33" y="66"/>
                    <a:pt x="34" y="59"/>
                  </a:cubicBezTo>
                  <a:cubicBezTo>
                    <a:pt x="34" y="51"/>
                    <a:pt x="37" y="45"/>
                    <a:pt x="42" y="40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671" name="Group 22"/>
          <p:cNvGrpSpPr>
            <a:grpSpLocks/>
          </p:cNvGrpSpPr>
          <p:nvPr/>
        </p:nvGrpSpPr>
        <p:grpSpPr bwMode="auto">
          <a:xfrm>
            <a:off x="2498725" y="2852738"/>
            <a:ext cx="303213" cy="304800"/>
            <a:chOff x="1828801" y="3651250"/>
            <a:chExt cx="282575" cy="277813"/>
          </a:xfrm>
        </p:grpSpPr>
        <p:sp>
          <p:nvSpPr>
            <p:cNvPr id="27692" name="Freeform 37"/>
            <p:cNvSpPr>
              <a:spLocks/>
            </p:cNvSpPr>
            <p:nvPr/>
          </p:nvSpPr>
          <p:spPr bwMode="auto">
            <a:xfrm>
              <a:off x="1893888" y="3686175"/>
              <a:ext cx="123825" cy="80963"/>
            </a:xfrm>
            <a:custGeom>
              <a:avLst/>
              <a:gdLst>
                <a:gd name="T0" fmla="*/ 2147483647 w 291"/>
                <a:gd name="T1" fmla="*/ 2147483647 h 192"/>
                <a:gd name="T2" fmla="*/ 2147483647 w 291"/>
                <a:gd name="T3" fmla="*/ 2147483647 h 192"/>
                <a:gd name="T4" fmla="*/ 2147483647 w 291"/>
                <a:gd name="T5" fmla="*/ 2147483647 h 192"/>
                <a:gd name="T6" fmla="*/ 2147483647 w 291"/>
                <a:gd name="T7" fmla="*/ 2147483647 h 192"/>
                <a:gd name="T8" fmla="*/ 2147483647 w 291"/>
                <a:gd name="T9" fmla="*/ 2147483647 h 192"/>
                <a:gd name="T10" fmla="*/ 2147483647 w 291"/>
                <a:gd name="T11" fmla="*/ 2147483647 h 192"/>
                <a:gd name="T12" fmla="*/ 2147483647 w 291"/>
                <a:gd name="T13" fmla="*/ 2147483647 h 192"/>
                <a:gd name="T14" fmla="*/ 2147483647 w 291"/>
                <a:gd name="T15" fmla="*/ 2147483647 h 192"/>
                <a:gd name="T16" fmla="*/ 2147483647 w 291"/>
                <a:gd name="T17" fmla="*/ 2147483647 h 192"/>
                <a:gd name="T18" fmla="*/ 2147483647 w 291"/>
                <a:gd name="T19" fmla="*/ 2147483647 h 192"/>
                <a:gd name="T20" fmla="*/ 2147483647 w 291"/>
                <a:gd name="T21" fmla="*/ 2147483647 h 192"/>
                <a:gd name="T22" fmla="*/ 2147483647 w 291"/>
                <a:gd name="T23" fmla="*/ 2147483647 h 192"/>
                <a:gd name="T24" fmla="*/ 2147483647 w 291"/>
                <a:gd name="T25" fmla="*/ 2147483647 h 192"/>
                <a:gd name="T26" fmla="*/ 2147483647 w 291"/>
                <a:gd name="T27" fmla="*/ 2147483647 h 192"/>
                <a:gd name="T28" fmla="*/ 2147483647 w 291"/>
                <a:gd name="T29" fmla="*/ 2147483647 h 192"/>
                <a:gd name="T30" fmla="*/ 2147483647 w 291"/>
                <a:gd name="T31" fmla="*/ 2147483647 h 192"/>
                <a:gd name="T32" fmla="*/ 2147483647 w 291"/>
                <a:gd name="T33" fmla="*/ 2147483647 h 192"/>
                <a:gd name="T34" fmla="*/ 2147483647 w 291"/>
                <a:gd name="T35" fmla="*/ 2147483647 h 192"/>
                <a:gd name="T36" fmla="*/ 2147483647 w 291"/>
                <a:gd name="T37" fmla="*/ 2147483647 h 192"/>
                <a:gd name="T38" fmla="*/ 2147483647 w 291"/>
                <a:gd name="T39" fmla="*/ 2147483647 h 192"/>
                <a:gd name="T40" fmla="*/ 2147483647 w 291"/>
                <a:gd name="T41" fmla="*/ 2147483647 h 192"/>
                <a:gd name="T42" fmla="*/ 2147483647 w 291"/>
                <a:gd name="T43" fmla="*/ 2147483647 h 192"/>
                <a:gd name="T44" fmla="*/ 2147483647 w 291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1"/>
                <a:gd name="T70" fmla="*/ 0 h 192"/>
                <a:gd name="T71" fmla="*/ 291 w 291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1" h="192">
                  <a:moveTo>
                    <a:pt x="56" y="125"/>
                  </a:moveTo>
                  <a:cubicBezTo>
                    <a:pt x="49" y="135"/>
                    <a:pt x="49" y="135"/>
                    <a:pt x="49" y="135"/>
                  </a:cubicBezTo>
                  <a:cubicBezTo>
                    <a:pt x="45" y="143"/>
                    <a:pt x="34" y="149"/>
                    <a:pt x="25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3" y="150"/>
                    <a:pt x="0" y="156"/>
                    <a:pt x="4" y="164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75" y="8"/>
                    <a:pt x="275" y="8"/>
                    <a:pt x="275" y="8"/>
                  </a:cubicBezTo>
                  <a:cubicBezTo>
                    <a:pt x="271" y="0"/>
                    <a:pt x="263" y="0"/>
                    <a:pt x="259" y="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8" y="26"/>
                    <a:pt x="237" y="32"/>
                    <a:pt x="228" y="32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06" y="33"/>
                    <a:pt x="196" y="39"/>
                    <a:pt x="191" y="4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0" y="65"/>
                    <a:pt x="169" y="71"/>
                    <a:pt x="160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39" y="72"/>
                    <a:pt x="128" y="78"/>
                    <a:pt x="123" y="8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2" y="104"/>
                    <a:pt x="101" y="110"/>
                    <a:pt x="92" y="110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1" y="111"/>
                    <a:pt x="60" y="117"/>
                    <a:pt x="56" y="125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3" name="Freeform 38"/>
            <p:cNvSpPr>
              <a:spLocks/>
            </p:cNvSpPr>
            <p:nvPr/>
          </p:nvSpPr>
          <p:spPr bwMode="auto">
            <a:xfrm>
              <a:off x="1987551" y="3846513"/>
              <a:ext cx="123825" cy="82550"/>
            </a:xfrm>
            <a:custGeom>
              <a:avLst/>
              <a:gdLst>
                <a:gd name="T0" fmla="*/ 2147483647 w 292"/>
                <a:gd name="T1" fmla="*/ 2147483647 h 192"/>
                <a:gd name="T2" fmla="*/ 2147483647 w 292"/>
                <a:gd name="T3" fmla="*/ 2147483647 h 192"/>
                <a:gd name="T4" fmla="*/ 2147483647 w 292"/>
                <a:gd name="T5" fmla="*/ 2147483647 h 192"/>
                <a:gd name="T6" fmla="*/ 2147483647 w 292"/>
                <a:gd name="T7" fmla="*/ 2147483647 h 192"/>
                <a:gd name="T8" fmla="*/ 2147483647 w 292"/>
                <a:gd name="T9" fmla="*/ 2147483647 h 192"/>
                <a:gd name="T10" fmla="*/ 2147483647 w 292"/>
                <a:gd name="T11" fmla="*/ 2147483647 h 192"/>
                <a:gd name="T12" fmla="*/ 2147483647 w 292"/>
                <a:gd name="T13" fmla="*/ 2147483647 h 192"/>
                <a:gd name="T14" fmla="*/ 2147483647 w 292"/>
                <a:gd name="T15" fmla="*/ 2147483647 h 192"/>
                <a:gd name="T16" fmla="*/ 2147483647 w 292"/>
                <a:gd name="T17" fmla="*/ 2147483647 h 192"/>
                <a:gd name="T18" fmla="*/ 2147483647 w 292"/>
                <a:gd name="T19" fmla="*/ 2147483647 h 192"/>
                <a:gd name="T20" fmla="*/ 2147483647 w 292"/>
                <a:gd name="T21" fmla="*/ 2147483647 h 192"/>
                <a:gd name="T22" fmla="*/ 2147483647 w 292"/>
                <a:gd name="T23" fmla="*/ 2147483647 h 192"/>
                <a:gd name="T24" fmla="*/ 2147483647 w 292"/>
                <a:gd name="T25" fmla="*/ 2147483647 h 192"/>
                <a:gd name="T26" fmla="*/ 2147483647 w 292"/>
                <a:gd name="T27" fmla="*/ 2147483647 h 192"/>
                <a:gd name="T28" fmla="*/ 2147483647 w 292"/>
                <a:gd name="T29" fmla="*/ 2147483647 h 192"/>
                <a:gd name="T30" fmla="*/ 2147483647 w 292"/>
                <a:gd name="T31" fmla="*/ 2147483647 h 192"/>
                <a:gd name="T32" fmla="*/ 2147483647 w 292"/>
                <a:gd name="T33" fmla="*/ 2147483647 h 192"/>
                <a:gd name="T34" fmla="*/ 2147483647 w 292"/>
                <a:gd name="T35" fmla="*/ 2147483647 h 192"/>
                <a:gd name="T36" fmla="*/ 2147483647 w 292"/>
                <a:gd name="T37" fmla="*/ 0 h 192"/>
                <a:gd name="T38" fmla="*/ 2147483647 w 292"/>
                <a:gd name="T39" fmla="*/ 0 h 192"/>
                <a:gd name="T40" fmla="*/ 0 w 292"/>
                <a:gd name="T41" fmla="*/ 2147483647 h 192"/>
                <a:gd name="T42" fmla="*/ 0 w 292"/>
                <a:gd name="T43" fmla="*/ 2147483647 h 192"/>
                <a:gd name="T44" fmla="*/ 2147483647 w 2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2"/>
                <a:gd name="T70" fmla="*/ 0 h 192"/>
                <a:gd name="T71" fmla="*/ 292 w 2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2" h="192">
                  <a:moveTo>
                    <a:pt x="16" y="184"/>
                  </a:moveTo>
                  <a:cubicBezTo>
                    <a:pt x="21" y="192"/>
                    <a:pt x="28" y="192"/>
                    <a:pt x="33" y="18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44" y="166"/>
                    <a:pt x="55" y="160"/>
                    <a:pt x="63" y="160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85" y="159"/>
                    <a:pt x="96" y="153"/>
                    <a:pt x="100" y="145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111" y="127"/>
                    <a:pt x="122" y="121"/>
                    <a:pt x="131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3" y="114"/>
                    <a:pt x="168" y="106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9" y="88"/>
                    <a:pt x="190" y="81"/>
                    <a:pt x="199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20" y="81"/>
                    <a:pt x="231" y="75"/>
                    <a:pt x="236" y="67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7" y="49"/>
                    <a:pt x="258" y="42"/>
                    <a:pt x="267" y="4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8" y="42"/>
                    <a:pt x="292" y="36"/>
                    <a:pt x="287" y="28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lnTo>
                    <a:pt x="16" y="184"/>
                  </a:ln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4" name="Freeform 39"/>
            <p:cNvSpPr>
              <a:spLocks noEditPoints="1"/>
            </p:cNvSpPr>
            <p:nvPr/>
          </p:nvSpPr>
          <p:spPr bwMode="auto">
            <a:xfrm>
              <a:off x="1905001" y="3705225"/>
              <a:ext cx="195263" cy="203200"/>
            </a:xfrm>
            <a:custGeom>
              <a:avLst/>
              <a:gdLst>
                <a:gd name="T0" fmla="*/ 0 w 462"/>
                <a:gd name="T1" fmla="*/ 2147483647 h 480"/>
                <a:gd name="T2" fmla="*/ 2147483647 w 462"/>
                <a:gd name="T3" fmla="*/ 2147483647 h 480"/>
                <a:gd name="T4" fmla="*/ 2147483647 w 462"/>
                <a:gd name="T5" fmla="*/ 2147483647 h 480"/>
                <a:gd name="T6" fmla="*/ 2147483647 w 462"/>
                <a:gd name="T7" fmla="*/ 0 h 480"/>
                <a:gd name="T8" fmla="*/ 0 w 462"/>
                <a:gd name="T9" fmla="*/ 2147483647 h 480"/>
                <a:gd name="T10" fmla="*/ 2147483647 w 462"/>
                <a:gd name="T11" fmla="*/ 2147483647 h 480"/>
                <a:gd name="T12" fmla="*/ 2147483647 w 462"/>
                <a:gd name="T13" fmla="*/ 2147483647 h 480"/>
                <a:gd name="T14" fmla="*/ 2147483647 w 462"/>
                <a:gd name="T15" fmla="*/ 2147483647 h 480"/>
                <a:gd name="T16" fmla="*/ 2147483647 w 462"/>
                <a:gd name="T17" fmla="*/ 2147483647 h 480"/>
                <a:gd name="T18" fmla="*/ 2147483647 w 462"/>
                <a:gd name="T19" fmla="*/ 2147483647 h 480"/>
                <a:gd name="T20" fmla="*/ 2147483647 w 462"/>
                <a:gd name="T21" fmla="*/ 2147483647 h 480"/>
                <a:gd name="T22" fmla="*/ 2147483647 w 462"/>
                <a:gd name="T23" fmla="*/ 2147483647 h 480"/>
                <a:gd name="T24" fmla="*/ 2147483647 w 462"/>
                <a:gd name="T25" fmla="*/ 2147483647 h 480"/>
                <a:gd name="T26" fmla="*/ 2147483647 w 462"/>
                <a:gd name="T27" fmla="*/ 2147483647 h 480"/>
                <a:gd name="T28" fmla="*/ 2147483647 w 462"/>
                <a:gd name="T29" fmla="*/ 2147483647 h 480"/>
                <a:gd name="T30" fmla="*/ 2147483647 w 462"/>
                <a:gd name="T31" fmla="*/ 2147483647 h 480"/>
                <a:gd name="T32" fmla="*/ 2147483647 w 462"/>
                <a:gd name="T33" fmla="*/ 2147483647 h 480"/>
                <a:gd name="T34" fmla="*/ 2147483647 w 462"/>
                <a:gd name="T35" fmla="*/ 2147483647 h 480"/>
                <a:gd name="T36" fmla="*/ 2147483647 w 462"/>
                <a:gd name="T37" fmla="*/ 2147483647 h 480"/>
                <a:gd name="T38" fmla="*/ 2147483647 w 462"/>
                <a:gd name="T39" fmla="*/ 2147483647 h 480"/>
                <a:gd name="T40" fmla="*/ 2147483647 w 462"/>
                <a:gd name="T41" fmla="*/ 2147483647 h 480"/>
                <a:gd name="T42" fmla="*/ 2147483647 w 462"/>
                <a:gd name="T43" fmla="*/ 2147483647 h 480"/>
                <a:gd name="T44" fmla="*/ 2147483647 w 462"/>
                <a:gd name="T45" fmla="*/ 2147483647 h 480"/>
                <a:gd name="T46" fmla="*/ 2147483647 w 462"/>
                <a:gd name="T47" fmla="*/ 2147483647 h 480"/>
                <a:gd name="T48" fmla="*/ 2147483647 w 462"/>
                <a:gd name="T49" fmla="*/ 2147483647 h 480"/>
                <a:gd name="T50" fmla="*/ 2147483647 w 462"/>
                <a:gd name="T51" fmla="*/ 2147483647 h 480"/>
                <a:gd name="T52" fmla="*/ 2147483647 w 462"/>
                <a:gd name="T53" fmla="*/ 2147483647 h 4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2"/>
                <a:gd name="T82" fmla="*/ 0 h 480"/>
                <a:gd name="T83" fmla="*/ 462 w 462"/>
                <a:gd name="T84" fmla="*/ 480 h 4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2" h="480">
                  <a:moveTo>
                    <a:pt x="0" y="160"/>
                  </a:moveTo>
                  <a:cubicBezTo>
                    <a:pt x="24" y="246"/>
                    <a:pt x="123" y="421"/>
                    <a:pt x="185" y="480"/>
                  </a:cubicBezTo>
                  <a:cubicBezTo>
                    <a:pt x="462" y="320"/>
                    <a:pt x="462" y="320"/>
                    <a:pt x="462" y="320"/>
                  </a:cubicBezTo>
                  <a:cubicBezTo>
                    <a:pt x="442" y="237"/>
                    <a:pt x="340" y="63"/>
                    <a:pt x="277" y="0"/>
                  </a:cubicBezTo>
                  <a:lnTo>
                    <a:pt x="0" y="160"/>
                  </a:lnTo>
                  <a:close/>
                  <a:moveTo>
                    <a:pt x="197" y="134"/>
                  </a:moveTo>
                  <a:cubicBezTo>
                    <a:pt x="205" y="150"/>
                    <a:pt x="217" y="160"/>
                    <a:pt x="221" y="166"/>
                  </a:cubicBezTo>
                  <a:cubicBezTo>
                    <a:pt x="224" y="171"/>
                    <a:pt x="232" y="186"/>
                    <a:pt x="220" y="198"/>
                  </a:cubicBezTo>
                  <a:cubicBezTo>
                    <a:pt x="218" y="201"/>
                    <a:pt x="215" y="204"/>
                    <a:pt x="212" y="205"/>
                  </a:cubicBezTo>
                  <a:cubicBezTo>
                    <a:pt x="208" y="206"/>
                    <a:pt x="205" y="205"/>
                    <a:pt x="202" y="204"/>
                  </a:cubicBezTo>
                  <a:cubicBezTo>
                    <a:pt x="169" y="195"/>
                    <a:pt x="197" y="133"/>
                    <a:pt x="197" y="134"/>
                  </a:cubicBezTo>
                  <a:close/>
                  <a:moveTo>
                    <a:pt x="116" y="278"/>
                  </a:moveTo>
                  <a:cubicBezTo>
                    <a:pt x="115" y="278"/>
                    <a:pt x="167" y="176"/>
                    <a:pt x="217" y="236"/>
                  </a:cubicBezTo>
                  <a:cubicBezTo>
                    <a:pt x="191" y="230"/>
                    <a:pt x="155" y="253"/>
                    <a:pt x="155" y="253"/>
                  </a:cubicBezTo>
                  <a:cubicBezTo>
                    <a:pt x="155" y="253"/>
                    <a:pt x="197" y="236"/>
                    <a:pt x="218" y="245"/>
                  </a:cubicBezTo>
                  <a:cubicBezTo>
                    <a:pt x="215" y="312"/>
                    <a:pt x="143" y="261"/>
                    <a:pt x="116" y="278"/>
                  </a:cubicBezTo>
                  <a:close/>
                  <a:moveTo>
                    <a:pt x="273" y="332"/>
                  </a:moveTo>
                  <a:cubicBezTo>
                    <a:pt x="214" y="223"/>
                    <a:pt x="214" y="223"/>
                    <a:pt x="214" y="223"/>
                  </a:cubicBezTo>
                  <a:cubicBezTo>
                    <a:pt x="211" y="218"/>
                    <a:pt x="211" y="212"/>
                    <a:pt x="215" y="210"/>
                  </a:cubicBezTo>
                  <a:cubicBezTo>
                    <a:pt x="218" y="208"/>
                    <a:pt x="223" y="210"/>
                    <a:pt x="226" y="215"/>
                  </a:cubicBezTo>
                  <a:cubicBezTo>
                    <a:pt x="291" y="322"/>
                    <a:pt x="291" y="322"/>
                    <a:pt x="291" y="322"/>
                  </a:cubicBezTo>
                  <a:lnTo>
                    <a:pt x="273" y="332"/>
                  </a:lnTo>
                  <a:close/>
                  <a:moveTo>
                    <a:pt x="327" y="168"/>
                  </a:moveTo>
                  <a:cubicBezTo>
                    <a:pt x="300" y="183"/>
                    <a:pt x="307" y="269"/>
                    <a:pt x="249" y="239"/>
                  </a:cubicBezTo>
                  <a:cubicBezTo>
                    <a:pt x="251" y="217"/>
                    <a:pt x="287" y="189"/>
                    <a:pt x="287" y="189"/>
                  </a:cubicBezTo>
                  <a:cubicBezTo>
                    <a:pt x="287" y="189"/>
                    <a:pt x="252" y="205"/>
                    <a:pt x="242" y="233"/>
                  </a:cubicBezTo>
                  <a:cubicBezTo>
                    <a:pt x="216" y="162"/>
                    <a:pt x="327" y="168"/>
                    <a:pt x="327" y="168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5" name="Freeform 40"/>
            <p:cNvSpPr>
              <a:spLocks/>
            </p:cNvSpPr>
            <p:nvPr/>
          </p:nvSpPr>
          <p:spPr bwMode="auto">
            <a:xfrm>
              <a:off x="1892301" y="3651250"/>
              <a:ext cx="30163" cy="38100"/>
            </a:xfrm>
            <a:custGeom>
              <a:avLst/>
              <a:gdLst>
                <a:gd name="T0" fmla="*/ 2147483647 w 71"/>
                <a:gd name="T1" fmla="*/ 0 h 90"/>
                <a:gd name="T2" fmla="*/ 2147483647 w 71"/>
                <a:gd name="T3" fmla="*/ 2147483647 h 90"/>
                <a:gd name="T4" fmla="*/ 2147483647 w 71"/>
                <a:gd name="T5" fmla="*/ 0 h 90"/>
                <a:gd name="T6" fmla="*/ 0 60000 65536"/>
                <a:gd name="T7" fmla="*/ 0 60000 65536"/>
                <a:gd name="T8" fmla="*/ 0 60000 65536"/>
                <a:gd name="T9" fmla="*/ 0 w 71"/>
                <a:gd name="T10" fmla="*/ 0 h 90"/>
                <a:gd name="T11" fmla="*/ 71 w 71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90">
                  <a:moveTo>
                    <a:pt x="36" y="0"/>
                  </a:moveTo>
                  <a:cubicBezTo>
                    <a:pt x="15" y="0"/>
                    <a:pt x="0" y="90"/>
                    <a:pt x="36" y="90"/>
                  </a:cubicBezTo>
                  <a:cubicBezTo>
                    <a:pt x="71" y="90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6" name="Freeform 41"/>
            <p:cNvSpPr>
              <a:spLocks/>
            </p:cNvSpPr>
            <p:nvPr/>
          </p:nvSpPr>
          <p:spPr bwMode="auto">
            <a:xfrm>
              <a:off x="1876426" y="3692525"/>
              <a:ext cx="44450" cy="44450"/>
            </a:xfrm>
            <a:custGeom>
              <a:avLst/>
              <a:gdLst>
                <a:gd name="T0" fmla="*/ 2147483647 w 104"/>
                <a:gd name="T1" fmla="*/ 2147483647 h 105"/>
                <a:gd name="T2" fmla="*/ 2147483647 w 104"/>
                <a:gd name="T3" fmla="*/ 2147483647 h 105"/>
                <a:gd name="T4" fmla="*/ 2147483647 w 104"/>
                <a:gd name="T5" fmla="*/ 2147483647 h 105"/>
                <a:gd name="T6" fmla="*/ 0 60000 65536"/>
                <a:gd name="T7" fmla="*/ 0 60000 65536"/>
                <a:gd name="T8" fmla="*/ 0 60000 65536"/>
                <a:gd name="T9" fmla="*/ 0 w 104"/>
                <a:gd name="T10" fmla="*/ 0 h 105"/>
                <a:gd name="T11" fmla="*/ 104 w 104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05">
                  <a:moveTo>
                    <a:pt x="16" y="16"/>
                  </a:moveTo>
                  <a:cubicBezTo>
                    <a:pt x="0" y="31"/>
                    <a:pt x="53" y="105"/>
                    <a:pt x="78" y="79"/>
                  </a:cubicBezTo>
                  <a:cubicBezTo>
                    <a:pt x="104" y="54"/>
                    <a:pt x="31" y="0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7" name="Freeform 42"/>
            <p:cNvSpPr>
              <a:spLocks/>
            </p:cNvSpPr>
            <p:nvPr/>
          </p:nvSpPr>
          <p:spPr bwMode="auto">
            <a:xfrm>
              <a:off x="1924051" y="3662363"/>
              <a:ext cx="39688" cy="46038"/>
            </a:xfrm>
            <a:custGeom>
              <a:avLst/>
              <a:gdLst>
                <a:gd name="T0" fmla="*/ 2147483647 w 94"/>
                <a:gd name="T1" fmla="*/ 2147483647 h 106"/>
                <a:gd name="T2" fmla="*/ 2147483647 w 94"/>
                <a:gd name="T3" fmla="*/ 2147483647 h 106"/>
                <a:gd name="T4" fmla="*/ 2147483647 w 94"/>
                <a:gd name="T5" fmla="*/ 2147483647 h 106"/>
                <a:gd name="T6" fmla="*/ 0 60000 65536"/>
                <a:gd name="T7" fmla="*/ 0 60000 65536"/>
                <a:gd name="T8" fmla="*/ 0 60000 65536"/>
                <a:gd name="T9" fmla="*/ 0 w 94"/>
                <a:gd name="T10" fmla="*/ 0 h 106"/>
                <a:gd name="T11" fmla="*/ 94 w 94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06">
                  <a:moveTo>
                    <a:pt x="19" y="11"/>
                  </a:moveTo>
                  <a:cubicBezTo>
                    <a:pt x="0" y="21"/>
                    <a:pt x="33" y="106"/>
                    <a:pt x="63" y="89"/>
                  </a:cubicBezTo>
                  <a:cubicBezTo>
                    <a:pt x="94" y="71"/>
                    <a:pt x="38" y="0"/>
                    <a:pt x="1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8" name="Freeform 43"/>
            <p:cNvSpPr>
              <a:spLocks/>
            </p:cNvSpPr>
            <p:nvPr/>
          </p:nvSpPr>
          <p:spPr bwMode="auto">
            <a:xfrm>
              <a:off x="1841501" y="3654425"/>
              <a:ext cx="46038" cy="39688"/>
            </a:xfrm>
            <a:custGeom>
              <a:avLst/>
              <a:gdLst>
                <a:gd name="T0" fmla="*/ 2147483647 w 106"/>
                <a:gd name="T1" fmla="*/ 2147483647 h 95"/>
                <a:gd name="T2" fmla="*/ 2147483647 w 106"/>
                <a:gd name="T3" fmla="*/ 2147483647 h 95"/>
                <a:gd name="T4" fmla="*/ 2147483647 w 106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06"/>
                <a:gd name="T10" fmla="*/ 0 h 95"/>
                <a:gd name="T11" fmla="*/ 106 w 106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95">
                  <a:moveTo>
                    <a:pt x="18" y="64"/>
                  </a:moveTo>
                  <a:cubicBezTo>
                    <a:pt x="35" y="95"/>
                    <a:pt x="106" y="38"/>
                    <a:pt x="95" y="19"/>
                  </a:cubicBezTo>
                  <a:cubicBezTo>
                    <a:pt x="84" y="0"/>
                    <a:pt x="0" y="34"/>
                    <a:pt x="1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9" name="Freeform 44"/>
            <p:cNvSpPr>
              <a:spLocks/>
            </p:cNvSpPr>
            <p:nvPr/>
          </p:nvSpPr>
          <p:spPr bwMode="auto">
            <a:xfrm>
              <a:off x="1841501" y="3725863"/>
              <a:ext cx="42863" cy="33338"/>
            </a:xfrm>
            <a:custGeom>
              <a:avLst/>
              <a:gdLst>
                <a:gd name="T0" fmla="*/ 2147483647 w 101"/>
                <a:gd name="T1" fmla="*/ 2147483647 h 79"/>
                <a:gd name="T2" fmla="*/ 2147483647 w 101"/>
                <a:gd name="T3" fmla="*/ 2147483647 h 79"/>
                <a:gd name="T4" fmla="*/ 2147483647 w 101"/>
                <a:gd name="T5" fmla="*/ 2147483647 h 79"/>
                <a:gd name="T6" fmla="*/ 0 60000 65536"/>
                <a:gd name="T7" fmla="*/ 0 60000 65536"/>
                <a:gd name="T8" fmla="*/ 0 60000 65536"/>
                <a:gd name="T9" fmla="*/ 0 w 101"/>
                <a:gd name="T10" fmla="*/ 0 h 79"/>
                <a:gd name="T11" fmla="*/ 101 w 101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79">
                  <a:moveTo>
                    <a:pt x="5" y="58"/>
                  </a:moveTo>
                  <a:cubicBezTo>
                    <a:pt x="11" y="79"/>
                    <a:pt x="101" y="68"/>
                    <a:pt x="92" y="34"/>
                  </a:cubicBezTo>
                  <a:cubicBezTo>
                    <a:pt x="82" y="0"/>
                    <a:pt x="0" y="37"/>
                    <a:pt x="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700" name="Freeform 45"/>
            <p:cNvSpPr>
              <a:spLocks/>
            </p:cNvSpPr>
            <p:nvPr/>
          </p:nvSpPr>
          <p:spPr bwMode="auto">
            <a:xfrm>
              <a:off x="1828801" y="3689350"/>
              <a:ext cx="33338" cy="42863"/>
            </a:xfrm>
            <a:custGeom>
              <a:avLst/>
              <a:gdLst>
                <a:gd name="T0" fmla="*/ 2147483647 w 79"/>
                <a:gd name="T1" fmla="*/ 2147483647 h 101"/>
                <a:gd name="T2" fmla="*/ 2147483647 w 79"/>
                <a:gd name="T3" fmla="*/ 2147483647 h 101"/>
                <a:gd name="T4" fmla="*/ 2147483647 w 79"/>
                <a:gd name="T5" fmla="*/ 2147483647 h 101"/>
                <a:gd name="T6" fmla="*/ 0 60000 65536"/>
                <a:gd name="T7" fmla="*/ 0 60000 65536"/>
                <a:gd name="T8" fmla="*/ 0 60000 65536"/>
                <a:gd name="T9" fmla="*/ 0 w 79"/>
                <a:gd name="T10" fmla="*/ 0 h 101"/>
                <a:gd name="T11" fmla="*/ 79 w 79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101">
                  <a:moveTo>
                    <a:pt x="21" y="95"/>
                  </a:moveTo>
                  <a:cubicBezTo>
                    <a:pt x="42" y="101"/>
                    <a:pt x="79" y="18"/>
                    <a:pt x="45" y="9"/>
                  </a:cubicBezTo>
                  <a:cubicBezTo>
                    <a:pt x="10" y="0"/>
                    <a:pt x="0" y="90"/>
                    <a:pt x="2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7672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2819400"/>
            <a:ext cx="333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819400"/>
            <a:ext cx="269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846388"/>
            <a:ext cx="323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771900"/>
            <a:ext cx="2936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3754438"/>
            <a:ext cx="317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771900"/>
            <a:ext cx="3524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771900"/>
            <a:ext cx="444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71900"/>
            <a:ext cx="336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749675"/>
            <a:ext cx="304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4652963"/>
            <a:ext cx="409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652963"/>
            <a:ext cx="4841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700588"/>
            <a:ext cx="34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691063"/>
            <a:ext cx="3746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4648200"/>
            <a:ext cx="26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890838"/>
            <a:ext cx="750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31203"/>
              </p:ext>
            </p:extLst>
          </p:nvPr>
        </p:nvGraphicFramePr>
        <p:xfrm>
          <a:off x="685800" y="396875"/>
          <a:ext cx="5562600" cy="487680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/>
                          <a:ea typeface="Arial Unicode MS" pitchFamily="34" charset="-128"/>
                          <a:cs typeface="Arial Unicode MS" pitchFamily="34" charset="-128"/>
                        </a:rPr>
                        <a:t>Settori</a:t>
                      </a:r>
                      <a:r>
                        <a:rPr kumimoji="0" lang="fr-FR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fr-FR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/>
                          <a:ea typeface="Arial Unicode MS" pitchFamily="34" charset="-128"/>
                          <a:cs typeface="Arial Unicode MS" pitchFamily="34" charset="-128"/>
                        </a:rPr>
                        <a:t>chiave</a:t>
                      </a:r>
                      <a:r>
                        <a:rPr kumimoji="0" lang="fr-FR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691" name="Imagen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1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" y="1538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oneTexte 3"/>
          <p:cNvSpPr txBox="1">
            <a:spLocks noChangeArrowheads="1"/>
          </p:cNvSpPr>
          <p:nvPr/>
        </p:nvSpPr>
        <p:spPr bwMode="auto">
          <a:xfrm>
            <a:off x="251520" y="1196752"/>
            <a:ext cx="889248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5400" dirty="0">
                <a:solidFill>
                  <a:srgbClr val="FF0000"/>
                </a:solidFill>
                <a:latin typeface="Blogger Sans"/>
              </a:rPr>
              <a:t> 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I10 </a:t>
            </a:r>
            <a:r>
              <a:rPr lang="fr-FR" altLang="fr-FR" sz="4000" kern="0" dirty="0" err="1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anni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della </a:t>
            </a:r>
            <a:r>
              <a:rPr lang="fr-FR" altLang="fr-FR" sz="4000" kern="0" dirty="0" err="1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rete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EEN  </a:t>
            </a:r>
          </a:p>
          <a:p>
            <a:pPr algn="ctr"/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2008-2018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2924944"/>
            <a:ext cx="2736155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>
                <a:solidFill>
                  <a:srgbClr val="006B8E"/>
                </a:solidFill>
                <a:latin typeface="Blogger Sans" pitchFamily="50" charset="0"/>
                <a:cs typeface="+mn-cs"/>
              </a:rPr>
              <a:t>2.012.624</a:t>
            </a:r>
          </a:p>
          <a:p>
            <a:pPr algn="ctr">
              <a:defRPr/>
            </a:pP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cs typeface="+mn-cs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cs typeface="+mn-cs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cs typeface="+mn-cs"/>
              </a:rPr>
              <a:t>beneficiato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servizi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informativi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formativi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erogati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dalla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2924944"/>
            <a:ext cx="2951882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>
                <a:solidFill>
                  <a:srgbClr val="006B8E"/>
                </a:solidFill>
                <a:latin typeface="Blogger Sans" pitchFamily="50" charset="0"/>
                <a:cs typeface="+mn-cs"/>
              </a:rPr>
              <a:t>231.869</a:t>
            </a:r>
          </a:p>
          <a:p>
            <a:pPr algn="ctr">
              <a:defRPr/>
            </a:pP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partecipato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ai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brokerage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events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cs typeface="+mn-cs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cs typeface="+mn-cs"/>
              </a:rPr>
              <a:t>realizzato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b="1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700.282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incontri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d’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affari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1" y="4240689"/>
            <a:ext cx="280831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>
                <a:solidFill>
                  <a:srgbClr val="006B8E"/>
                </a:solidFill>
                <a:latin typeface="Blogger Sans" pitchFamily="50" charset="0"/>
                <a:cs typeface="+mn-cs"/>
              </a:rPr>
              <a:t>415.169</a:t>
            </a:r>
          </a:p>
          <a:p>
            <a:pPr algn="ctr">
              <a:defRPr/>
            </a:pP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usufruito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del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supporto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della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per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innovarsi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crescere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livello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internazionale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19408" y="4252430"/>
            <a:ext cx="26638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dirty="0">
                <a:solidFill>
                  <a:srgbClr val="006B8E"/>
                </a:solidFill>
                <a:latin typeface="Blogger Sans" charset="0"/>
                <a:ea typeface="Arial Unicode MS" charset="0"/>
                <a:cs typeface="+mn-cs"/>
              </a:rPr>
              <a:t>9.468</a:t>
            </a:r>
          </a:p>
          <a:p>
            <a:pPr algn="ctr">
              <a:defRPr/>
            </a:pP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beneficiato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pacchetti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supporto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all’innovazione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erogati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dalla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11272" name="ZoneTexte 7"/>
          <p:cNvSpPr txBox="1">
            <a:spLocks noChangeArrowheads="1"/>
          </p:cNvSpPr>
          <p:nvPr/>
        </p:nvSpPr>
        <p:spPr bwMode="auto">
          <a:xfrm>
            <a:off x="3419872" y="3645023"/>
            <a:ext cx="230425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2008-2018</a:t>
            </a:r>
          </a:p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In 10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anni</a:t>
            </a:r>
            <a:endParaRPr lang="fr-FR" altLang="en-US" sz="1400" dirty="0">
              <a:solidFill>
                <a:srgbClr val="006B8E"/>
              </a:solidFill>
              <a:latin typeface="Blogger Sans"/>
            </a:endParaRPr>
          </a:p>
          <a:p>
            <a:pPr algn="ctr"/>
            <a:r>
              <a:rPr lang="fr-FR" altLang="en-US" sz="3200" dirty="0">
                <a:solidFill>
                  <a:srgbClr val="006B8E"/>
                </a:solidFill>
                <a:latin typeface="Blogger Sans"/>
              </a:rPr>
              <a:t>2.669.130</a:t>
            </a:r>
          </a:p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Imprese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hanno</a:t>
            </a:r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beneficiato</a:t>
            </a:r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 dei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servizi</a:t>
            </a:r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 della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rete</a:t>
            </a:r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 Enterprise Europe Network</a:t>
            </a:r>
          </a:p>
        </p:txBody>
      </p:sp>
    </p:spTree>
    <p:extLst>
      <p:ext uri="{BB962C8B-B14F-4D97-AF65-F5344CB8AC3E}">
        <p14:creationId xmlns:p14="http://schemas.microsoft.com/office/powerpoint/2010/main" val="27796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2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66561" y="15224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I </a:t>
            </a:r>
            <a:r>
              <a:rPr lang="fr-FR" altLang="fr-FR" sz="4000" kern="0" dirty="0" err="1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risultati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delle </a:t>
            </a:r>
            <a:r>
              <a:rPr lang="fr-FR" altLang="fr-FR" sz="4000" kern="0" dirty="0" err="1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rete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in Italia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11863" y="2773363"/>
            <a:ext cx="3024187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>
                <a:solidFill>
                  <a:srgbClr val="006B8E"/>
                </a:solidFill>
                <a:latin typeface="Blogger Sans" pitchFamily="50" charset="0"/>
                <a:cs typeface="+mn-cs"/>
              </a:rPr>
              <a:t>23.435</a:t>
            </a:r>
          </a:p>
          <a:p>
            <a:pPr algn="ctr">
              <a:defRPr/>
            </a:pP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partecipato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ai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brokerage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events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realizzato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b="1" dirty="0">
                <a:solidFill>
                  <a:srgbClr val="008BC0"/>
                </a:solidFill>
                <a:latin typeface="Blogger Sans" charset="0"/>
              </a:rPr>
              <a:t>62.218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incontri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d’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affari</a:t>
            </a:r>
            <a:endParaRPr lang="fr-FR" sz="1450" dirty="0">
              <a:solidFill>
                <a:srgbClr val="008BC0"/>
              </a:solidFill>
              <a:latin typeface="Blogger Sans" charset="0"/>
            </a:endParaRPr>
          </a:p>
          <a:p>
            <a:pPr algn="ctr">
              <a:defRPr/>
            </a:pP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3825" y="4022725"/>
            <a:ext cx="3025775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>
                <a:solidFill>
                  <a:srgbClr val="006B8E"/>
                </a:solidFill>
                <a:latin typeface="Blogger Sans" pitchFamily="50" charset="0"/>
                <a:cs typeface="+mn-cs"/>
              </a:rPr>
              <a:t>21.149</a:t>
            </a:r>
          </a:p>
          <a:p>
            <a:pPr algn="ctr">
              <a:defRPr/>
            </a:pP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usufruito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del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supporto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della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rete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per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innovarsi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crescere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livello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internazionale</a:t>
            </a:r>
          </a:p>
          <a:p>
            <a:pPr algn="ctr">
              <a:defRPr/>
            </a:pP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88063" y="4030663"/>
            <a:ext cx="2951162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dirty="0">
                <a:solidFill>
                  <a:srgbClr val="006B8E"/>
                </a:solidFill>
                <a:latin typeface="Blogger Sans" charset="0"/>
                <a:ea typeface="Arial Unicode MS" charset="0"/>
                <a:cs typeface="+mn-cs"/>
              </a:rPr>
              <a:t>1.152</a:t>
            </a:r>
          </a:p>
          <a:p>
            <a:pPr algn="ctr">
              <a:defRPr/>
            </a:pP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beneficiato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dei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pacchetti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supporto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all’innovazione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erogati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dalla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</a:endParaRPr>
          </a:p>
          <a:p>
            <a:pPr algn="ctr">
              <a:defRPr/>
            </a:pP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3456385" y="3400059"/>
            <a:ext cx="230425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2008-2018</a:t>
            </a:r>
          </a:p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In 10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anni</a:t>
            </a:r>
            <a:endParaRPr lang="fr-FR" altLang="en-US" sz="1400" dirty="0">
              <a:solidFill>
                <a:srgbClr val="006B8E"/>
              </a:solidFill>
              <a:latin typeface="Blogger Sans"/>
            </a:endParaRPr>
          </a:p>
          <a:p>
            <a:pPr algn="ctr"/>
            <a:r>
              <a:rPr lang="fr-FR" altLang="en-US" sz="3200" dirty="0">
                <a:solidFill>
                  <a:srgbClr val="006B8E"/>
                </a:solidFill>
                <a:latin typeface="Blogger Sans"/>
              </a:rPr>
              <a:t>238.699</a:t>
            </a:r>
          </a:p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Imprese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hanno</a:t>
            </a:r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beneficiato</a:t>
            </a:r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 dei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servizi</a:t>
            </a:r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 della </a:t>
            </a:r>
            <a:r>
              <a:rPr lang="fr-FR" altLang="en-US" sz="1400" dirty="0" err="1">
                <a:solidFill>
                  <a:srgbClr val="008BC0"/>
                </a:solidFill>
                <a:latin typeface="Blogger Sans"/>
              </a:rPr>
              <a:t>rete</a:t>
            </a:r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 Enterprise Europe Network</a:t>
            </a:r>
          </a:p>
        </p:txBody>
      </p:sp>
      <p:sp>
        <p:nvSpPr>
          <p:cNvPr id="10" name="ZoneTexte 3"/>
          <p:cNvSpPr txBox="1"/>
          <p:nvPr/>
        </p:nvSpPr>
        <p:spPr>
          <a:xfrm>
            <a:off x="239748" y="2777624"/>
            <a:ext cx="2736155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>
                <a:solidFill>
                  <a:srgbClr val="006B8E"/>
                </a:solidFill>
                <a:latin typeface="Blogger Sans" pitchFamily="50" charset="0"/>
                <a:cs typeface="+mn-cs"/>
              </a:rPr>
              <a:t>192.963</a:t>
            </a:r>
          </a:p>
          <a:p>
            <a:pPr algn="ctr">
              <a:defRPr/>
            </a:pP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cs typeface="+mn-cs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cs typeface="+mn-cs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cs typeface="+mn-cs"/>
              </a:rPr>
              <a:t>beneficiato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servizi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informativi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formativi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erogati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dalla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2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84212" y="1412875"/>
            <a:ext cx="662409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>Unioncamere Emilia – Romagna</a:t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>Stefano Lenzi</a:t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Viale Aldo Moro, 62 - Bologna</a:t>
            </a:r>
            <a:b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Tel: 051 6377045 </a:t>
            </a:r>
            <a:b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  <a:hlinkClick r:id="rId3"/>
              </a:rPr>
              <a:t>simpler@rer.camcom.it</a:t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  <a:hlinkClick r:id="rId4"/>
              </a:rPr>
              <a:t>http://www.ucer.camcom.it/enterprise-europe-network</a:t>
            </a:r>
            <a:b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altLang="it-IT" sz="1100" b="1" dirty="0">
                <a:solidFill>
                  <a:srgbClr val="005F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z="2000" dirty="0">
              <a:solidFill>
                <a:schemeClr val="bg1"/>
              </a:solidFill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4756150" y="2627313"/>
            <a:ext cx="334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>
                <a:solidFill>
                  <a:srgbClr val="006491"/>
                </a:solidFill>
              </a:rPr>
              <a:t>Follow us 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/>
          <a:stretch>
            <a:fillRect/>
          </a:stretch>
        </p:blipFill>
        <p:spPr bwMode="auto">
          <a:xfrm>
            <a:off x="433947" y="1314892"/>
            <a:ext cx="725511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92501F-10C7-4193-AF57-C54DF595F4B1}"/>
              </a:ext>
            </a:extLst>
          </p:cNvPr>
          <p:cNvSpPr txBox="1"/>
          <p:nvPr/>
        </p:nvSpPr>
        <p:spPr>
          <a:xfrm>
            <a:off x="2483768" y="4766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EEN</a:t>
            </a:r>
          </a:p>
        </p:txBody>
      </p:sp>
    </p:spTree>
    <p:extLst>
      <p:ext uri="{BB962C8B-B14F-4D97-AF65-F5344CB8AC3E}">
        <p14:creationId xmlns:p14="http://schemas.microsoft.com/office/powerpoint/2010/main" val="255118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3"/>
          <a:stretch>
            <a:fillRect/>
          </a:stretch>
        </p:blipFill>
        <p:spPr bwMode="auto">
          <a:xfrm>
            <a:off x="0" y="404813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848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28"/>
          <p:cNvSpPr>
            <a:spLocks noChangeArrowheads="1"/>
          </p:cNvSpPr>
          <p:nvPr/>
        </p:nvSpPr>
        <p:spPr bwMode="auto">
          <a:xfrm>
            <a:off x="468313" y="2000091"/>
            <a:ext cx="7018337" cy="27084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9pPr>
          </a:lstStyle>
          <a:p>
            <a:pPr eaLnBrk="1" hangingPunct="1">
              <a:defRPr/>
            </a:pPr>
            <a:r>
              <a:rPr lang="it-IT" altLang="en-US" sz="2800" dirty="0">
                <a:solidFill>
                  <a:srgbClr val="006491"/>
                </a:solidFill>
                <a:latin typeface="Blogger Sans" charset="0"/>
                <a:ea typeface="Arial Unicode MS"/>
              </a:rPr>
              <a:t>E’ la più grande rete europea a supporto dell’innovazione, dell’internazionalizzazione e della competitività delle imprese</a:t>
            </a:r>
          </a:p>
          <a:p>
            <a:pPr eaLnBrk="1" hangingPunct="1">
              <a:defRPr/>
            </a:pPr>
            <a:r>
              <a:rPr lang="it-IT" altLang="en-US" sz="2800" dirty="0">
                <a:solidFill>
                  <a:srgbClr val="006491"/>
                </a:solidFill>
                <a:latin typeface="Blogger Sans" charset="0"/>
                <a:ea typeface="Arial Unicode MS"/>
              </a:rPr>
              <a:t>presente in oltre </a:t>
            </a:r>
            <a:r>
              <a:rPr lang="it-IT" altLang="en-US" sz="2800" dirty="0">
                <a:solidFill>
                  <a:srgbClr val="006491"/>
                </a:solidFill>
                <a:latin typeface="Blogger Sans" charset="0"/>
                <a:ea typeface="Arial Unicode MS"/>
                <a:hlinkClick r:id="rId5"/>
              </a:rPr>
              <a:t>60 paesi </a:t>
            </a:r>
            <a:r>
              <a:rPr lang="it-IT" altLang="en-US" sz="2800" dirty="0">
                <a:solidFill>
                  <a:srgbClr val="006491"/>
                </a:solidFill>
                <a:latin typeface="Blogger Sans" charset="0"/>
                <a:ea typeface="Arial Unicode MS"/>
              </a:rPr>
              <a:t>con circa 600 punti di contatto e 3000 esperti</a:t>
            </a:r>
          </a:p>
          <a:p>
            <a:pPr eaLnBrk="1" hangingPunct="1">
              <a:defRPr/>
            </a:pPr>
            <a:r>
              <a:rPr lang="en-GB" altLang="en-US" sz="3600" dirty="0">
                <a:solidFill>
                  <a:srgbClr val="006491"/>
                </a:solidFill>
                <a:latin typeface="Blogger Sans" charset="0"/>
                <a:ea typeface="Arial Unicode MS"/>
              </a:rPr>
              <a:t> </a:t>
            </a:r>
          </a:p>
        </p:txBody>
      </p:sp>
      <p:pic>
        <p:nvPicPr>
          <p:cNvPr id="819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403648" y="40466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logger Sans"/>
              </a:rPr>
              <a:t>La rete Enterprise Europe Network </a:t>
            </a:r>
          </a:p>
        </p:txBody>
      </p:sp>
    </p:spTree>
    <p:extLst>
      <p:ext uri="{BB962C8B-B14F-4D97-AF65-F5344CB8AC3E}">
        <p14:creationId xmlns:p14="http://schemas.microsoft.com/office/powerpoint/2010/main" val="266508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872717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7894DA-E35F-4A93-9DE7-46389612A871}"/>
              </a:ext>
            </a:extLst>
          </p:cNvPr>
          <p:cNvSpPr txBox="1"/>
          <p:nvPr/>
        </p:nvSpPr>
        <p:spPr>
          <a:xfrm>
            <a:off x="1403648" y="40466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logger Sans"/>
              </a:rPr>
              <a:t>La rete Enterprise Europe Network </a:t>
            </a:r>
          </a:p>
        </p:txBody>
      </p:sp>
    </p:spTree>
    <p:extLst>
      <p:ext uri="{BB962C8B-B14F-4D97-AF65-F5344CB8AC3E}">
        <p14:creationId xmlns:p14="http://schemas.microsoft.com/office/powerpoint/2010/main" val="404233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0444A5-04A5-4F05-97E1-6F688827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064893" cy="453650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8BC033-34F7-4780-ADBF-CA0CD8C164C2}"/>
              </a:ext>
            </a:extLst>
          </p:cNvPr>
          <p:cNvSpPr txBox="1"/>
          <p:nvPr/>
        </p:nvSpPr>
        <p:spPr>
          <a:xfrm>
            <a:off x="1835696" y="17556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Blogger Sans"/>
              </a:rPr>
              <a:t>Enterprise Europe Network in Italia</a:t>
            </a:r>
          </a:p>
          <a:p>
            <a:r>
              <a:rPr lang="it-IT" sz="2400" dirty="0">
                <a:solidFill>
                  <a:srgbClr val="FFC000"/>
                </a:solidFill>
                <a:latin typeface="Blogger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http://www.een-italia.eu/</a:t>
            </a:r>
            <a:endParaRPr lang="it-IT" sz="2400" dirty="0">
              <a:solidFill>
                <a:srgbClr val="FFC000"/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284062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2693988"/>
            <a:ext cx="9144000" cy="2808287"/>
          </a:xfrm>
          <a:prstGeom prst="rect">
            <a:avLst/>
          </a:prstGeom>
          <a:solidFill>
            <a:srgbClr val="CC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0725" y="1773238"/>
            <a:ext cx="77724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>
                <a:latin typeface="Blogger Sans"/>
              </a:rPr>
              <a:t>Supportare</a:t>
            </a:r>
            <a:r>
              <a:rPr lang="fr-FR" altLang="en-US" b="0" dirty="0">
                <a:latin typeface="Blogger Sans"/>
              </a:rPr>
              <a:t> la </a:t>
            </a:r>
            <a:r>
              <a:rPr lang="fr-FR" altLang="en-US" b="0" dirty="0" err="1">
                <a:solidFill>
                  <a:srgbClr val="64B4E6"/>
                </a:solidFill>
                <a:latin typeface="Blogger Sans"/>
              </a:rPr>
              <a:t>crescita</a:t>
            </a:r>
            <a:r>
              <a:rPr lang="fr-FR" altLang="en-US" b="0" dirty="0">
                <a:solidFill>
                  <a:srgbClr val="64B4E6"/>
                </a:solidFill>
                <a:latin typeface="Blogger Sans"/>
              </a:rPr>
              <a:t> </a:t>
            </a:r>
            <a:r>
              <a:rPr lang="fr-FR" altLang="en-US" b="0" dirty="0">
                <a:latin typeface="Blogger Sans"/>
              </a:rPr>
              <a:t>delle PMI</a:t>
            </a: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720725" y="3011488"/>
            <a:ext cx="1828800" cy="2173287"/>
            <a:chOff x="720725" y="3011488"/>
            <a:chExt cx="1828800" cy="2173287"/>
          </a:xfrm>
        </p:grpSpPr>
        <p:sp>
          <p:nvSpPr>
            <p:cNvPr id="2" name="Rounded Rectangle 1"/>
            <p:cNvSpPr>
              <a:spLocks noChangeArrowheads="1"/>
            </p:cNvSpPr>
            <p:nvPr/>
          </p:nvSpPr>
          <p:spPr bwMode="auto">
            <a:xfrm>
              <a:off x="1408113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64B4E6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/>
            </a:p>
          </p:txBody>
        </p:sp>
        <p:grpSp>
          <p:nvGrpSpPr>
            <p:cNvPr id="9253" name="Group 12"/>
            <p:cNvGrpSpPr>
              <a:grpSpLocks/>
            </p:cNvGrpSpPr>
            <p:nvPr/>
          </p:nvGrpSpPr>
          <p:grpSpPr bwMode="auto">
            <a:xfrm>
              <a:off x="720725" y="3017960"/>
              <a:ext cx="1828800" cy="2166815"/>
              <a:chOff x="720724" y="2845125"/>
              <a:chExt cx="1828800" cy="2167767"/>
            </a:xfrm>
          </p:grpSpPr>
          <p:sp>
            <p:nvSpPr>
              <p:cNvPr id="9254" name="Rectangle 11"/>
              <p:cNvSpPr>
                <a:spLocks noChangeArrowheads="1"/>
              </p:cNvSpPr>
              <p:nvPr/>
            </p:nvSpPr>
            <p:spPr bwMode="auto">
              <a:xfrm>
                <a:off x="1473459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1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255" name="Group 6"/>
              <p:cNvGrpSpPr>
                <a:grpSpLocks/>
              </p:cNvGrpSpPr>
              <p:nvPr/>
            </p:nvGrpSpPr>
            <p:grpSpPr bwMode="auto">
              <a:xfrm>
                <a:off x="720724" y="3183371"/>
                <a:ext cx="1828800" cy="1829521"/>
                <a:chOff x="720724" y="3075210"/>
                <a:chExt cx="1828800" cy="1829521"/>
              </a:xfrm>
            </p:grpSpPr>
            <p:grpSp>
              <p:nvGrpSpPr>
                <p:cNvPr id="9256" name="Group 5"/>
                <p:cNvGrpSpPr>
                  <a:grpSpLocks/>
                </p:cNvGrpSpPr>
                <p:nvPr/>
              </p:nvGrpSpPr>
              <p:grpSpPr bwMode="auto">
                <a:xfrm>
                  <a:off x="720724" y="307521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5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/>
                  </a:p>
                </p:txBody>
              </p:sp>
              <p:sp>
                <p:nvSpPr>
                  <p:cNvPr id="9259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19"/>
                  </a:xfrm>
                  <a:prstGeom prst="rect">
                    <a:avLst/>
                  </a:prstGeom>
                  <a:solidFill>
                    <a:srgbClr val="64B4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827583" y="3343817"/>
                  <a:ext cx="1584175" cy="14612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0" tIns="0" rIns="0" bIns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4B4E6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4B4E6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Font typeface="Times" panose="02020603050405020304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Tx/>
                    <a:buNone/>
                    <a:defRPr/>
                  </a:pPr>
                  <a:r>
                    <a:rPr lang="en-US" altLang="en-US" sz="1200" kern="0" dirty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Enterprise Europe Network è </a:t>
                  </a:r>
                  <a:r>
                    <a:rPr lang="en-US" altLang="en-US" sz="1200" kern="0" dirty="0" err="1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uno</a:t>
                  </a:r>
                  <a:r>
                    <a:rPr lang="en-US" altLang="en-US" sz="1200" kern="0" dirty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strumento</a:t>
                  </a:r>
                  <a:r>
                    <a:rPr lang="en-US" altLang="en-US" sz="1200" kern="0" dirty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chiave</a:t>
                  </a:r>
                  <a:r>
                    <a:rPr lang="en-US" altLang="en-US" sz="1200" kern="0" dirty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 </a:t>
                  </a:r>
                  <a:r>
                    <a:rPr lang="en-US" altLang="en-US" sz="1200" kern="0" dirty="0" err="1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nella</a:t>
                  </a:r>
                  <a:r>
                    <a:rPr lang="en-US" altLang="en-US" sz="1200" kern="0" dirty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startegia</a:t>
                  </a:r>
                  <a:r>
                    <a:rPr lang="en-US" altLang="en-US" sz="1200" kern="0" dirty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dell’Ue</a:t>
                  </a:r>
                  <a:r>
                    <a:rPr lang="en-US" altLang="en-US" sz="1200" kern="0" dirty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per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supportare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la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cresita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delle PMI e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favorire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la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creazione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 di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posti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di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lavoro</a:t>
                  </a:r>
                  <a:endParaRPr lang="en-US" altLang="en-US" sz="1200" b="1" dirty="0">
                    <a:solidFill>
                      <a:srgbClr val="64B4E6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</p:grpSp>
      </p:grpSp>
      <p:grpSp>
        <p:nvGrpSpPr>
          <p:cNvPr id="9221" name="Group 3"/>
          <p:cNvGrpSpPr>
            <a:grpSpLocks/>
          </p:cNvGrpSpPr>
          <p:nvPr/>
        </p:nvGrpSpPr>
        <p:grpSpPr bwMode="auto">
          <a:xfrm>
            <a:off x="2678113" y="3011488"/>
            <a:ext cx="1828800" cy="2173287"/>
            <a:chOff x="2678113" y="3011488"/>
            <a:chExt cx="1828800" cy="2173287"/>
          </a:xfrm>
        </p:grpSpPr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>
              <a:off x="3365500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00649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/>
            </a:p>
          </p:txBody>
        </p:sp>
        <p:grpSp>
          <p:nvGrpSpPr>
            <p:cNvPr id="9245" name="Group 14"/>
            <p:cNvGrpSpPr>
              <a:grpSpLocks/>
            </p:cNvGrpSpPr>
            <p:nvPr/>
          </p:nvGrpSpPr>
          <p:grpSpPr bwMode="auto">
            <a:xfrm>
              <a:off x="2678113" y="3017960"/>
              <a:ext cx="1828800" cy="2166815"/>
              <a:chOff x="2677583" y="2845125"/>
              <a:chExt cx="1828800" cy="2167767"/>
            </a:xfrm>
          </p:grpSpPr>
          <p:grpSp>
            <p:nvGrpSpPr>
              <p:cNvPr id="9246" name="Group 7"/>
              <p:cNvGrpSpPr>
                <a:grpSpLocks/>
              </p:cNvGrpSpPr>
              <p:nvPr/>
            </p:nvGrpSpPr>
            <p:grpSpPr bwMode="auto">
              <a:xfrm>
                <a:off x="2677583" y="3183371"/>
                <a:ext cx="1828800" cy="1829521"/>
                <a:chOff x="2677583" y="3068960"/>
                <a:chExt cx="1828800" cy="1829521"/>
              </a:xfrm>
            </p:grpSpPr>
            <p:grpSp>
              <p:nvGrpSpPr>
                <p:cNvPr id="9248" name="Group 32"/>
                <p:cNvGrpSpPr>
                  <a:grpSpLocks/>
                </p:cNvGrpSpPr>
                <p:nvPr/>
              </p:nvGrpSpPr>
              <p:grpSpPr bwMode="auto">
                <a:xfrm>
                  <a:off x="2677583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/>
                  </a:p>
                </p:txBody>
              </p:sp>
              <p:sp>
                <p:nvSpPr>
                  <p:cNvPr id="9251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0064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4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18089" y="3565454"/>
                  <a:ext cx="1547788" cy="1005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Lanciata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nel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febbraio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2008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dalla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Commissione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Europea</a:t>
                  </a:r>
                  <a:endParaRPr lang="en-US" altLang="en-US" sz="1200" dirty="0">
                    <a:solidFill>
                      <a:srgbClr val="006491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47" name="Rectangle 54"/>
              <p:cNvSpPr>
                <a:spLocks noChangeArrowheads="1"/>
              </p:cNvSpPr>
              <p:nvPr/>
            </p:nvSpPr>
            <p:spPr bwMode="auto">
              <a:xfrm>
                <a:off x="3428316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2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4633913" y="3011488"/>
            <a:ext cx="1828800" cy="2289720"/>
            <a:chOff x="4633913" y="3011488"/>
            <a:chExt cx="1828800" cy="2289720"/>
          </a:xfrm>
        </p:grpSpPr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>
              <a:off x="5327650" y="3011488"/>
              <a:ext cx="452438" cy="488950"/>
            </a:xfrm>
            <a:prstGeom prst="roundRect">
              <a:avLst>
                <a:gd name="adj" fmla="val 16667"/>
              </a:avLst>
            </a:prstGeom>
            <a:solidFill>
              <a:srgbClr val="64B4E6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/>
            </a:p>
          </p:txBody>
        </p:sp>
        <p:grpSp>
          <p:nvGrpSpPr>
            <p:cNvPr id="9237" name="Group 15"/>
            <p:cNvGrpSpPr>
              <a:grpSpLocks/>
            </p:cNvGrpSpPr>
            <p:nvPr/>
          </p:nvGrpSpPr>
          <p:grpSpPr bwMode="auto">
            <a:xfrm>
              <a:off x="4633913" y="3017960"/>
              <a:ext cx="1828800" cy="2283248"/>
              <a:chOff x="4634442" y="2845125"/>
              <a:chExt cx="1828800" cy="2284251"/>
            </a:xfrm>
          </p:grpSpPr>
          <p:grpSp>
            <p:nvGrpSpPr>
              <p:cNvPr id="9238" name="Group 8"/>
              <p:cNvGrpSpPr>
                <a:grpSpLocks/>
              </p:cNvGrpSpPr>
              <p:nvPr/>
            </p:nvGrpSpPr>
            <p:grpSpPr bwMode="auto">
              <a:xfrm>
                <a:off x="4634442" y="3183371"/>
                <a:ext cx="1828800" cy="1946005"/>
                <a:chOff x="4634442" y="3068960"/>
                <a:chExt cx="1828800" cy="1946005"/>
              </a:xfrm>
            </p:grpSpPr>
            <p:grpSp>
              <p:nvGrpSpPr>
                <p:cNvPr id="9240" name="Group 37"/>
                <p:cNvGrpSpPr>
                  <a:grpSpLocks/>
                </p:cNvGrpSpPr>
                <p:nvPr/>
              </p:nvGrpSpPr>
              <p:grpSpPr bwMode="auto">
                <a:xfrm>
                  <a:off x="4634442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/>
                  </a:p>
                </p:txBody>
              </p:sp>
              <p:sp>
                <p:nvSpPr>
                  <p:cNvPr id="9243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64B4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4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752710" y="3213404"/>
                  <a:ext cx="1710532" cy="1801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Co-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finanziata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dai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programmi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COSME</a:t>
                  </a:r>
                  <a:r>
                    <a:rPr lang="en-US" altLang="en-US" sz="1200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  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HORIZON 2020 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ha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l’obiettivo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di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supportare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l’innovazione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,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l’internazionalizzazione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e la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competitività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delle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PMI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europee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endParaRPr lang="en-US" altLang="en-US" sz="1200" dirty="0">
                    <a:solidFill>
                      <a:srgbClr val="006491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39" name="Rectangle 55"/>
              <p:cNvSpPr>
                <a:spLocks noChangeArrowheads="1"/>
              </p:cNvSpPr>
              <p:nvPr/>
            </p:nvSpPr>
            <p:spPr bwMode="auto">
              <a:xfrm>
                <a:off x="5385175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3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6591300" y="3011488"/>
            <a:ext cx="1828800" cy="2173287"/>
            <a:chOff x="6591300" y="3011488"/>
            <a:chExt cx="1828800" cy="2173287"/>
          </a:xfrm>
        </p:grpSpPr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7278688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00649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/>
            </a:p>
          </p:txBody>
        </p:sp>
        <p:grpSp>
          <p:nvGrpSpPr>
            <p:cNvPr id="9229" name="Group 18"/>
            <p:cNvGrpSpPr>
              <a:grpSpLocks/>
            </p:cNvGrpSpPr>
            <p:nvPr/>
          </p:nvGrpSpPr>
          <p:grpSpPr bwMode="auto">
            <a:xfrm>
              <a:off x="6591300" y="3017960"/>
              <a:ext cx="1828800" cy="2166815"/>
              <a:chOff x="6591300" y="2845125"/>
              <a:chExt cx="1828800" cy="2167767"/>
            </a:xfrm>
          </p:grpSpPr>
          <p:grpSp>
            <p:nvGrpSpPr>
              <p:cNvPr id="9230" name="Group 9"/>
              <p:cNvGrpSpPr>
                <a:grpSpLocks/>
              </p:cNvGrpSpPr>
              <p:nvPr/>
            </p:nvGrpSpPr>
            <p:grpSpPr bwMode="auto">
              <a:xfrm>
                <a:off x="6591300" y="3183371"/>
                <a:ext cx="1828800" cy="1829521"/>
                <a:chOff x="6591300" y="3068960"/>
                <a:chExt cx="1828800" cy="1829521"/>
              </a:xfrm>
            </p:grpSpPr>
            <p:grpSp>
              <p:nvGrpSpPr>
                <p:cNvPr id="9232" name="Group 41"/>
                <p:cNvGrpSpPr>
                  <a:grpSpLocks/>
                </p:cNvGrpSpPr>
                <p:nvPr/>
              </p:nvGrpSpPr>
              <p:grpSpPr bwMode="auto">
                <a:xfrm>
                  <a:off x="6591300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4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/>
                  </a:p>
                </p:txBody>
              </p:sp>
              <p:sp>
                <p:nvSpPr>
                  <p:cNvPr id="9235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0064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3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6921500" y="3565454"/>
                  <a:ext cx="1212850" cy="70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fr-BE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Il </a:t>
                  </a:r>
                  <a:r>
                    <a:rPr lang="fr-BE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finanziamento</a:t>
                  </a:r>
                  <a:r>
                    <a:rPr lang="fr-BE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totale è di </a:t>
                  </a:r>
                  <a:r>
                    <a:rPr lang="fr-BE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oltre</a:t>
                  </a:r>
                  <a:r>
                    <a:rPr lang="fr-BE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fr-BE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180 </a:t>
                  </a:r>
                  <a:r>
                    <a:rPr lang="fr-BE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milioni</a:t>
                  </a:r>
                  <a:r>
                    <a:rPr lang="fr-BE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di EURO</a:t>
                  </a:r>
                  <a:endParaRPr lang="en-US" altLang="en-US" sz="1200" b="1" dirty="0">
                    <a:solidFill>
                      <a:srgbClr val="64B4E6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31" name="Rectangle 56"/>
              <p:cNvSpPr>
                <a:spLocks noChangeArrowheads="1"/>
              </p:cNvSpPr>
              <p:nvPr/>
            </p:nvSpPr>
            <p:spPr bwMode="auto">
              <a:xfrm>
                <a:off x="7342033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4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50BD7D-2734-4D97-AC54-132C90569458}"/>
              </a:ext>
            </a:extLst>
          </p:cNvPr>
          <p:cNvSpPr txBox="1"/>
          <p:nvPr/>
        </p:nvSpPr>
        <p:spPr>
          <a:xfrm>
            <a:off x="1403648" y="40466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logger Sans"/>
              </a:rPr>
              <a:t>La rete Enterprise Europe Network </a:t>
            </a:r>
          </a:p>
        </p:txBody>
      </p:sp>
    </p:spTree>
    <p:extLst>
      <p:ext uri="{BB962C8B-B14F-4D97-AF65-F5344CB8AC3E}">
        <p14:creationId xmlns:p14="http://schemas.microsoft.com/office/powerpoint/2010/main" val="322697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/>
          <p:cNvSpPr>
            <a:spLocks noChangeArrowheads="1"/>
          </p:cNvSpPr>
          <p:nvPr/>
        </p:nvSpPr>
        <p:spPr bwMode="auto">
          <a:xfrm>
            <a:off x="61913" y="2788444"/>
            <a:ext cx="8902576" cy="2808287"/>
          </a:xfrm>
          <a:prstGeom prst="rect">
            <a:avLst/>
          </a:prstGeom>
          <a:solidFill>
            <a:srgbClr val="CC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6189663" y="2941638"/>
            <a:ext cx="2230437" cy="2314575"/>
          </a:xfrm>
          <a:prstGeom prst="rect">
            <a:avLst/>
          </a:prstGeom>
          <a:solidFill>
            <a:srgbClr val="6B6B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0" name="Rectangle 32"/>
          <p:cNvSpPr>
            <a:spLocks noChangeArrowheads="1"/>
          </p:cNvSpPr>
          <p:nvPr/>
        </p:nvSpPr>
        <p:spPr bwMode="auto">
          <a:xfrm>
            <a:off x="3455988" y="2941638"/>
            <a:ext cx="2232025" cy="2314575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20725" y="2941638"/>
            <a:ext cx="2230438" cy="2314575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0725" y="1495425"/>
            <a:ext cx="77724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>
                <a:latin typeface="Blogger Sans"/>
              </a:rPr>
              <a:t>I </a:t>
            </a:r>
            <a:r>
              <a:rPr lang="fr-FR" altLang="en-US" b="0" dirty="0" err="1">
                <a:latin typeface="Blogger Sans"/>
              </a:rPr>
              <a:t>servizi</a:t>
            </a:r>
            <a:r>
              <a:rPr lang="fr-FR" altLang="en-US" b="0" dirty="0">
                <a:latin typeface="Blogger Sans"/>
              </a:rPr>
              <a:t> </a:t>
            </a:r>
            <a:r>
              <a:rPr lang="fr-FR" altLang="en-US" b="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gratuiti</a:t>
            </a:r>
            <a:r>
              <a:rPr lang="fr-FR" altLang="en-US" b="0" dirty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>
                <a:latin typeface="Blogger Sans"/>
              </a:rPr>
              <a:t>della </a:t>
            </a:r>
            <a:r>
              <a:rPr lang="fr-FR" altLang="en-US" b="0" dirty="0" err="1">
                <a:latin typeface="Blogger Sans"/>
              </a:rPr>
              <a:t>rete</a:t>
            </a:r>
            <a:endParaRPr lang="fr-FR" altLang="en-US" b="0" dirty="0">
              <a:latin typeface="Blogger Sans"/>
            </a:endParaRPr>
          </a:p>
        </p:txBody>
      </p:sp>
      <p:sp>
        <p:nvSpPr>
          <p:cNvPr id="11299" name="TextBox 1"/>
          <p:cNvSpPr txBox="1">
            <a:spLocks noChangeArrowheads="1"/>
          </p:cNvSpPr>
          <p:nvPr/>
        </p:nvSpPr>
        <p:spPr bwMode="auto">
          <a:xfrm>
            <a:off x="3455988" y="2941638"/>
            <a:ext cx="2232025" cy="553998"/>
          </a:xfrm>
          <a:prstGeom prst="rect">
            <a:avLst/>
          </a:prstGeom>
          <a:solidFill>
            <a:srgbClr val="006491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 SPECIALISTICO</a:t>
            </a:r>
          </a:p>
        </p:txBody>
      </p:sp>
      <p:sp>
        <p:nvSpPr>
          <p:cNvPr id="11289" name="TextBox 1"/>
          <p:cNvSpPr txBox="1">
            <a:spLocks noChangeArrowheads="1"/>
          </p:cNvSpPr>
          <p:nvPr/>
        </p:nvSpPr>
        <p:spPr bwMode="auto">
          <a:xfrm>
            <a:off x="3455988" y="4354513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/>
          <a:p>
            <a:pPr algn="ctr">
              <a:defRPr/>
            </a:pPr>
            <a:r>
              <a:rPr 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</a:t>
            </a:r>
            <a:r>
              <a:rPr 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per accesso a </a:t>
            </a:r>
            <a:r>
              <a:rPr 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nuovi</a:t>
            </a:r>
            <a:r>
              <a:rPr 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mercati</a:t>
            </a:r>
            <a:endParaRPr lang="en-US" sz="12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87" name="TextBox 1"/>
          <p:cNvSpPr txBox="1">
            <a:spLocks noChangeArrowheads="1"/>
          </p:cNvSpPr>
          <p:nvPr/>
        </p:nvSpPr>
        <p:spPr bwMode="auto">
          <a:xfrm>
            <a:off x="3448330" y="4886325"/>
            <a:ext cx="2232025" cy="55403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US" altLang="en-US" sz="1200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US" altLang="en-US" sz="1200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di IPR</a:t>
            </a:r>
          </a:p>
          <a:p>
            <a:pPr algn="ctr">
              <a:defRPr/>
            </a:pPr>
            <a:endParaRPr lang="en-US" altLang="en-US" sz="12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285" name="TextBox 1"/>
          <p:cNvSpPr txBox="1">
            <a:spLocks noChangeArrowheads="1"/>
          </p:cNvSpPr>
          <p:nvPr/>
        </p:nvSpPr>
        <p:spPr bwMode="auto">
          <a:xfrm>
            <a:off x="3455988" y="3573463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Informazioni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e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sulla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legislazione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e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bandi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europei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</p:txBody>
      </p:sp>
      <p:sp>
        <p:nvSpPr>
          <p:cNvPr id="11297" name="TextBox 1"/>
          <p:cNvSpPr txBox="1">
            <a:spLocks noChangeArrowheads="1"/>
          </p:cNvSpPr>
          <p:nvPr/>
        </p:nvSpPr>
        <p:spPr bwMode="auto">
          <a:xfrm>
            <a:off x="6188075" y="2941638"/>
            <a:ext cx="2232025" cy="553998"/>
          </a:xfrm>
          <a:prstGeom prst="rect">
            <a:avLst/>
          </a:prstGeom>
          <a:solidFill>
            <a:srgbClr val="6B6B6B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 ALL’INNOVAZIONE</a:t>
            </a: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6188075" y="3644900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Accesso al credito e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ai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finanziamenti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europei</a:t>
            </a:r>
            <a:endParaRPr lang="en-US" altLang="en-US" sz="12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93" name="TextBox 1"/>
          <p:cNvSpPr txBox="1">
            <a:spLocks noChangeArrowheads="1"/>
          </p:cNvSpPr>
          <p:nvPr/>
        </p:nvSpPr>
        <p:spPr bwMode="auto">
          <a:xfrm>
            <a:off x="6189663" y="4284663"/>
            <a:ext cx="2230437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Servizi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per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migliorare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la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gestione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dell’innovazione</a:t>
            </a:r>
            <a:endParaRPr lang="en-US" altLang="en-US" sz="12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91" name="TextBox 1"/>
          <p:cNvSpPr txBox="1">
            <a:spLocks noChangeArrowheads="1"/>
          </p:cNvSpPr>
          <p:nvPr/>
        </p:nvSpPr>
        <p:spPr bwMode="auto">
          <a:xfrm>
            <a:off x="6188075" y="4886325"/>
            <a:ext cx="2232025" cy="369332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 err="1">
                <a:solidFill>
                  <a:schemeClr val="bg1"/>
                </a:solidFill>
                <a:ea typeface="ＭＳ Ｐゴシック" pitchFamily="34" charset="-128"/>
              </a:rPr>
              <a:t>Trasferimento</a:t>
            </a:r>
            <a:r>
              <a:rPr lang="en-US" altLang="en-US" sz="12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itchFamily="34" charset="-128"/>
              </a:rPr>
              <a:t>tecnologico</a:t>
            </a:r>
            <a:endParaRPr lang="en-US" altLang="en-US" sz="12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07" name="TextBox 1"/>
          <p:cNvSpPr txBox="1">
            <a:spLocks noChangeArrowheads="1"/>
          </p:cNvSpPr>
          <p:nvPr/>
        </p:nvSpPr>
        <p:spPr bwMode="auto">
          <a:xfrm>
            <a:off x="720725" y="2941638"/>
            <a:ext cx="2230438" cy="553998"/>
          </a:xfrm>
          <a:prstGeom prst="rect">
            <a:avLst/>
          </a:prstGeom>
          <a:solidFill>
            <a:srgbClr val="64B4E6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PARTNERSHIP INTERNAZIONALI</a:t>
            </a:r>
          </a:p>
        </p:txBody>
      </p:sp>
      <p:sp>
        <p:nvSpPr>
          <p:cNvPr id="11305" name="TextBox 1"/>
          <p:cNvSpPr txBox="1">
            <a:spLocks noChangeArrowheads="1"/>
          </p:cNvSpPr>
          <p:nvPr/>
        </p:nvSpPr>
        <p:spPr bwMode="auto">
          <a:xfrm>
            <a:off x="720725" y="3644900"/>
            <a:ext cx="2230438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Database per la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ricerca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partner</a:t>
            </a:r>
          </a:p>
        </p:txBody>
      </p:sp>
      <p:sp>
        <p:nvSpPr>
          <p:cNvPr id="11303" name="TextBox 1"/>
          <p:cNvSpPr txBox="1">
            <a:spLocks noChangeArrowheads="1"/>
          </p:cNvSpPr>
          <p:nvPr/>
        </p:nvSpPr>
        <p:spPr bwMode="auto">
          <a:xfrm>
            <a:off x="720725" y="4284663"/>
            <a:ext cx="2230438" cy="3683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b2b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nell’ambito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di </a:t>
            </a:r>
            <a:r>
              <a:rPr lang="en-US" altLang="en-US" sz="12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fiere</a:t>
            </a: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int.li</a:t>
            </a:r>
          </a:p>
        </p:txBody>
      </p:sp>
      <p:sp>
        <p:nvSpPr>
          <p:cNvPr id="11301" name="TextBox 1"/>
          <p:cNvSpPr txBox="1">
            <a:spLocks noChangeArrowheads="1"/>
          </p:cNvSpPr>
          <p:nvPr/>
        </p:nvSpPr>
        <p:spPr bwMode="auto">
          <a:xfrm>
            <a:off x="730994" y="4746625"/>
            <a:ext cx="2339107" cy="36988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Company missions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A24EC2-3F34-40BB-84F4-F522AA6AEABA}"/>
              </a:ext>
            </a:extLst>
          </p:cNvPr>
          <p:cNvSpPr txBox="1"/>
          <p:nvPr/>
        </p:nvSpPr>
        <p:spPr>
          <a:xfrm>
            <a:off x="1403648" y="40466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logger Sans"/>
              </a:rPr>
              <a:t>La rete Enterprise Europe Network </a:t>
            </a:r>
          </a:p>
        </p:txBody>
      </p:sp>
    </p:spTree>
    <p:extLst>
      <p:ext uri="{BB962C8B-B14F-4D97-AF65-F5344CB8AC3E}">
        <p14:creationId xmlns:p14="http://schemas.microsoft.com/office/powerpoint/2010/main" val="151501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2"/>
          <p:cNvSpPr>
            <a:spLocks noChangeArrowheads="1"/>
          </p:cNvSpPr>
          <p:nvPr/>
        </p:nvSpPr>
        <p:spPr bwMode="auto">
          <a:xfrm>
            <a:off x="0" y="2798345"/>
            <a:ext cx="9144000" cy="3102128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800" dirty="0" err="1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Inoltre</a:t>
            </a:r>
            <a:r>
              <a:rPr lang="en-US" altLang="en-US" sz="1800" dirty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 EEN </a:t>
            </a:r>
            <a:r>
              <a:rPr lang="en-US" altLang="en-US" sz="1800" dirty="0" err="1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organizza</a:t>
            </a:r>
            <a:r>
              <a:rPr lang="en-US" altLang="en-US" sz="1800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:</a:t>
            </a:r>
            <a:endParaRPr lang="en-GB" altLang="en-US" sz="1800" dirty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  <a:p>
            <a:endParaRPr lang="en-US" alt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4538" y="116632"/>
            <a:ext cx="77724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3400" b="0" dirty="0">
                <a:solidFill>
                  <a:schemeClr val="bg1"/>
                </a:solidFill>
                <a:latin typeface="Blogger Sans"/>
                <a:ea typeface="Blogger Sans"/>
                <a:cs typeface="Blogger Sans"/>
              </a:rPr>
              <a:t>partnership </a:t>
            </a:r>
            <a:r>
              <a:rPr lang="fr-FR" altLang="en-US" sz="3400" b="0" dirty="0" err="1">
                <a:solidFill>
                  <a:schemeClr val="bg1"/>
                </a:solidFill>
                <a:latin typeface="Blogger Sans"/>
                <a:ea typeface="Blogger Sans"/>
                <a:cs typeface="Blogger Sans"/>
              </a:rPr>
              <a:t>internazionali</a:t>
            </a:r>
            <a:endParaRPr lang="fr-FR" altLang="en-US" sz="3400" b="0" dirty="0">
              <a:solidFill>
                <a:schemeClr val="bg1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79512" y="1412776"/>
            <a:ext cx="82809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Enterprise Europe Network raccoglie e gestisce ogni anno </a:t>
            </a:r>
            <a:r>
              <a:rPr lang="it-IT" altLang="en-US" sz="1800" b="1" dirty="0">
                <a:solidFill>
                  <a:srgbClr val="64B4E6"/>
                </a:solidFill>
                <a:latin typeface="Blogger Sans"/>
                <a:ea typeface="Myriad Pro"/>
                <a:cs typeface="Myriad Pro"/>
              </a:rPr>
              <a:t>migliaia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 di </a:t>
            </a:r>
            <a:r>
              <a:rPr lang="it-IT" altLang="en-US" sz="1800" b="1" dirty="0">
                <a:solidFill>
                  <a:srgbClr val="64B4E6"/>
                </a:solidFill>
                <a:latin typeface="Blogger Sans"/>
                <a:ea typeface="Myriad Pro"/>
                <a:cs typeface="Myriad Pro"/>
              </a:rPr>
              <a:t>profili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per la ricerca partner in materia di  innovazione e di natura commerciale e tecnico produttiva provenienti da aziende, centri di ricerca e università dei paesi membri della rete</a:t>
            </a:r>
          </a:p>
        </p:txBody>
      </p:sp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863600" y="3573463"/>
            <a:ext cx="3708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4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Eventi di Matchmaking 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dove le PMI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possono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incontare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potenziali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partner</a:t>
            </a:r>
            <a:endParaRPr lang="en-US" altLang="en-US" sz="1400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5366" name="Rectangle 24"/>
          <p:cNvSpPr>
            <a:spLocks noChangeArrowheads="1"/>
          </p:cNvSpPr>
          <p:nvPr/>
        </p:nvSpPr>
        <p:spPr bwMode="auto">
          <a:xfrm>
            <a:off x="5254625" y="3594100"/>
            <a:ext cx="3386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4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Company missions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che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prevedono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visite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aziende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centri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d’eccellenza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incontri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d’affari</a:t>
            </a:r>
            <a:r>
              <a:rPr lang="en-GB" altLang="en-US" sz="1400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internazionali</a:t>
            </a:r>
            <a:endParaRPr lang="en-US" altLang="en-US" sz="1400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5367" name="Rectangle 26"/>
          <p:cNvSpPr>
            <a:spLocks noChangeArrowheads="1"/>
          </p:cNvSpPr>
          <p:nvPr/>
        </p:nvSpPr>
        <p:spPr bwMode="auto">
          <a:xfrm>
            <a:off x="5099050" y="3638550"/>
            <a:ext cx="49213" cy="365125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638" y="4076700"/>
            <a:ext cx="5292725" cy="1150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719138" y="3590925"/>
            <a:ext cx="50800" cy="36671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5301208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Consulta il calendario dei prossimi eventi : </a:t>
            </a:r>
            <a:r>
              <a:rPr lang="it-IT" sz="1700" dirty="0">
                <a:solidFill>
                  <a:srgbClr val="FFC000"/>
                </a:solidFill>
                <a:latin typeface="Blogger Sans"/>
                <a:ea typeface="Myriad Pro"/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http://een.ec.europa.eu/tools/services/EVE/Event/ListEvents</a:t>
            </a:r>
            <a:r>
              <a:rPr lang="it-IT" sz="1700" dirty="0">
                <a:solidFill>
                  <a:srgbClr val="009999"/>
                </a:solidFill>
                <a:latin typeface="Blogger Sans"/>
                <a:ea typeface="Myriad Pro"/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it-IT" sz="1700" dirty="0">
              <a:solidFill>
                <a:schemeClr val="bg1"/>
              </a:solidFill>
              <a:latin typeface="Blogger Sans"/>
              <a:ea typeface="Myriad Pro"/>
              <a:cs typeface="Myriad Pro"/>
            </a:endParaRPr>
          </a:p>
          <a:p>
            <a:r>
              <a:rPr lang="it-IT" sz="1800" dirty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39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ChangeArrowheads="1"/>
          </p:cNvSpPr>
          <p:nvPr/>
        </p:nvSpPr>
        <p:spPr bwMode="auto">
          <a:xfrm>
            <a:off x="0" y="2350492"/>
            <a:ext cx="9144000" cy="2806700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1556792"/>
            <a:ext cx="8099747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supporto</a:t>
            </a:r>
            <a:r>
              <a:rPr lang="fr-FR" altLang="en-US" b="0" dirty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specialistico</a:t>
            </a:r>
            <a:endParaRPr lang="fr-FR" altLang="en-US" b="0" dirty="0">
              <a:solidFill>
                <a:srgbClr val="64B4E6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4340225" y="3617913"/>
            <a:ext cx="45522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Identificazione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delle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migliori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opportunità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mercato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per le PMI  </a:t>
            </a:r>
          </a:p>
        </p:txBody>
      </p:sp>
      <p:sp>
        <p:nvSpPr>
          <p:cNvPr id="18437" name="Rectangle 18"/>
          <p:cNvSpPr>
            <a:spLocks noChangeArrowheads="1"/>
          </p:cNvSpPr>
          <p:nvPr/>
        </p:nvSpPr>
        <p:spPr bwMode="auto">
          <a:xfrm>
            <a:off x="4340225" y="3951288"/>
            <a:ext cx="48037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BE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Informazioni</a:t>
            </a:r>
            <a:r>
              <a:rPr lang="fr-BE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sui </a:t>
            </a:r>
            <a:r>
              <a:rPr lang="fr-BE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programmi</a:t>
            </a:r>
            <a:r>
              <a:rPr lang="fr-BE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, sui </a:t>
            </a:r>
            <a:r>
              <a:rPr lang="fr-BE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bandi</a:t>
            </a:r>
            <a:r>
              <a:rPr lang="fr-BE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fr-BE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sulla</a:t>
            </a:r>
            <a:r>
              <a:rPr lang="fr-BE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fr-BE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legislazione</a:t>
            </a:r>
            <a:r>
              <a:rPr lang="fr-BE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UE</a:t>
            </a:r>
          </a:p>
        </p:txBody>
      </p:sp>
      <p:sp>
        <p:nvSpPr>
          <p:cNvPr id="18438" name="Rectangle 19"/>
          <p:cNvSpPr>
            <a:spLocks noChangeArrowheads="1"/>
          </p:cNvSpPr>
          <p:nvPr/>
        </p:nvSpPr>
        <p:spPr bwMode="auto">
          <a:xfrm>
            <a:off x="4340225" y="4679950"/>
            <a:ext cx="45522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Raccogliere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il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feedback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delle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PMI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sulla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legislazione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europea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4140200" y="3246438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25"/>
          <p:cNvSpPr>
            <a:spLocks noChangeArrowheads="1"/>
          </p:cNvSpPr>
          <p:nvPr/>
        </p:nvSpPr>
        <p:spPr bwMode="auto">
          <a:xfrm>
            <a:off x="4140200" y="3600450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27"/>
          <p:cNvSpPr>
            <a:spLocks noChangeArrowheads="1"/>
          </p:cNvSpPr>
          <p:nvPr/>
        </p:nvSpPr>
        <p:spPr bwMode="auto">
          <a:xfrm>
            <a:off x="4140200" y="3952875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2" name="Rectangle 33"/>
          <p:cNvSpPr>
            <a:spLocks noChangeArrowheads="1"/>
          </p:cNvSpPr>
          <p:nvPr/>
        </p:nvSpPr>
        <p:spPr bwMode="auto">
          <a:xfrm>
            <a:off x="4340225" y="4306888"/>
            <a:ext cx="41202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Consulenza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proprietà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intellettuale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43" name="Rectangle 34"/>
          <p:cNvSpPr>
            <a:spLocks noChangeArrowheads="1"/>
          </p:cNvSpPr>
          <p:nvPr/>
        </p:nvSpPr>
        <p:spPr bwMode="auto">
          <a:xfrm>
            <a:off x="4340225" y="3246438"/>
            <a:ext cx="39766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</a:t>
            </a:r>
            <a:r>
              <a:rPr lang="en-GB" altLang="en-US" sz="14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nf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ormazioni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internazionalizzazione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44" name="Rectangle 35"/>
          <p:cNvSpPr>
            <a:spLocks noChangeArrowheads="1"/>
          </p:cNvSpPr>
          <p:nvPr/>
        </p:nvSpPr>
        <p:spPr bwMode="auto">
          <a:xfrm>
            <a:off x="4140200" y="4306888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5" name="Rectangle 36"/>
          <p:cNvSpPr>
            <a:spLocks noChangeArrowheads="1"/>
          </p:cNvSpPr>
          <p:nvPr/>
        </p:nvSpPr>
        <p:spPr bwMode="auto">
          <a:xfrm>
            <a:off x="4135438" y="4659313"/>
            <a:ext cx="46037" cy="18415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3338513"/>
            <a:ext cx="2111375" cy="17827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179448" y="2507516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Lo staff della rete </a:t>
            </a:r>
            <a:r>
              <a:rPr lang="en-US" altLang="en-US" b="1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fornisce</a:t>
            </a:r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un </a:t>
            </a:r>
            <a:r>
              <a:rPr lang="en-US" altLang="en-US" b="1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personalizzato</a:t>
            </a:r>
            <a:endParaRPr lang="en-US" altLang="en-US" b="1" dirty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  <a:p>
            <a:r>
              <a:rPr lang="en-US" altLang="en-US" b="1" dirty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endParaRPr lang="en-GB" altLang="en-US" dirty="0">
              <a:latin typeface="Myriad Pro"/>
              <a:ea typeface="Myriad Pro"/>
              <a:cs typeface="Myriad Pro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F07E609-0964-404C-BA59-0C987FA95DA6}"/>
              </a:ext>
            </a:extLst>
          </p:cNvPr>
          <p:cNvSpPr txBox="1"/>
          <p:nvPr/>
        </p:nvSpPr>
        <p:spPr>
          <a:xfrm>
            <a:off x="2286000" y="2455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Supporto specialistico</a:t>
            </a:r>
          </a:p>
        </p:txBody>
      </p:sp>
    </p:spTree>
    <p:extLst>
      <p:ext uri="{BB962C8B-B14F-4D97-AF65-F5344CB8AC3E}">
        <p14:creationId xmlns:p14="http://schemas.microsoft.com/office/powerpoint/2010/main" val="40899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42" grpId="0"/>
      <p:bldP spid="18443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ASME_Powerpoint" id="{5EA34C03-7F97-384C-90AC-28D4F1D12847}" vid="{5790E42D-15F9-EA4D-80DA-10B6C0AE3DE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ASME_Powerpoint" id="{5EA34C03-7F97-384C-90AC-28D4F1D12847}" vid="{AC2C1918-5133-574E-B0B3-859EC5CE1B74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ASME_Powerpoint" id="{5EA34C03-7F97-384C-90AC-28D4F1D12847}" vid="{A77D1274-C1D9-C84F-A7C0-9CA40043D0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EASME_Powerpoint template</Template>
  <TotalTime>567</TotalTime>
  <Words>1300</Words>
  <Application>Microsoft Office PowerPoint</Application>
  <PresentationFormat>Presentazione su schermo (4:3)</PresentationFormat>
  <Paragraphs>169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7" baseType="lpstr">
      <vt:lpstr>ＭＳ Ｐゴシック</vt:lpstr>
      <vt:lpstr>Arial</vt:lpstr>
      <vt:lpstr>Arial Unicode MS</vt:lpstr>
      <vt:lpstr>Blogger Sans</vt:lpstr>
      <vt:lpstr>Myriad Pro</vt:lpstr>
      <vt:lpstr>Myriad Pro Light</vt:lpstr>
      <vt:lpstr>MyriadPro-Regular</vt:lpstr>
      <vt:lpstr>Times</vt:lpstr>
      <vt:lpstr>Verdana</vt:lpstr>
      <vt:lpstr>Wingdings</vt:lpstr>
      <vt:lpstr>1_Custom Design</vt:lpstr>
      <vt:lpstr>Nouvelle présentation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Supportare la crescita delle PMI</vt:lpstr>
      <vt:lpstr>I servizi gratuiti della rete</vt:lpstr>
      <vt:lpstr>partnership internazionali</vt:lpstr>
      <vt:lpstr>supporto specialistico</vt:lpstr>
      <vt:lpstr>supporto all’innovazione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Marsilii Enrica</cp:lastModifiedBy>
  <cp:revision>78</cp:revision>
  <cp:lastPrinted>2017-04-06T15:00:31Z</cp:lastPrinted>
  <dcterms:created xsi:type="dcterms:W3CDTF">2016-05-26T12:13:46Z</dcterms:created>
  <dcterms:modified xsi:type="dcterms:W3CDTF">2020-10-28T14:07:20Z</dcterms:modified>
</cp:coreProperties>
</file>