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64" r:id="rId2"/>
    <p:sldMasterId id="2147483666" r:id="rId3"/>
    <p:sldMasterId id="2147483668" r:id="rId4"/>
    <p:sldMasterId id="2147483670" r:id="rId5"/>
    <p:sldMasterId id="2147483672" r:id="rId6"/>
    <p:sldMasterId id="2147483734" r:id="rId7"/>
  </p:sldMasterIdLst>
  <p:notesMasterIdLst>
    <p:notesMasterId r:id="rId41"/>
  </p:notesMasterIdLst>
  <p:handoutMasterIdLst>
    <p:handoutMasterId r:id="rId42"/>
  </p:handoutMasterIdLst>
  <p:sldIdLst>
    <p:sldId id="320" r:id="rId8"/>
    <p:sldId id="347" r:id="rId9"/>
    <p:sldId id="379" r:id="rId10"/>
    <p:sldId id="385" r:id="rId11"/>
    <p:sldId id="378" r:id="rId12"/>
    <p:sldId id="380" r:id="rId13"/>
    <p:sldId id="386" r:id="rId14"/>
    <p:sldId id="381" r:id="rId15"/>
    <p:sldId id="382" r:id="rId16"/>
    <p:sldId id="383" r:id="rId17"/>
    <p:sldId id="384" r:id="rId18"/>
    <p:sldId id="389" r:id="rId19"/>
    <p:sldId id="390" r:id="rId20"/>
    <p:sldId id="391" r:id="rId21"/>
    <p:sldId id="375" r:id="rId22"/>
    <p:sldId id="348" r:id="rId23"/>
    <p:sldId id="349" r:id="rId24"/>
    <p:sldId id="354" r:id="rId25"/>
    <p:sldId id="355" r:id="rId26"/>
    <p:sldId id="356" r:id="rId27"/>
    <p:sldId id="357" r:id="rId28"/>
    <p:sldId id="358" r:id="rId29"/>
    <p:sldId id="359" r:id="rId30"/>
    <p:sldId id="360" r:id="rId31"/>
    <p:sldId id="361" r:id="rId32"/>
    <p:sldId id="362" r:id="rId33"/>
    <p:sldId id="363" r:id="rId34"/>
    <p:sldId id="364" r:id="rId35"/>
    <p:sldId id="365" r:id="rId36"/>
    <p:sldId id="374" r:id="rId37"/>
    <p:sldId id="392" r:id="rId38"/>
    <p:sldId id="393" r:id="rId39"/>
    <p:sldId id="353" r:id="rId40"/>
  </p:sldIdLst>
  <p:sldSz cx="9144000" cy="6858000" type="screen4x3"/>
  <p:notesSz cx="6797675" cy="992663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1968">
          <p15:clr>
            <a:srgbClr val="A4A3A4"/>
          </p15:clr>
        </p15:guide>
        <p15:guide id="2" orient="horz" pos="1344">
          <p15:clr>
            <a:srgbClr val="A4A3A4"/>
          </p15:clr>
        </p15:guide>
        <p15:guide id="3" orient="horz" pos="144">
          <p15:clr>
            <a:srgbClr val="A4A3A4"/>
          </p15:clr>
        </p15:guide>
        <p15:guide id="4" orient="horz" pos="4227">
          <p15:clr>
            <a:srgbClr val="A4A3A4"/>
          </p15:clr>
        </p15:guide>
        <p15:guide id="5" pos="2928">
          <p15:clr>
            <a:srgbClr val="A4A3A4"/>
          </p15:clr>
        </p15:guide>
        <p15:guide id="6" pos="388">
          <p15:clr>
            <a:srgbClr val="A4A3A4"/>
          </p15:clr>
        </p15:guide>
        <p15:guide id="7" pos="5472">
          <p15:clr>
            <a:srgbClr val="A4A3A4"/>
          </p15:clr>
        </p15:guide>
        <p15:guide id="8" pos="81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C933"/>
    <a:srgbClr val="FBEC2A"/>
    <a:srgbClr val="1F9FA0"/>
    <a:srgbClr val="92A339"/>
    <a:srgbClr val="C01E56"/>
    <a:srgbClr val="2A3B8C"/>
    <a:srgbClr val="336CAA"/>
    <a:srgbClr val="25BCBC"/>
    <a:srgbClr val="14AE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34587" autoAdjust="0"/>
    <p:restoredTop sz="91929" autoAdjust="0"/>
  </p:normalViewPr>
  <p:slideViewPr>
    <p:cSldViewPr>
      <p:cViewPr varScale="1">
        <p:scale>
          <a:sx n="115" d="100"/>
          <a:sy n="115" d="100"/>
        </p:scale>
        <p:origin x="2160" y="114"/>
      </p:cViewPr>
      <p:guideLst>
        <p:guide orient="horz" pos="1968"/>
        <p:guide orient="horz" pos="1344"/>
        <p:guide orient="horz" pos="144"/>
        <p:guide orient="horz" pos="4227"/>
        <p:guide pos="2928"/>
        <p:guide pos="388"/>
        <p:guide pos="5472"/>
        <p:guide pos="816"/>
      </p:guideLst>
    </p:cSldViewPr>
  </p:slideViewPr>
  <p:outlineViewPr>
    <p:cViewPr>
      <p:scale>
        <a:sx n="33" d="100"/>
        <a:sy n="33" d="100"/>
      </p:scale>
      <p:origin x="0" y="432"/>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handoutMaster" Target="handoutMasters/handout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presProps" Target="presProps.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ableStyles" Target="tableStyles.xml"/><Relationship Id="rId20" Type="http://schemas.openxmlformats.org/officeDocument/2006/relationships/slide" Target="slides/slide13.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0DBE4B2-D331-4AC7-95E1-BCF946CA13F8}"/>
              </a:ext>
            </a:extLst>
          </p:cNvPr>
          <p:cNvSpPr>
            <a:spLocks noGrp="1"/>
          </p:cNvSpPr>
          <p:nvPr>
            <p:ph type="hdr" sz="quarter"/>
          </p:nvPr>
        </p:nvSpPr>
        <p:spPr>
          <a:xfrm>
            <a:off x="0" y="0"/>
            <a:ext cx="2946400" cy="4968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cs typeface="Arial" panose="020B0604020202020204" pitchFamily="34" charset="0"/>
              </a:defRPr>
            </a:lvl1pPr>
          </a:lstStyle>
          <a:p>
            <a:pPr>
              <a:defRPr/>
            </a:pPr>
            <a:endParaRPr lang="fr-FR"/>
          </a:p>
        </p:txBody>
      </p:sp>
      <p:sp>
        <p:nvSpPr>
          <p:cNvPr id="3" name="Date Placeholder 2">
            <a:extLst>
              <a:ext uri="{FF2B5EF4-FFF2-40B4-BE49-F238E27FC236}">
                <a16:creationId xmlns:a16="http://schemas.microsoft.com/office/drawing/2014/main" id="{215585DE-1AF6-4358-84BF-DDC0BF50E7FD}"/>
              </a:ext>
            </a:extLst>
          </p:cNvPr>
          <p:cNvSpPr>
            <a:spLocks noGrp="1"/>
          </p:cNvSpPr>
          <p:nvPr>
            <p:ph type="dt" sz="quarter"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cs typeface="Arial" panose="020B0604020202020204" pitchFamily="34" charset="0"/>
              </a:defRPr>
            </a:lvl1pPr>
          </a:lstStyle>
          <a:p>
            <a:pPr>
              <a:defRPr/>
            </a:pPr>
            <a:fld id="{04D35EC0-D10D-4164-95FA-AED0231F99D0}" type="datetimeFigureOut">
              <a:rPr lang="en-US"/>
              <a:pPr>
                <a:defRPr/>
              </a:pPr>
              <a:t>10/14/2020</a:t>
            </a:fld>
            <a:endParaRPr lang="en-US"/>
          </a:p>
        </p:txBody>
      </p:sp>
      <p:sp>
        <p:nvSpPr>
          <p:cNvPr id="4" name="Footer Placeholder 3">
            <a:extLst>
              <a:ext uri="{FF2B5EF4-FFF2-40B4-BE49-F238E27FC236}">
                <a16:creationId xmlns:a16="http://schemas.microsoft.com/office/drawing/2014/main" id="{A37E9AB3-8F74-49B0-B136-7656FBEC7C0A}"/>
              </a:ext>
            </a:extLst>
          </p:cNvPr>
          <p:cNvSpPr>
            <a:spLocks noGrp="1"/>
          </p:cNvSpPr>
          <p:nvPr>
            <p:ph type="ftr" sz="quarter" idx="2"/>
          </p:nvPr>
        </p:nvSpPr>
        <p:spPr>
          <a:xfrm>
            <a:off x="0" y="9428163"/>
            <a:ext cx="2946400" cy="4968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cs typeface="Arial" panose="020B0604020202020204" pitchFamily="34" charset="0"/>
              </a:defRPr>
            </a:lvl1pPr>
          </a:lstStyle>
          <a:p>
            <a:pPr>
              <a:defRPr/>
            </a:pPr>
            <a:endParaRPr lang="fr-FR"/>
          </a:p>
        </p:txBody>
      </p:sp>
      <p:sp>
        <p:nvSpPr>
          <p:cNvPr id="5" name="Slide Number Placeholder 4">
            <a:extLst>
              <a:ext uri="{FF2B5EF4-FFF2-40B4-BE49-F238E27FC236}">
                <a16:creationId xmlns:a16="http://schemas.microsoft.com/office/drawing/2014/main" id="{408530A9-E0A0-4F82-95EB-CA4E84E04063}"/>
              </a:ext>
            </a:extLst>
          </p:cNvPr>
          <p:cNvSpPr>
            <a:spLocks noGrp="1"/>
          </p:cNvSpPr>
          <p:nvPr>
            <p:ph type="sldNum" sz="quarter" idx="3"/>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CFF1229F-B994-4455-AE86-51B2AB65B52E}" type="slidenum">
              <a:rPr lang="en-US" altLang="it-IT"/>
              <a:pPr>
                <a:defRPr/>
              </a:pPr>
              <a:t>‹N›</a:t>
            </a:fld>
            <a:endParaRPr lang="en-US" altLang="it-IT"/>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3906" name="Rectangle 2">
            <a:extLst>
              <a:ext uri="{FF2B5EF4-FFF2-40B4-BE49-F238E27FC236}">
                <a16:creationId xmlns:a16="http://schemas.microsoft.com/office/drawing/2014/main" id="{37D0514D-D6F2-430B-9DBA-15B3837E2383}"/>
              </a:ext>
            </a:extLst>
          </p:cNvPr>
          <p:cNvSpPr>
            <a:spLocks noGrp="1" noChangeArrowheads="1"/>
          </p:cNvSpPr>
          <p:nvPr>
            <p:ph type="hdr" sz="quarter"/>
          </p:nvPr>
        </p:nvSpPr>
        <p:spPr bwMode="auto">
          <a:xfrm>
            <a:off x="0" y="0"/>
            <a:ext cx="294640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cs typeface="Arial" panose="020B0604020202020204" pitchFamily="34" charset="0"/>
              </a:defRPr>
            </a:lvl1pPr>
          </a:lstStyle>
          <a:p>
            <a:pPr>
              <a:defRPr/>
            </a:pPr>
            <a:endParaRPr lang="fr-FR"/>
          </a:p>
        </p:txBody>
      </p:sp>
      <p:sp>
        <p:nvSpPr>
          <p:cNvPr id="123907" name="Rectangle 3">
            <a:extLst>
              <a:ext uri="{FF2B5EF4-FFF2-40B4-BE49-F238E27FC236}">
                <a16:creationId xmlns:a16="http://schemas.microsoft.com/office/drawing/2014/main" id="{5EC6CBC6-1B47-497C-8ABE-60CA9C55E163}"/>
              </a:ext>
            </a:extLst>
          </p:cNvPr>
          <p:cNvSpPr>
            <a:spLocks noGrp="1" noChangeArrowheads="1"/>
          </p:cNvSpPr>
          <p:nvPr>
            <p:ph type="dt" idx="1"/>
          </p:nvPr>
        </p:nvSpPr>
        <p:spPr bwMode="auto">
          <a:xfrm>
            <a:off x="3849688" y="0"/>
            <a:ext cx="294640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cs typeface="Arial" panose="020B0604020202020204" pitchFamily="34" charset="0"/>
              </a:defRPr>
            </a:lvl1pPr>
          </a:lstStyle>
          <a:p>
            <a:pPr>
              <a:defRPr/>
            </a:pPr>
            <a:fld id="{3BF1C34B-A143-4A7E-B716-E79F6CA0B024}" type="datetimeFigureOut">
              <a:rPr lang="fr-FR"/>
              <a:pPr>
                <a:defRPr/>
              </a:pPr>
              <a:t>14/10/2020</a:t>
            </a:fld>
            <a:endParaRPr lang="fr-FR"/>
          </a:p>
        </p:txBody>
      </p:sp>
      <p:sp>
        <p:nvSpPr>
          <p:cNvPr id="16388"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9" name="Rectangle 5">
            <a:extLst>
              <a:ext uri="{FF2B5EF4-FFF2-40B4-BE49-F238E27FC236}">
                <a16:creationId xmlns:a16="http://schemas.microsoft.com/office/drawing/2014/main" id="{223EB28B-DB50-4796-B836-936AFD3C4CA3}"/>
              </a:ext>
            </a:extLst>
          </p:cNvPr>
          <p:cNvSpPr>
            <a:spLocks noGrp="1" noChangeArrowheads="1"/>
          </p:cNvSpPr>
          <p:nvPr>
            <p:ph type="body" sz="quarter" idx="3"/>
          </p:nvPr>
        </p:nvSpPr>
        <p:spPr bwMode="auto">
          <a:xfrm>
            <a:off x="679450" y="4714875"/>
            <a:ext cx="5438775" cy="4467225"/>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fr-FR" noProof="0"/>
              <a:t>Click to edit Master text styles</a:t>
            </a:r>
          </a:p>
          <a:p>
            <a:pPr lvl="1"/>
            <a:r>
              <a:rPr lang="fr-FR" noProof="0"/>
              <a:t>Second level</a:t>
            </a:r>
          </a:p>
          <a:p>
            <a:pPr lvl="2"/>
            <a:r>
              <a:rPr lang="fr-FR" noProof="0"/>
              <a:t>Third level</a:t>
            </a:r>
          </a:p>
          <a:p>
            <a:pPr lvl="3"/>
            <a:r>
              <a:rPr lang="fr-FR" noProof="0"/>
              <a:t>Fourth level</a:t>
            </a:r>
          </a:p>
          <a:p>
            <a:pPr lvl="4"/>
            <a:r>
              <a:rPr lang="fr-FR" noProof="0"/>
              <a:t>Fifth level</a:t>
            </a:r>
          </a:p>
        </p:txBody>
      </p:sp>
      <p:sp>
        <p:nvSpPr>
          <p:cNvPr id="123910" name="Rectangle 6">
            <a:extLst>
              <a:ext uri="{FF2B5EF4-FFF2-40B4-BE49-F238E27FC236}">
                <a16:creationId xmlns:a16="http://schemas.microsoft.com/office/drawing/2014/main" id="{F0CEA104-E22A-481C-9C07-2DEEC349E823}"/>
              </a:ext>
            </a:extLst>
          </p:cNvPr>
          <p:cNvSpPr>
            <a:spLocks noGrp="1" noChangeArrowheads="1"/>
          </p:cNvSpPr>
          <p:nvPr>
            <p:ph type="ftr" sz="quarter" idx="4"/>
          </p:nvPr>
        </p:nvSpPr>
        <p:spPr bwMode="auto">
          <a:xfrm>
            <a:off x="0" y="9428163"/>
            <a:ext cx="2946400" cy="496887"/>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cs typeface="Arial" panose="020B0604020202020204" pitchFamily="34" charset="0"/>
              </a:defRPr>
            </a:lvl1pPr>
          </a:lstStyle>
          <a:p>
            <a:pPr>
              <a:defRPr/>
            </a:pPr>
            <a:endParaRPr lang="fr-FR"/>
          </a:p>
        </p:txBody>
      </p:sp>
      <p:sp>
        <p:nvSpPr>
          <p:cNvPr id="123911" name="Rectangle 7">
            <a:extLst>
              <a:ext uri="{FF2B5EF4-FFF2-40B4-BE49-F238E27FC236}">
                <a16:creationId xmlns:a16="http://schemas.microsoft.com/office/drawing/2014/main" id="{BC14A185-267C-43BD-AC08-5DFB77D5D3FD}"/>
              </a:ext>
            </a:extLst>
          </p:cNvPr>
          <p:cNvSpPr>
            <a:spLocks noGrp="1" noChangeArrowheads="1"/>
          </p:cNvSpPr>
          <p:nvPr>
            <p:ph type="sldNum" sz="quarter" idx="5"/>
          </p:nvPr>
        </p:nvSpPr>
        <p:spPr bwMode="auto">
          <a:xfrm>
            <a:off x="3849688" y="9428163"/>
            <a:ext cx="2946400" cy="496887"/>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F65E9E41-2044-4638-96AA-1D59DBFA8599}" type="slidenum">
              <a:rPr lang="fr-FR" altLang="it-IT"/>
              <a:pPr>
                <a:defRPr/>
              </a:pPr>
              <a:t>‹N›</a:t>
            </a:fld>
            <a:endParaRPr lang="fr-FR" alt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7"/>
          <p:cNvGrpSpPr>
            <a:grpSpLocks/>
          </p:cNvGrpSpPr>
          <p:nvPr userDrawn="1"/>
        </p:nvGrpSpPr>
        <p:grpSpPr bwMode="auto">
          <a:xfrm>
            <a:off x="0" y="0"/>
            <a:ext cx="1163638" cy="5511800"/>
            <a:chOff x="0" y="0"/>
            <a:chExt cx="733" cy="3472"/>
          </a:xfrm>
        </p:grpSpPr>
        <p:sp>
          <p:nvSpPr>
            <p:cNvPr id="5" name="AutoShape 18">
              <a:extLst>
                <a:ext uri="{FF2B5EF4-FFF2-40B4-BE49-F238E27FC236}">
                  <a16:creationId xmlns:a16="http://schemas.microsoft.com/office/drawing/2014/main" id="{DC52319D-6F45-42E2-8718-5A643DD71034}"/>
                </a:ext>
              </a:extLst>
            </p:cNvPr>
            <p:cNvSpPr>
              <a:spLocks noChangeArrowheads="1"/>
            </p:cNvSpPr>
            <p:nvPr userDrawn="1"/>
          </p:nvSpPr>
          <p:spPr bwMode="gray">
            <a:xfrm flipV="1">
              <a:off x="0" y="0"/>
              <a:ext cx="733" cy="3472"/>
            </a:xfrm>
            <a:prstGeom prst="rtTriangle">
              <a:avLst/>
            </a:prstGeom>
            <a:solidFill>
              <a:schemeClr val="tx2">
                <a:alpha val="20000"/>
              </a:schemeClr>
            </a:solidFill>
            <a:ln>
              <a:noFill/>
            </a:ln>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altLang="it-IT"/>
            </a:p>
          </p:txBody>
        </p:sp>
        <p:pic>
          <p:nvPicPr>
            <p:cNvPr id="6" name="Pictur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gray">
            <a:xfrm>
              <a:off x="192" y="144"/>
              <a:ext cx="441"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Picture 1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0" y="2828925"/>
            <a:ext cx="992188" cy="388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Title Placeholder 1"/>
          <p:cNvSpPr>
            <a:spLocks noGrp="1"/>
          </p:cNvSpPr>
          <p:nvPr>
            <p:ph type="ctrTitle"/>
          </p:nvPr>
        </p:nvSpPr>
        <p:spPr>
          <a:xfrm>
            <a:off x="615950" y="663575"/>
            <a:ext cx="8070850" cy="1470025"/>
          </a:xfrm>
        </p:spPr>
        <p:txBody>
          <a:bodyPr/>
          <a:lstStyle>
            <a:lvl1pPr>
              <a:defRPr sz="3500" b="0"/>
            </a:lvl1pPr>
          </a:lstStyle>
          <a:p>
            <a:pPr lvl="0"/>
            <a:r>
              <a:rPr lang="fr-FR" noProof="0"/>
              <a:t>Click to edit Master title style</a:t>
            </a:r>
          </a:p>
        </p:txBody>
      </p:sp>
      <p:sp>
        <p:nvSpPr>
          <p:cNvPr id="51204" name="Text Placeholder 2"/>
          <p:cNvSpPr>
            <a:spLocks noGrp="1"/>
          </p:cNvSpPr>
          <p:nvPr>
            <p:ph type="subTitle" idx="1"/>
          </p:nvPr>
        </p:nvSpPr>
        <p:spPr>
          <a:xfrm>
            <a:off x="615950" y="2438400"/>
            <a:ext cx="8070850" cy="1752600"/>
          </a:xfrm>
        </p:spPr>
        <p:txBody>
          <a:bodyPr/>
          <a:lstStyle>
            <a:lvl1pPr marL="0" indent="0" algn="ctr">
              <a:buFont typeface="Arial" pitchFamily="34" charset="0"/>
              <a:buNone/>
              <a:defRPr sz="5000">
                <a:solidFill>
                  <a:schemeClr val="tx2"/>
                </a:solidFill>
              </a:defRPr>
            </a:lvl1pPr>
          </a:lstStyle>
          <a:p>
            <a:pPr lvl="0"/>
            <a:r>
              <a:rPr lang="fr-FR" noProof="0"/>
              <a:t>Click to edit Master subtitle style</a:t>
            </a:r>
          </a:p>
        </p:txBody>
      </p:sp>
    </p:spTree>
    <p:extLst>
      <p:ext uri="{BB962C8B-B14F-4D97-AF65-F5344CB8AC3E}">
        <p14:creationId xmlns:p14="http://schemas.microsoft.com/office/powerpoint/2010/main" val="2892899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94146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9088" y="990600"/>
            <a:ext cx="2017712" cy="5867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15950" y="990600"/>
            <a:ext cx="5900738"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618999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userDrawn="1"/>
        </p:nvGrpSpPr>
        <p:grpSpPr bwMode="auto">
          <a:xfrm>
            <a:off x="0" y="0"/>
            <a:ext cx="1163638" cy="5511800"/>
            <a:chOff x="0" y="0"/>
            <a:chExt cx="733" cy="3472"/>
          </a:xfrm>
        </p:grpSpPr>
        <p:sp>
          <p:nvSpPr>
            <p:cNvPr id="5" name="AutoShape 3">
              <a:extLst>
                <a:ext uri="{FF2B5EF4-FFF2-40B4-BE49-F238E27FC236}">
                  <a16:creationId xmlns:a16="http://schemas.microsoft.com/office/drawing/2014/main" id="{41CA38C0-B865-42D5-A8B3-98CEC92C00F8}"/>
                </a:ext>
              </a:extLst>
            </p:cNvPr>
            <p:cNvSpPr>
              <a:spLocks noChangeArrowheads="1"/>
            </p:cNvSpPr>
            <p:nvPr userDrawn="1"/>
          </p:nvSpPr>
          <p:spPr bwMode="gray">
            <a:xfrm flipV="1">
              <a:off x="0" y="0"/>
              <a:ext cx="733" cy="3472"/>
            </a:xfrm>
            <a:prstGeom prst="rtTriangle">
              <a:avLst/>
            </a:prstGeom>
            <a:solidFill>
              <a:schemeClr val="accent1">
                <a:alpha val="20000"/>
              </a:schemeClr>
            </a:solidFill>
            <a:ln>
              <a:noFill/>
            </a:ln>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altLang="it-IT"/>
            </a:p>
          </p:txBody>
        </p:sp>
        <p:pic>
          <p:nvPicPr>
            <p:cNvPr id="6" name="Pictur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gray">
            <a:xfrm>
              <a:off x="192" y="144"/>
              <a:ext cx="441"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Picture 19"/>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0" y="2828925"/>
            <a:ext cx="850900" cy="388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1429" name="Title Placeholder 1"/>
          <p:cNvSpPr>
            <a:spLocks noGrp="1"/>
          </p:cNvSpPr>
          <p:nvPr>
            <p:ph type="ctrTitle"/>
          </p:nvPr>
        </p:nvSpPr>
        <p:spPr>
          <a:xfrm>
            <a:off x="615950" y="663575"/>
            <a:ext cx="8070850" cy="1470025"/>
          </a:xfrm>
        </p:spPr>
        <p:txBody>
          <a:bodyPr/>
          <a:lstStyle>
            <a:lvl1pPr>
              <a:defRPr sz="3500" b="0"/>
            </a:lvl1pPr>
          </a:lstStyle>
          <a:p>
            <a:pPr lvl="0"/>
            <a:r>
              <a:rPr lang="fr-FR" noProof="0"/>
              <a:t>Click to edit Master title style</a:t>
            </a:r>
          </a:p>
        </p:txBody>
      </p:sp>
      <p:sp>
        <p:nvSpPr>
          <p:cNvPr id="231430" name="Text Placeholder 2"/>
          <p:cNvSpPr>
            <a:spLocks noGrp="1"/>
          </p:cNvSpPr>
          <p:nvPr>
            <p:ph type="subTitle" idx="1"/>
          </p:nvPr>
        </p:nvSpPr>
        <p:spPr>
          <a:xfrm>
            <a:off x="615950" y="2438400"/>
            <a:ext cx="8070850" cy="1752600"/>
          </a:xfrm>
        </p:spPr>
        <p:txBody>
          <a:bodyPr/>
          <a:lstStyle>
            <a:lvl1pPr marL="0" indent="0" algn="ctr">
              <a:buFont typeface="Arial" pitchFamily="34" charset="0"/>
              <a:buNone/>
              <a:defRPr sz="5000">
                <a:solidFill>
                  <a:schemeClr val="accent1"/>
                </a:solidFill>
              </a:defRPr>
            </a:lvl1pPr>
          </a:lstStyle>
          <a:p>
            <a:pPr lvl="0"/>
            <a:r>
              <a:rPr lang="fr-FR" noProof="0"/>
              <a:t>Click to edit Master subtitle style</a:t>
            </a:r>
          </a:p>
        </p:txBody>
      </p:sp>
    </p:spTree>
    <p:extLst>
      <p:ext uri="{BB962C8B-B14F-4D97-AF65-F5344CB8AC3E}">
        <p14:creationId xmlns:p14="http://schemas.microsoft.com/office/powerpoint/2010/main" val="20769094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209693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7028302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15950" y="2743200"/>
            <a:ext cx="395922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27575" y="2743200"/>
            <a:ext cx="395922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301902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552647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354319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70200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61992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205975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758404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298080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9088" y="990600"/>
            <a:ext cx="2017712" cy="5867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15950" y="990600"/>
            <a:ext cx="5900738"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85565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userDrawn="1"/>
        </p:nvGrpSpPr>
        <p:grpSpPr bwMode="auto">
          <a:xfrm>
            <a:off x="0" y="0"/>
            <a:ext cx="1163638" cy="5511800"/>
            <a:chOff x="0" y="0"/>
            <a:chExt cx="733" cy="3472"/>
          </a:xfrm>
        </p:grpSpPr>
        <p:sp>
          <p:nvSpPr>
            <p:cNvPr id="5" name="AutoShape 3">
              <a:extLst>
                <a:ext uri="{FF2B5EF4-FFF2-40B4-BE49-F238E27FC236}">
                  <a16:creationId xmlns:a16="http://schemas.microsoft.com/office/drawing/2014/main" id="{2C737EB6-A088-495F-B045-E93BBC17C8C2}"/>
                </a:ext>
              </a:extLst>
            </p:cNvPr>
            <p:cNvSpPr>
              <a:spLocks noChangeArrowheads="1"/>
            </p:cNvSpPr>
            <p:nvPr userDrawn="1"/>
          </p:nvSpPr>
          <p:spPr bwMode="gray">
            <a:xfrm flipV="1">
              <a:off x="0" y="0"/>
              <a:ext cx="733" cy="3472"/>
            </a:xfrm>
            <a:prstGeom prst="rtTriangle">
              <a:avLst/>
            </a:prstGeom>
            <a:solidFill>
              <a:schemeClr val="accent2">
                <a:alpha val="20000"/>
              </a:schemeClr>
            </a:solidFill>
            <a:ln>
              <a:noFill/>
            </a:ln>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altLang="it-IT"/>
            </a:p>
          </p:txBody>
        </p:sp>
        <p:pic>
          <p:nvPicPr>
            <p:cNvPr id="6" name="Pictur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gray">
            <a:xfrm>
              <a:off x="192" y="144"/>
              <a:ext cx="441"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0" y="2828925"/>
            <a:ext cx="741363" cy="388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3477" name="Title Placeholder 1"/>
          <p:cNvSpPr>
            <a:spLocks noGrp="1"/>
          </p:cNvSpPr>
          <p:nvPr>
            <p:ph type="ctrTitle"/>
          </p:nvPr>
        </p:nvSpPr>
        <p:spPr>
          <a:xfrm>
            <a:off x="615950" y="663575"/>
            <a:ext cx="8070850" cy="1470025"/>
          </a:xfrm>
        </p:spPr>
        <p:txBody>
          <a:bodyPr/>
          <a:lstStyle>
            <a:lvl1pPr>
              <a:defRPr sz="3500" b="0"/>
            </a:lvl1pPr>
          </a:lstStyle>
          <a:p>
            <a:pPr lvl="0"/>
            <a:r>
              <a:rPr lang="fr-FR" noProof="0"/>
              <a:t>Click to edit Master title style</a:t>
            </a:r>
          </a:p>
        </p:txBody>
      </p:sp>
      <p:sp>
        <p:nvSpPr>
          <p:cNvPr id="233478" name="Text Placeholder 2"/>
          <p:cNvSpPr>
            <a:spLocks noGrp="1"/>
          </p:cNvSpPr>
          <p:nvPr>
            <p:ph type="subTitle" idx="1"/>
          </p:nvPr>
        </p:nvSpPr>
        <p:spPr>
          <a:xfrm>
            <a:off x="615950" y="2438400"/>
            <a:ext cx="8070850" cy="1752600"/>
          </a:xfrm>
        </p:spPr>
        <p:txBody>
          <a:bodyPr/>
          <a:lstStyle>
            <a:lvl1pPr marL="0" indent="0" algn="ctr">
              <a:buFont typeface="Arial" pitchFamily="34" charset="0"/>
              <a:buNone/>
              <a:defRPr sz="5000">
                <a:solidFill>
                  <a:schemeClr val="accent2"/>
                </a:solidFill>
              </a:defRPr>
            </a:lvl1pPr>
          </a:lstStyle>
          <a:p>
            <a:pPr lvl="0"/>
            <a:r>
              <a:rPr lang="fr-FR" noProof="0"/>
              <a:t>Click to edit Master subtitle style</a:t>
            </a:r>
          </a:p>
        </p:txBody>
      </p:sp>
    </p:spTree>
    <p:extLst>
      <p:ext uri="{BB962C8B-B14F-4D97-AF65-F5344CB8AC3E}">
        <p14:creationId xmlns:p14="http://schemas.microsoft.com/office/powerpoint/2010/main" val="34673491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005295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948685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15950" y="2743200"/>
            <a:ext cx="395922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27575" y="2743200"/>
            <a:ext cx="395922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288673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374868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9801315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8492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4724368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0420881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951399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06001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9088" y="990600"/>
            <a:ext cx="2017712" cy="5867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15950" y="990600"/>
            <a:ext cx="5900738"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336883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userDrawn="1"/>
        </p:nvGrpSpPr>
        <p:grpSpPr bwMode="auto">
          <a:xfrm>
            <a:off x="0" y="0"/>
            <a:ext cx="1163638" cy="5511800"/>
            <a:chOff x="0" y="0"/>
            <a:chExt cx="733" cy="3472"/>
          </a:xfrm>
        </p:grpSpPr>
        <p:sp>
          <p:nvSpPr>
            <p:cNvPr id="5" name="AutoShape 3">
              <a:extLst>
                <a:ext uri="{FF2B5EF4-FFF2-40B4-BE49-F238E27FC236}">
                  <a16:creationId xmlns:a16="http://schemas.microsoft.com/office/drawing/2014/main" id="{3ADB5093-A36A-4995-A2C8-9A9501F7199D}"/>
                </a:ext>
              </a:extLst>
            </p:cNvPr>
            <p:cNvSpPr>
              <a:spLocks noChangeArrowheads="1"/>
            </p:cNvSpPr>
            <p:nvPr userDrawn="1"/>
          </p:nvSpPr>
          <p:spPr bwMode="gray">
            <a:xfrm flipV="1">
              <a:off x="0" y="0"/>
              <a:ext cx="733" cy="3472"/>
            </a:xfrm>
            <a:prstGeom prst="rtTriangle">
              <a:avLst/>
            </a:prstGeom>
            <a:solidFill>
              <a:schemeClr val="hlink">
                <a:alpha val="20000"/>
              </a:schemeClr>
            </a:solidFill>
            <a:ln>
              <a:noFill/>
            </a:ln>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altLang="it-IT"/>
            </a:p>
          </p:txBody>
        </p:sp>
        <p:pic>
          <p:nvPicPr>
            <p:cNvPr id="6" name="Pictur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gray">
            <a:xfrm>
              <a:off x="192" y="144"/>
              <a:ext cx="441"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Picture 5"/>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0" y="2828925"/>
            <a:ext cx="746125" cy="388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25" name="Title Placeholder 1"/>
          <p:cNvSpPr>
            <a:spLocks noGrp="1"/>
          </p:cNvSpPr>
          <p:nvPr>
            <p:ph type="ctrTitle"/>
          </p:nvPr>
        </p:nvSpPr>
        <p:spPr>
          <a:xfrm>
            <a:off x="615950" y="663575"/>
            <a:ext cx="8070850" cy="1470025"/>
          </a:xfrm>
        </p:spPr>
        <p:txBody>
          <a:bodyPr/>
          <a:lstStyle>
            <a:lvl1pPr>
              <a:defRPr sz="3500" b="0"/>
            </a:lvl1pPr>
          </a:lstStyle>
          <a:p>
            <a:pPr lvl="0"/>
            <a:r>
              <a:rPr lang="fr-FR" noProof="0"/>
              <a:t>Click to edit Master title style</a:t>
            </a:r>
          </a:p>
        </p:txBody>
      </p:sp>
      <p:sp>
        <p:nvSpPr>
          <p:cNvPr id="235526" name="Text Placeholder 2"/>
          <p:cNvSpPr>
            <a:spLocks noGrp="1"/>
          </p:cNvSpPr>
          <p:nvPr>
            <p:ph type="subTitle" idx="1"/>
          </p:nvPr>
        </p:nvSpPr>
        <p:spPr>
          <a:xfrm>
            <a:off x="615950" y="2438400"/>
            <a:ext cx="8070850" cy="1752600"/>
          </a:xfrm>
        </p:spPr>
        <p:txBody>
          <a:bodyPr/>
          <a:lstStyle>
            <a:lvl1pPr marL="0" indent="0" algn="ctr">
              <a:buFont typeface="Arial" pitchFamily="34" charset="0"/>
              <a:buNone/>
              <a:defRPr sz="5000">
                <a:solidFill>
                  <a:schemeClr val="hlink"/>
                </a:solidFill>
              </a:defRPr>
            </a:lvl1pPr>
          </a:lstStyle>
          <a:p>
            <a:pPr lvl="0"/>
            <a:r>
              <a:rPr lang="fr-FR" noProof="0"/>
              <a:t>Click to edit Master subtitle style</a:t>
            </a:r>
          </a:p>
        </p:txBody>
      </p:sp>
    </p:spTree>
    <p:extLst>
      <p:ext uri="{BB962C8B-B14F-4D97-AF65-F5344CB8AC3E}">
        <p14:creationId xmlns:p14="http://schemas.microsoft.com/office/powerpoint/2010/main" val="2397082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57551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7020072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15950" y="2743200"/>
            <a:ext cx="395922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27575" y="2743200"/>
            <a:ext cx="395922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638752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278545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43733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15950" y="2743200"/>
            <a:ext cx="395922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27575" y="2743200"/>
            <a:ext cx="395922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33560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22056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943607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501289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657247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9088" y="990600"/>
            <a:ext cx="2017712" cy="5867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15950" y="990600"/>
            <a:ext cx="5900738"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657497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userDrawn="1"/>
        </p:nvGrpSpPr>
        <p:grpSpPr bwMode="auto">
          <a:xfrm>
            <a:off x="0" y="0"/>
            <a:ext cx="1163638" cy="5511800"/>
            <a:chOff x="0" y="0"/>
            <a:chExt cx="733" cy="3472"/>
          </a:xfrm>
        </p:grpSpPr>
        <p:sp>
          <p:nvSpPr>
            <p:cNvPr id="5" name="AutoShape 3">
              <a:extLst>
                <a:ext uri="{FF2B5EF4-FFF2-40B4-BE49-F238E27FC236}">
                  <a16:creationId xmlns:a16="http://schemas.microsoft.com/office/drawing/2014/main" id="{6396A155-1117-4E91-9D00-ED1E76320FE2}"/>
                </a:ext>
              </a:extLst>
            </p:cNvPr>
            <p:cNvSpPr>
              <a:spLocks noChangeArrowheads="1"/>
            </p:cNvSpPr>
            <p:nvPr userDrawn="1"/>
          </p:nvSpPr>
          <p:spPr bwMode="gray">
            <a:xfrm flipV="1">
              <a:off x="0" y="0"/>
              <a:ext cx="733" cy="3472"/>
            </a:xfrm>
            <a:prstGeom prst="rtTriangle">
              <a:avLst/>
            </a:prstGeom>
            <a:solidFill>
              <a:schemeClr val="folHlink">
                <a:alpha val="20000"/>
              </a:schemeClr>
            </a:solidFill>
            <a:ln>
              <a:noFill/>
            </a:ln>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altLang="it-IT"/>
            </a:p>
          </p:txBody>
        </p:sp>
        <p:pic>
          <p:nvPicPr>
            <p:cNvPr id="6" name="Pictur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gray">
            <a:xfrm>
              <a:off x="192" y="144"/>
              <a:ext cx="441"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Picture 5"/>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0" y="2828925"/>
            <a:ext cx="752475" cy="388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7573" name="Title Placeholder 1"/>
          <p:cNvSpPr>
            <a:spLocks noGrp="1"/>
          </p:cNvSpPr>
          <p:nvPr>
            <p:ph type="ctrTitle"/>
          </p:nvPr>
        </p:nvSpPr>
        <p:spPr>
          <a:xfrm>
            <a:off x="615950" y="663575"/>
            <a:ext cx="8070850" cy="1470025"/>
          </a:xfrm>
        </p:spPr>
        <p:txBody>
          <a:bodyPr/>
          <a:lstStyle>
            <a:lvl1pPr>
              <a:defRPr sz="3500" b="0"/>
            </a:lvl1pPr>
          </a:lstStyle>
          <a:p>
            <a:pPr lvl="0"/>
            <a:r>
              <a:rPr lang="fr-FR" noProof="0"/>
              <a:t>Click to edit Master title style</a:t>
            </a:r>
          </a:p>
        </p:txBody>
      </p:sp>
      <p:sp>
        <p:nvSpPr>
          <p:cNvPr id="237574" name="Text Placeholder 2"/>
          <p:cNvSpPr>
            <a:spLocks noGrp="1"/>
          </p:cNvSpPr>
          <p:nvPr>
            <p:ph type="subTitle" idx="1"/>
          </p:nvPr>
        </p:nvSpPr>
        <p:spPr>
          <a:xfrm>
            <a:off x="615950" y="2438400"/>
            <a:ext cx="8070850" cy="1752600"/>
          </a:xfrm>
        </p:spPr>
        <p:txBody>
          <a:bodyPr/>
          <a:lstStyle>
            <a:lvl1pPr marL="0" indent="0" algn="ctr">
              <a:buFont typeface="Arial" pitchFamily="34" charset="0"/>
              <a:buNone/>
              <a:defRPr sz="5000">
                <a:solidFill>
                  <a:schemeClr val="folHlink"/>
                </a:solidFill>
              </a:defRPr>
            </a:lvl1pPr>
          </a:lstStyle>
          <a:p>
            <a:pPr lvl="0"/>
            <a:r>
              <a:rPr lang="fr-FR" noProof="0"/>
              <a:t>Click to edit Master subtitle style</a:t>
            </a:r>
          </a:p>
        </p:txBody>
      </p:sp>
    </p:spTree>
    <p:extLst>
      <p:ext uri="{BB962C8B-B14F-4D97-AF65-F5344CB8AC3E}">
        <p14:creationId xmlns:p14="http://schemas.microsoft.com/office/powerpoint/2010/main" val="34471881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954456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924017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15950" y="2743200"/>
            <a:ext cx="395922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27575" y="2743200"/>
            <a:ext cx="395922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19617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85515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6408187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75139299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778238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9154641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960804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034725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9088" y="990600"/>
            <a:ext cx="2017712" cy="5867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15950" y="990600"/>
            <a:ext cx="5900738"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1104206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userDrawn="1"/>
        </p:nvGrpSpPr>
        <p:grpSpPr bwMode="auto">
          <a:xfrm>
            <a:off x="0" y="0"/>
            <a:ext cx="1163638" cy="5511800"/>
            <a:chOff x="0" y="0"/>
            <a:chExt cx="733" cy="3472"/>
          </a:xfrm>
        </p:grpSpPr>
        <p:sp>
          <p:nvSpPr>
            <p:cNvPr id="5" name="AutoShape 3">
              <a:extLst>
                <a:ext uri="{FF2B5EF4-FFF2-40B4-BE49-F238E27FC236}">
                  <a16:creationId xmlns:a16="http://schemas.microsoft.com/office/drawing/2014/main" id="{5227C9AE-48A3-492B-AE73-36A616E8293B}"/>
                </a:ext>
              </a:extLst>
            </p:cNvPr>
            <p:cNvSpPr>
              <a:spLocks noChangeArrowheads="1"/>
            </p:cNvSpPr>
            <p:nvPr userDrawn="1"/>
          </p:nvSpPr>
          <p:spPr bwMode="gray">
            <a:xfrm flipV="1">
              <a:off x="0" y="0"/>
              <a:ext cx="733" cy="3472"/>
            </a:xfrm>
            <a:prstGeom prst="rtTriangle">
              <a:avLst/>
            </a:prstGeom>
            <a:solidFill>
              <a:schemeClr val="tx1">
                <a:alpha val="20000"/>
              </a:schemeClr>
            </a:solidFill>
            <a:ln>
              <a:noFill/>
            </a:ln>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altLang="it-IT"/>
            </a:p>
          </p:txBody>
        </p:sp>
        <p:pic>
          <p:nvPicPr>
            <p:cNvPr id="6" name="Pictur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gray">
            <a:xfrm>
              <a:off x="192" y="144"/>
              <a:ext cx="441"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Picture 5"/>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0" y="2828925"/>
            <a:ext cx="836613" cy="388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9621" name="Title Placeholder 1"/>
          <p:cNvSpPr>
            <a:spLocks noGrp="1"/>
          </p:cNvSpPr>
          <p:nvPr>
            <p:ph type="ctrTitle"/>
          </p:nvPr>
        </p:nvSpPr>
        <p:spPr>
          <a:xfrm>
            <a:off x="615950" y="663575"/>
            <a:ext cx="8070850" cy="1470025"/>
          </a:xfrm>
        </p:spPr>
        <p:txBody>
          <a:bodyPr/>
          <a:lstStyle>
            <a:lvl1pPr>
              <a:defRPr sz="3500" b="0"/>
            </a:lvl1pPr>
          </a:lstStyle>
          <a:p>
            <a:pPr lvl="0"/>
            <a:r>
              <a:rPr lang="fr-FR" noProof="0"/>
              <a:t>Click to edit Master title style</a:t>
            </a:r>
          </a:p>
        </p:txBody>
      </p:sp>
      <p:sp>
        <p:nvSpPr>
          <p:cNvPr id="239622" name="Text Placeholder 2"/>
          <p:cNvSpPr>
            <a:spLocks noGrp="1"/>
          </p:cNvSpPr>
          <p:nvPr>
            <p:ph type="subTitle" idx="1"/>
          </p:nvPr>
        </p:nvSpPr>
        <p:spPr>
          <a:xfrm>
            <a:off x="615950" y="2438400"/>
            <a:ext cx="8070850" cy="1752600"/>
          </a:xfrm>
        </p:spPr>
        <p:txBody>
          <a:bodyPr/>
          <a:lstStyle>
            <a:lvl1pPr marL="0" indent="0" algn="ctr">
              <a:buFont typeface="Arial" pitchFamily="34" charset="0"/>
              <a:buNone/>
              <a:defRPr sz="5000"/>
            </a:lvl1pPr>
          </a:lstStyle>
          <a:p>
            <a:pPr lvl="0"/>
            <a:r>
              <a:rPr lang="fr-FR" noProof="0"/>
              <a:t>Click to edit Master subtitle style</a:t>
            </a:r>
          </a:p>
        </p:txBody>
      </p:sp>
    </p:spTree>
    <p:extLst>
      <p:ext uri="{BB962C8B-B14F-4D97-AF65-F5344CB8AC3E}">
        <p14:creationId xmlns:p14="http://schemas.microsoft.com/office/powerpoint/2010/main" val="208278287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8407479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00003942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15950" y="2743200"/>
            <a:ext cx="395922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27575" y="2743200"/>
            <a:ext cx="395922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60524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13805530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5258095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84450773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038799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9242786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58700890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3478740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9088" y="990600"/>
            <a:ext cx="2017712" cy="5867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15950" y="990600"/>
            <a:ext cx="5900738"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8672648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gray">
          <a:xfrm>
            <a:off x="4038600" y="381000"/>
            <a:ext cx="483870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9"/>
          <p:cNvGrpSpPr>
            <a:grpSpLocks/>
          </p:cNvGrpSpPr>
          <p:nvPr userDrawn="1"/>
        </p:nvGrpSpPr>
        <p:grpSpPr bwMode="auto">
          <a:xfrm>
            <a:off x="269875" y="5562600"/>
            <a:ext cx="8604250" cy="990600"/>
            <a:chOff x="152400" y="228600"/>
            <a:chExt cx="8100060" cy="932647"/>
          </a:xfrm>
        </p:grpSpPr>
        <p:pic>
          <p:nvPicPr>
            <p:cNvPr id="6" name="Picture 1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gray">
            <a:xfrm>
              <a:off x="152400" y="228600"/>
              <a:ext cx="1546860" cy="932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gray">
            <a:xfrm>
              <a:off x="1790700" y="228600"/>
              <a:ext cx="1546860" cy="932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gray">
            <a:xfrm>
              <a:off x="3429000" y="228600"/>
              <a:ext cx="1546860" cy="932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gray">
            <a:xfrm>
              <a:off x="5067300" y="228600"/>
              <a:ext cx="1546860" cy="932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gray">
            <a:xfrm>
              <a:off x="6705600" y="228600"/>
              <a:ext cx="1546860" cy="932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8131" name="Title Placeholder 1"/>
          <p:cNvSpPr>
            <a:spLocks noGrp="1"/>
          </p:cNvSpPr>
          <p:nvPr>
            <p:ph type="ctrTitle"/>
          </p:nvPr>
        </p:nvSpPr>
        <p:spPr>
          <a:xfrm>
            <a:off x="0" y="1806575"/>
            <a:ext cx="9144000" cy="1470025"/>
          </a:xfrm>
        </p:spPr>
        <p:txBody>
          <a:bodyPr/>
          <a:lstStyle>
            <a:lvl1pPr>
              <a:defRPr sz="3600" smtClean="0">
                <a:solidFill>
                  <a:schemeClr val="tx2"/>
                </a:solidFill>
              </a:defRPr>
            </a:lvl1pPr>
          </a:lstStyle>
          <a:p>
            <a:pPr lvl="0"/>
            <a:r>
              <a:rPr lang="fr-FR" noProof="0" dirty="0"/>
              <a:t>Click to </a:t>
            </a:r>
            <a:r>
              <a:rPr lang="fr-FR" noProof="0" dirty="0" err="1"/>
              <a:t>edit</a:t>
            </a:r>
            <a:r>
              <a:rPr lang="fr-FR" noProof="0" dirty="0"/>
              <a:t> Master </a:t>
            </a:r>
            <a:r>
              <a:rPr lang="fr-FR" noProof="0" dirty="0" err="1"/>
              <a:t>title</a:t>
            </a:r>
            <a:r>
              <a:rPr lang="fr-FR" noProof="0" dirty="0"/>
              <a:t> style</a:t>
            </a:r>
          </a:p>
        </p:txBody>
      </p:sp>
      <p:sp>
        <p:nvSpPr>
          <p:cNvPr id="48132" name="Text Placeholder 2"/>
          <p:cNvSpPr>
            <a:spLocks noGrp="1"/>
          </p:cNvSpPr>
          <p:nvPr>
            <p:ph type="subTitle" idx="1"/>
          </p:nvPr>
        </p:nvSpPr>
        <p:spPr>
          <a:xfrm>
            <a:off x="0" y="3276600"/>
            <a:ext cx="9144000" cy="1752600"/>
          </a:xfrm>
        </p:spPr>
        <p:txBody>
          <a:bodyPr/>
          <a:lstStyle>
            <a:lvl1pPr marL="0" indent="0" algn="ctr">
              <a:buFont typeface="Arial" pitchFamily="34" charset="0"/>
              <a:buNone/>
              <a:defRPr sz="3000" smtClean="0">
                <a:solidFill>
                  <a:schemeClr val="tx2"/>
                </a:solidFill>
              </a:defRPr>
            </a:lvl1pPr>
          </a:lstStyle>
          <a:p>
            <a:pPr lvl="0"/>
            <a:r>
              <a:rPr lang="fr-FR" noProof="0" dirty="0"/>
              <a:t>Click to </a:t>
            </a:r>
            <a:r>
              <a:rPr lang="fr-FR" noProof="0" dirty="0" err="1"/>
              <a:t>edit</a:t>
            </a:r>
            <a:r>
              <a:rPr lang="fr-FR" noProof="0" dirty="0"/>
              <a:t> Master </a:t>
            </a:r>
            <a:r>
              <a:rPr lang="fr-FR" noProof="0" dirty="0" err="1"/>
              <a:t>subtitle</a:t>
            </a:r>
            <a:r>
              <a:rPr lang="fr-FR" noProof="0" dirty="0"/>
              <a:t> style</a:t>
            </a:r>
          </a:p>
        </p:txBody>
      </p:sp>
    </p:spTree>
    <p:extLst>
      <p:ext uri="{BB962C8B-B14F-4D97-AF65-F5344CB8AC3E}">
        <p14:creationId xmlns:p14="http://schemas.microsoft.com/office/powerpoint/2010/main" val="3716543243"/>
      </p:ext>
    </p:extLst>
  </p:cSld>
  <p:clrMapOvr>
    <a:masterClrMapping/>
  </p:clrMapOvr>
  <p:transition spd="slow"/>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12"/>
          <p:cNvGrpSpPr>
            <a:grpSpLocks/>
          </p:cNvGrpSpPr>
          <p:nvPr userDrawn="1"/>
        </p:nvGrpSpPr>
        <p:grpSpPr bwMode="auto">
          <a:xfrm>
            <a:off x="0" y="0"/>
            <a:ext cx="1163638" cy="5511800"/>
            <a:chOff x="0" y="0"/>
            <a:chExt cx="733" cy="3472"/>
          </a:xfrm>
        </p:grpSpPr>
        <p:sp>
          <p:nvSpPr>
            <p:cNvPr id="5" name="AutoShape 13">
              <a:extLst>
                <a:ext uri="{FF2B5EF4-FFF2-40B4-BE49-F238E27FC236}">
                  <a16:creationId xmlns:a16="http://schemas.microsoft.com/office/drawing/2014/main" id="{97BB3CE3-DFC5-49D9-9793-BD26DD411EB4}"/>
                </a:ext>
              </a:extLst>
            </p:cNvPr>
            <p:cNvSpPr>
              <a:spLocks noChangeArrowheads="1"/>
            </p:cNvSpPr>
            <p:nvPr userDrawn="1"/>
          </p:nvSpPr>
          <p:spPr bwMode="gray">
            <a:xfrm flipV="1">
              <a:off x="0" y="0"/>
              <a:ext cx="733" cy="3472"/>
            </a:xfrm>
            <a:prstGeom prst="rtTriangle">
              <a:avLst/>
            </a:prstGeom>
            <a:solidFill>
              <a:schemeClr val="tx2">
                <a:alpha val="20000"/>
              </a:schemeClr>
            </a:solidFill>
            <a:ln>
              <a:noFill/>
            </a:ln>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altLang="it-IT"/>
            </a:p>
          </p:txBody>
        </p:sp>
        <p:pic>
          <p:nvPicPr>
            <p:cNvPr id="6" name="Pictur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gray">
            <a:xfrm>
              <a:off x="192" y="144"/>
              <a:ext cx="441"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ctrTitle"/>
          </p:nvPr>
        </p:nvSpPr>
        <p:spPr>
          <a:xfrm>
            <a:off x="685800" y="2130425"/>
            <a:ext cx="7772400" cy="1470025"/>
          </a:xfrm>
        </p:spPr>
        <p:txBody>
          <a:bodyPr>
            <a:normAutofit/>
          </a:bodyPr>
          <a:lstStyle>
            <a:lvl1pPr>
              <a:defRPr kumimoji="0" lang="en-US" sz="5000" b="0" i="0" u="none" strike="noStrike" kern="1200" cap="none" spc="0" normalizeH="0" baseline="0" dirty="0">
                <a:ln>
                  <a:noFill/>
                </a:ln>
                <a:solidFill>
                  <a:schemeClr val="bg1">
                    <a:lumMod val="50000"/>
                  </a:schemeClr>
                </a:solidFill>
                <a:effectLst/>
                <a:uLnTx/>
                <a:uFillTx/>
                <a:latin typeface="+mj-lt"/>
                <a:ea typeface="+mn-ea"/>
                <a:cs typeface="Myriad Roman"/>
              </a:defRPr>
            </a:lvl1pPr>
          </a:lstStyle>
          <a:p>
            <a:pPr lvl="0"/>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lang="en-US" sz="3000" kern="1200" dirty="0">
                <a:solidFill>
                  <a:schemeClr val="bg1">
                    <a:lumMod val="50000"/>
                  </a:schemeClr>
                </a:solidFill>
                <a:latin typeface="+mj-lt"/>
                <a:ea typeface="+mn-ea"/>
                <a:cs typeface="Myriad Roman"/>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p>
        </p:txBody>
      </p:sp>
    </p:spTree>
    <p:extLst>
      <p:ext uri="{BB962C8B-B14F-4D97-AF65-F5344CB8AC3E}">
        <p14:creationId xmlns:p14="http://schemas.microsoft.com/office/powerpoint/2010/main" val="3962868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9508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87985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72148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16"/>
          <p:cNvGrpSpPr>
            <a:grpSpLocks/>
          </p:cNvGrpSpPr>
          <p:nvPr userDrawn="1"/>
        </p:nvGrpSpPr>
        <p:grpSpPr bwMode="auto">
          <a:xfrm>
            <a:off x="0" y="0"/>
            <a:ext cx="1163638" cy="5511800"/>
            <a:chOff x="0" y="0"/>
            <a:chExt cx="733" cy="3472"/>
          </a:xfrm>
        </p:grpSpPr>
        <p:sp>
          <p:nvSpPr>
            <p:cNvPr id="1029" name="AutoShape 15">
              <a:extLst>
                <a:ext uri="{FF2B5EF4-FFF2-40B4-BE49-F238E27FC236}">
                  <a16:creationId xmlns:a16="http://schemas.microsoft.com/office/drawing/2014/main" id="{1437E1EF-240A-4FF1-8104-17929A60E1C9}"/>
                </a:ext>
              </a:extLst>
            </p:cNvPr>
            <p:cNvSpPr>
              <a:spLocks noChangeArrowheads="1"/>
            </p:cNvSpPr>
            <p:nvPr userDrawn="1"/>
          </p:nvSpPr>
          <p:spPr bwMode="gray">
            <a:xfrm flipV="1">
              <a:off x="0" y="0"/>
              <a:ext cx="733" cy="3472"/>
            </a:xfrm>
            <a:prstGeom prst="rtTriangle">
              <a:avLst/>
            </a:prstGeom>
            <a:solidFill>
              <a:schemeClr val="tx2">
                <a:alpha val="20000"/>
              </a:schemeClr>
            </a:solidFill>
            <a:ln>
              <a:noFill/>
            </a:ln>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altLang="it-IT"/>
            </a:p>
          </p:txBody>
        </p:sp>
        <p:pic>
          <p:nvPicPr>
            <p:cNvPr id="1030" name="Picture 10"/>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gray">
            <a:xfrm>
              <a:off x="192" y="144"/>
              <a:ext cx="441"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Title Placeholder 1"/>
          <p:cNvSpPr>
            <a:spLocks noGrp="1"/>
          </p:cNvSpPr>
          <p:nvPr>
            <p:ph type="title"/>
          </p:nvPr>
        </p:nvSpPr>
        <p:spPr bwMode="gray">
          <a:xfrm>
            <a:off x="615950" y="990600"/>
            <a:ext cx="80708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it-IT" smtClean="0"/>
              <a:t>Click to edit Master title style</a:t>
            </a:r>
          </a:p>
        </p:txBody>
      </p:sp>
      <p:sp>
        <p:nvSpPr>
          <p:cNvPr id="1028" name="Text Placeholder 2"/>
          <p:cNvSpPr>
            <a:spLocks noGrp="1"/>
          </p:cNvSpPr>
          <p:nvPr>
            <p:ph type="body" idx="1"/>
          </p:nvPr>
        </p:nvSpPr>
        <p:spPr bwMode="gray">
          <a:xfrm>
            <a:off x="615950" y="2743200"/>
            <a:ext cx="807085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it-IT" smtClean="0"/>
              <a:t>Click to edit Master text styles</a:t>
            </a:r>
          </a:p>
          <a:p>
            <a:pPr lvl="1"/>
            <a:r>
              <a:rPr lang="en-US" altLang="it-IT" smtClean="0"/>
              <a:t>Second level</a:t>
            </a:r>
          </a:p>
          <a:p>
            <a:pPr lvl="2"/>
            <a:r>
              <a:rPr lang="en-US" altLang="it-IT" smtClean="0"/>
              <a:t>Third level</a:t>
            </a:r>
          </a:p>
          <a:p>
            <a:pPr lvl="3"/>
            <a:r>
              <a:rPr lang="en-US" altLang="it-IT" smtClean="0"/>
              <a:t>Fourth level</a:t>
            </a:r>
          </a:p>
          <a:p>
            <a:pPr lvl="4"/>
            <a:r>
              <a:rPr lang="en-US" altLang="it-IT" smtClean="0"/>
              <a:t>Fifth level</a:t>
            </a:r>
          </a:p>
        </p:txBody>
      </p:sp>
    </p:spTree>
  </p:cSld>
  <p:clrMap bg1="lt1" tx1="dk1" bg2="lt2" tx2="dk2" accent1="accent1" accent2="accent2" accent3="accent3" accent4="accent4" accent5="accent5" accent6="accent6" hlink="hlink" folHlink="folHlink"/>
  <p:sldLayoutIdLst>
    <p:sldLayoutId id="2147485020" r:id="rId1"/>
    <p:sldLayoutId id="2147484960" r:id="rId2"/>
    <p:sldLayoutId id="2147484961" r:id="rId3"/>
    <p:sldLayoutId id="2147484962" r:id="rId4"/>
    <p:sldLayoutId id="2147484963" r:id="rId5"/>
    <p:sldLayoutId id="2147484964" r:id="rId6"/>
    <p:sldLayoutId id="2147484965" r:id="rId7"/>
    <p:sldLayoutId id="2147484966" r:id="rId8"/>
    <p:sldLayoutId id="2147484967" r:id="rId9"/>
    <p:sldLayoutId id="2147484968" r:id="rId10"/>
    <p:sldLayoutId id="2147484969" r:id="rId11"/>
  </p:sldLayoutIdLst>
  <p:txStyles>
    <p:titleStyle>
      <a:lvl1pPr algn="ctr" defTabSz="457200" rtl="0" eaLnBrk="0" fontAlgn="base" hangingPunct="0">
        <a:spcBef>
          <a:spcPct val="0"/>
        </a:spcBef>
        <a:spcAft>
          <a:spcPct val="0"/>
        </a:spcAft>
        <a:defRPr sz="3000" b="1">
          <a:solidFill>
            <a:schemeClr val="tx2"/>
          </a:solidFill>
          <a:latin typeface="+mj-lt"/>
          <a:ea typeface="+mj-ea"/>
          <a:cs typeface="+mj-cs"/>
        </a:defRPr>
      </a:lvl1pPr>
      <a:lvl2pPr algn="ctr" defTabSz="457200" rtl="0" eaLnBrk="0" fontAlgn="base" hangingPunct="0">
        <a:spcBef>
          <a:spcPct val="0"/>
        </a:spcBef>
        <a:spcAft>
          <a:spcPct val="0"/>
        </a:spcAft>
        <a:defRPr sz="3000" b="1">
          <a:solidFill>
            <a:schemeClr val="tx2"/>
          </a:solidFill>
          <a:latin typeface="Arial" pitchFamily="34" charset="0"/>
          <a:cs typeface="Arial" pitchFamily="34" charset="0"/>
        </a:defRPr>
      </a:lvl2pPr>
      <a:lvl3pPr algn="ctr" defTabSz="457200" rtl="0" eaLnBrk="0" fontAlgn="base" hangingPunct="0">
        <a:spcBef>
          <a:spcPct val="0"/>
        </a:spcBef>
        <a:spcAft>
          <a:spcPct val="0"/>
        </a:spcAft>
        <a:defRPr sz="3000" b="1">
          <a:solidFill>
            <a:schemeClr val="tx2"/>
          </a:solidFill>
          <a:latin typeface="Arial" pitchFamily="34" charset="0"/>
          <a:cs typeface="Arial" pitchFamily="34" charset="0"/>
        </a:defRPr>
      </a:lvl3pPr>
      <a:lvl4pPr algn="ctr" defTabSz="457200" rtl="0" eaLnBrk="0" fontAlgn="base" hangingPunct="0">
        <a:spcBef>
          <a:spcPct val="0"/>
        </a:spcBef>
        <a:spcAft>
          <a:spcPct val="0"/>
        </a:spcAft>
        <a:defRPr sz="3000" b="1">
          <a:solidFill>
            <a:schemeClr val="tx2"/>
          </a:solidFill>
          <a:latin typeface="Arial" pitchFamily="34" charset="0"/>
          <a:cs typeface="Arial" pitchFamily="34" charset="0"/>
        </a:defRPr>
      </a:lvl4pPr>
      <a:lvl5pPr algn="ctr" defTabSz="457200" rtl="0" eaLnBrk="0" fontAlgn="base" hangingPunct="0">
        <a:spcBef>
          <a:spcPct val="0"/>
        </a:spcBef>
        <a:spcAft>
          <a:spcPct val="0"/>
        </a:spcAft>
        <a:defRPr sz="3000" b="1">
          <a:solidFill>
            <a:schemeClr val="tx2"/>
          </a:solidFill>
          <a:latin typeface="Arial" pitchFamily="34" charset="0"/>
          <a:cs typeface="Arial" pitchFamily="34" charset="0"/>
        </a:defRPr>
      </a:lvl5pPr>
      <a:lvl6pPr marL="457200" algn="ctr" defTabSz="457200" rtl="0" fontAlgn="base">
        <a:spcBef>
          <a:spcPct val="0"/>
        </a:spcBef>
        <a:spcAft>
          <a:spcPct val="0"/>
        </a:spcAft>
        <a:defRPr sz="3000" b="1">
          <a:solidFill>
            <a:schemeClr val="tx2"/>
          </a:solidFill>
          <a:latin typeface="Arial" pitchFamily="34" charset="0"/>
          <a:cs typeface="Arial" pitchFamily="34" charset="0"/>
        </a:defRPr>
      </a:lvl6pPr>
      <a:lvl7pPr marL="914400" algn="ctr" defTabSz="457200" rtl="0" fontAlgn="base">
        <a:spcBef>
          <a:spcPct val="0"/>
        </a:spcBef>
        <a:spcAft>
          <a:spcPct val="0"/>
        </a:spcAft>
        <a:defRPr sz="3000" b="1">
          <a:solidFill>
            <a:schemeClr val="tx2"/>
          </a:solidFill>
          <a:latin typeface="Arial" pitchFamily="34" charset="0"/>
          <a:cs typeface="Arial" pitchFamily="34" charset="0"/>
        </a:defRPr>
      </a:lvl7pPr>
      <a:lvl8pPr marL="1371600" algn="ctr" defTabSz="457200" rtl="0" fontAlgn="base">
        <a:spcBef>
          <a:spcPct val="0"/>
        </a:spcBef>
        <a:spcAft>
          <a:spcPct val="0"/>
        </a:spcAft>
        <a:defRPr sz="3000" b="1">
          <a:solidFill>
            <a:schemeClr val="tx2"/>
          </a:solidFill>
          <a:latin typeface="Arial" pitchFamily="34" charset="0"/>
          <a:cs typeface="Arial" pitchFamily="34" charset="0"/>
        </a:defRPr>
      </a:lvl8pPr>
      <a:lvl9pPr marL="1828800" algn="ctr" defTabSz="457200" rtl="0" fontAlgn="base">
        <a:spcBef>
          <a:spcPct val="0"/>
        </a:spcBef>
        <a:spcAft>
          <a:spcPct val="0"/>
        </a:spcAft>
        <a:defRPr sz="3000" b="1">
          <a:solidFill>
            <a:schemeClr val="tx2"/>
          </a:solidFill>
          <a:latin typeface="Arial" pitchFamily="34" charset="0"/>
          <a:cs typeface="Arial"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000">
          <a:solidFill>
            <a:schemeClr val="tx1"/>
          </a:solidFill>
          <a:latin typeface="+mn-lt"/>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a:solidFill>
            <a:schemeClr val="tx1"/>
          </a:solidFill>
          <a:latin typeface="+mn-lt"/>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1600">
          <a:solidFill>
            <a:schemeClr val="tx1"/>
          </a:solidFill>
          <a:latin typeface="+mn-lt"/>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1600">
          <a:solidFill>
            <a:schemeClr val="tx1"/>
          </a:solidFill>
          <a:latin typeface="+mn-lt"/>
          <a:cs typeface="+mn-cs"/>
        </a:defRPr>
      </a:lvl5pPr>
      <a:lvl6pPr marL="2514600" indent="-228600" algn="l" defTabSz="457200" rtl="0" fontAlgn="base">
        <a:spcBef>
          <a:spcPct val="20000"/>
        </a:spcBef>
        <a:spcAft>
          <a:spcPct val="0"/>
        </a:spcAft>
        <a:buFont typeface="Arial" pitchFamily="34" charset="0"/>
        <a:buChar char="»"/>
        <a:defRPr sz="1600">
          <a:solidFill>
            <a:schemeClr val="tx1"/>
          </a:solidFill>
          <a:latin typeface="+mn-lt"/>
          <a:cs typeface="+mn-cs"/>
        </a:defRPr>
      </a:lvl6pPr>
      <a:lvl7pPr marL="2971800" indent="-228600" algn="l" defTabSz="457200" rtl="0" fontAlgn="base">
        <a:spcBef>
          <a:spcPct val="20000"/>
        </a:spcBef>
        <a:spcAft>
          <a:spcPct val="0"/>
        </a:spcAft>
        <a:buFont typeface="Arial" pitchFamily="34" charset="0"/>
        <a:buChar char="»"/>
        <a:defRPr sz="1600">
          <a:solidFill>
            <a:schemeClr val="tx1"/>
          </a:solidFill>
          <a:latin typeface="+mn-lt"/>
          <a:cs typeface="+mn-cs"/>
        </a:defRPr>
      </a:lvl7pPr>
      <a:lvl8pPr marL="3429000" indent="-228600" algn="l" defTabSz="457200" rtl="0" fontAlgn="base">
        <a:spcBef>
          <a:spcPct val="20000"/>
        </a:spcBef>
        <a:spcAft>
          <a:spcPct val="0"/>
        </a:spcAft>
        <a:buFont typeface="Arial" pitchFamily="34" charset="0"/>
        <a:buChar char="»"/>
        <a:defRPr sz="1600">
          <a:solidFill>
            <a:schemeClr val="tx1"/>
          </a:solidFill>
          <a:latin typeface="+mn-lt"/>
          <a:cs typeface="+mn-cs"/>
        </a:defRPr>
      </a:lvl8pPr>
      <a:lvl9pPr marL="3886200" indent="-228600" algn="l" defTabSz="457200" rtl="0" fontAlgn="base">
        <a:spcBef>
          <a:spcPct val="20000"/>
        </a:spcBef>
        <a:spcAft>
          <a:spcPct val="0"/>
        </a:spcAft>
        <a:buFont typeface="Arial" pitchFamily="34" charset="0"/>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050" name="Group 2"/>
          <p:cNvGrpSpPr>
            <a:grpSpLocks/>
          </p:cNvGrpSpPr>
          <p:nvPr userDrawn="1"/>
        </p:nvGrpSpPr>
        <p:grpSpPr bwMode="auto">
          <a:xfrm>
            <a:off x="0" y="0"/>
            <a:ext cx="1163638" cy="5511800"/>
            <a:chOff x="0" y="0"/>
            <a:chExt cx="733" cy="3472"/>
          </a:xfrm>
        </p:grpSpPr>
        <p:sp>
          <p:nvSpPr>
            <p:cNvPr id="2053" name="AutoShape 3">
              <a:extLst>
                <a:ext uri="{FF2B5EF4-FFF2-40B4-BE49-F238E27FC236}">
                  <a16:creationId xmlns:a16="http://schemas.microsoft.com/office/drawing/2014/main" id="{92BA1DF3-19EF-499C-99F3-EA6D6F5CAFA4}"/>
                </a:ext>
              </a:extLst>
            </p:cNvPr>
            <p:cNvSpPr>
              <a:spLocks noChangeArrowheads="1"/>
            </p:cNvSpPr>
            <p:nvPr userDrawn="1"/>
          </p:nvSpPr>
          <p:spPr bwMode="gray">
            <a:xfrm flipV="1">
              <a:off x="0" y="0"/>
              <a:ext cx="733" cy="3472"/>
            </a:xfrm>
            <a:prstGeom prst="rtTriangle">
              <a:avLst/>
            </a:prstGeom>
            <a:solidFill>
              <a:schemeClr val="accent1">
                <a:alpha val="20000"/>
              </a:schemeClr>
            </a:solidFill>
            <a:ln>
              <a:noFill/>
            </a:ln>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altLang="it-IT"/>
            </a:p>
          </p:txBody>
        </p:sp>
        <p:pic>
          <p:nvPicPr>
            <p:cNvPr id="2054" name="Picture 10"/>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gray">
            <a:xfrm>
              <a:off x="192" y="144"/>
              <a:ext cx="441"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51" name="Title Placeholder 1"/>
          <p:cNvSpPr>
            <a:spLocks noGrp="1"/>
          </p:cNvSpPr>
          <p:nvPr>
            <p:ph type="title"/>
          </p:nvPr>
        </p:nvSpPr>
        <p:spPr bwMode="gray">
          <a:xfrm>
            <a:off x="615950" y="990600"/>
            <a:ext cx="80708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it-IT" smtClean="0"/>
              <a:t>Click to edit Master title style</a:t>
            </a:r>
          </a:p>
        </p:txBody>
      </p:sp>
      <p:sp>
        <p:nvSpPr>
          <p:cNvPr id="2052" name="Text Placeholder 2"/>
          <p:cNvSpPr>
            <a:spLocks noGrp="1"/>
          </p:cNvSpPr>
          <p:nvPr>
            <p:ph type="body" idx="1"/>
          </p:nvPr>
        </p:nvSpPr>
        <p:spPr bwMode="gray">
          <a:xfrm>
            <a:off x="615950" y="2743200"/>
            <a:ext cx="807085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it-IT" smtClean="0"/>
              <a:t>Click to edit Master text styles</a:t>
            </a:r>
          </a:p>
          <a:p>
            <a:pPr lvl="1"/>
            <a:r>
              <a:rPr lang="en-US" altLang="it-IT" smtClean="0"/>
              <a:t>Second level</a:t>
            </a:r>
          </a:p>
          <a:p>
            <a:pPr lvl="2"/>
            <a:r>
              <a:rPr lang="en-US" altLang="it-IT" smtClean="0"/>
              <a:t>Third level</a:t>
            </a:r>
          </a:p>
          <a:p>
            <a:pPr lvl="3"/>
            <a:r>
              <a:rPr lang="en-US" altLang="it-IT" smtClean="0"/>
              <a:t>Fourth level</a:t>
            </a:r>
          </a:p>
          <a:p>
            <a:pPr lvl="4"/>
            <a:r>
              <a:rPr lang="en-US" altLang="it-IT" smtClean="0"/>
              <a:t>Fifth level</a:t>
            </a:r>
          </a:p>
        </p:txBody>
      </p:sp>
    </p:spTree>
  </p:cSld>
  <p:clrMap bg1="lt1" tx1="dk1" bg2="lt2" tx2="dk2" accent1="accent1" accent2="accent2" accent3="accent3" accent4="accent4" accent5="accent5" accent6="accent6" hlink="hlink" folHlink="folHlink"/>
  <p:sldLayoutIdLst>
    <p:sldLayoutId id="2147485021" r:id="rId1"/>
    <p:sldLayoutId id="2147484970" r:id="rId2"/>
    <p:sldLayoutId id="2147484971" r:id="rId3"/>
    <p:sldLayoutId id="2147484972" r:id="rId4"/>
    <p:sldLayoutId id="2147484973" r:id="rId5"/>
    <p:sldLayoutId id="2147484974" r:id="rId6"/>
    <p:sldLayoutId id="2147484975" r:id="rId7"/>
    <p:sldLayoutId id="2147484976" r:id="rId8"/>
    <p:sldLayoutId id="2147484977" r:id="rId9"/>
    <p:sldLayoutId id="2147484978" r:id="rId10"/>
    <p:sldLayoutId id="2147484979" r:id="rId11"/>
  </p:sldLayoutIdLst>
  <p:txStyles>
    <p:titleStyle>
      <a:lvl1pPr algn="ctr" defTabSz="457200" rtl="0" eaLnBrk="0" fontAlgn="base" hangingPunct="0">
        <a:spcBef>
          <a:spcPct val="0"/>
        </a:spcBef>
        <a:spcAft>
          <a:spcPct val="0"/>
        </a:spcAft>
        <a:defRPr sz="3000" b="1">
          <a:solidFill>
            <a:schemeClr val="accent1"/>
          </a:solidFill>
          <a:latin typeface="+mj-lt"/>
          <a:ea typeface="+mj-ea"/>
          <a:cs typeface="+mj-cs"/>
        </a:defRPr>
      </a:lvl1pPr>
      <a:lvl2pPr algn="ctr" defTabSz="457200" rtl="0" eaLnBrk="0" fontAlgn="base" hangingPunct="0">
        <a:spcBef>
          <a:spcPct val="0"/>
        </a:spcBef>
        <a:spcAft>
          <a:spcPct val="0"/>
        </a:spcAft>
        <a:defRPr sz="3000" b="1">
          <a:solidFill>
            <a:schemeClr val="accent1"/>
          </a:solidFill>
          <a:latin typeface="Arial" pitchFamily="34" charset="0"/>
          <a:cs typeface="Arial" pitchFamily="34" charset="0"/>
        </a:defRPr>
      </a:lvl2pPr>
      <a:lvl3pPr algn="ctr" defTabSz="457200" rtl="0" eaLnBrk="0" fontAlgn="base" hangingPunct="0">
        <a:spcBef>
          <a:spcPct val="0"/>
        </a:spcBef>
        <a:spcAft>
          <a:spcPct val="0"/>
        </a:spcAft>
        <a:defRPr sz="3000" b="1">
          <a:solidFill>
            <a:schemeClr val="accent1"/>
          </a:solidFill>
          <a:latin typeface="Arial" pitchFamily="34" charset="0"/>
          <a:cs typeface="Arial" pitchFamily="34" charset="0"/>
        </a:defRPr>
      </a:lvl3pPr>
      <a:lvl4pPr algn="ctr" defTabSz="457200" rtl="0" eaLnBrk="0" fontAlgn="base" hangingPunct="0">
        <a:spcBef>
          <a:spcPct val="0"/>
        </a:spcBef>
        <a:spcAft>
          <a:spcPct val="0"/>
        </a:spcAft>
        <a:defRPr sz="3000" b="1">
          <a:solidFill>
            <a:schemeClr val="accent1"/>
          </a:solidFill>
          <a:latin typeface="Arial" pitchFamily="34" charset="0"/>
          <a:cs typeface="Arial" pitchFamily="34" charset="0"/>
        </a:defRPr>
      </a:lvl4pPr>
      <a:lvl5pPr algn="ctr" defTabSz="457200" rtl="0" eaLnBrk="0" fontAlgn="base" hangingPunct="0">
        <a:spcBef>
          <a:spcPct val="0"/>
        </a:spcBef>
        <a:spcAft>
          <a:spcPct val="0"/>
        </a:spcAft>
        <a:defRPr sz="3000" b="1">
          <a:solidFill>
            <a:schemeClr val="accent1"/>
          </a:solidFill>
          <a:latin typeface="Arial" pitchFamily="34" charset="0"/>
          <a:cs typeface="Arial" pitchFamily="34" charset="0"/>
        </a:defRPr>
      </a:lvl5pPr>
      <a:lvl6pPr marL="457200" algn="ctr" defTabSz="457200" rtl="0" fontAlgn="base">
        <a:spcBef>
          <a:spcPct val="0"/>
        </a:spcBef>
        <a:spcAft>
          <a:spcPct val="0"/>
        </a:spcAft>
        <a:defRPr sz="3000" b="1">
          <a:solidFill>
            <a:schemeClr val="accent1"/>
          </a:solidFill>
          <a:latin typeface="Arial" pitchFamily="34" charset="0"/>
          <a:cs typeface="Arial" pitchFamily="34" charset="0"/>
        </a:defRPr>
      </a:lvl6pPr>
      <a:lvl7pPr marL="914400" algn="ctr" defTabSz="457200" rtl="0" fontAlgn="base">
        <a:spcBef>
          <a:spcPct val="0"/>
        </a:spcBef>
        <a:spcAft>
          <a:spcPct val="0"/>
        </a:spcAft>
        <a:defRPr sz="3000" b="1">
          <a:solidFill>
            <a:schemeClr val="accent1"/>
          </a:solidFill>
          <a:latin typeface="Arial" pitchFamily="34" charset="0"/>
          <a:cs typeface="Arial" pitchFamily="34" charset="0"/>
        </a:defRPr>
      </a:lvl7pPr>
      <a:lvl8pPr marL="1371600" algn="ctr" defTabSz="457200" rtl="0" fontAlgn="base">
        <a:spcBef>
          <a:spcPct val="0"/>
        </a:spcBef>
        <a:spcAft>
          <a:spcPct val="0"/>
        </a:spcAft>
        <a:defRPr sz="3000" b="1">
          <a:solidFill>
            <a:schemeClr val="accent1"/>
          </a:solidFill>
          <a:latin typeface="Arial" pitchFamily="34" charset="0"/>
          <a:cs typeface="Arial" pitchFamily="34" charset="0"/>
        </a:defRPr>
      </a:lvl8pPr>
      <a:lvl9pPr marL="1828800" algn="ctr" defTabSz="457200" rtl="0" fontAlgn="base">
        <a:spcBef>
          <a:spcPct val="0"/>
        </a:spcBef>
        <a:spcAft>
          <a:spcPct val="0"/>
        </a:spcAft>
        <a:defRPr sz="3000" b="1">
          <a:solidFill>
            <a:schemeClr val="accent1"/>
          </a:solidFill>
          <a:latin typeface="Arial" pitchFamily="34" charset="0"/>
          <a:cs typeface="Arial"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000">
          <a:solidFill>
            <a:schemeClr val="tx1"/>
          </a:solidFill>
          <a:latin typeface="+mn-lt"/>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a:solidFill>
            <a:schemeClr val="tx1"/>
          </a:solidFill>
          <a:latin typeface="+mn-lt"/>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1600">
          <a:solidFill>
            <a:schemeClr val="tx1"/>
          </a:solidFill>
          <a:latin typeface="+mn-lt"/>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1600">
          <a:solidFill>
            <a:schemeClr val="tx1"/>
          </a:solidFill>
          <a:latin typeface="+mn-lt"/>
          <a:cs typeface="+mn-cs"/>
        </a:defRPr>
      </a:lvl5pPr>
      <a:lvl6pPr marL="2514600" indent="-228600" algn="l" defTabSz="457200" rtl="0" fontAlgn="base">
        <a:spcBef>
          <a:spcPct val="20000"/>
        </a:spcBef>
        <a:spcAft>
          <a:spcPct val="0"/>
        </a:spcAft>
        <a:buFont typeface="Arial" pitchFamily="34" charset="0"/>
        <a:buChar char="»"/>
        <a:defRPr sz="1600">
          <a:solidFill>
            <a:schemeClr val="tx1"/>
          </a:solidFill>
          <a:latin typeface="+mn-lt"/>
          <a:cs typeface="+mn-cs"/>
        </a:defRPr>
      </a:lvl6pPr>
      <a:lvl7pPr marL="2971800" indent="-228600" algn="l" defTabSz="457200" rtl="0" fontAlgn="base">
        <a:spcBef>
          <a:spcPct val="20000"/>
        </a:spcBef>
        <a:spcAft>
          <a:spcPct val="0"/>
        </a:spcAft>
        <a:buFont typeface="Arial" pitchFamily="34" charset="0"/>
        <a:buChar char="»"/>
        <a:defRPr sz="1600">
          <a:solidFill>
            <a:schemeClr val="tx1"/>
          </a:solidFill>
          <a:latin typeface="+mn-lt"/>
          <a:cs typeface="+mn-cs"/>
        </a:defRPr>
      </a:lvl7pPr>
      <a:lvl8pPr marL="3429000" indent="-228600" algn="l" defTabSz="457200" rtl="0" fontAlgn="base">
        <a:spcBef>
          <a:spcPct val="20000"/>
        </a:spcBef>
        <a:spcAft>
          <a:spcPct val="0"/>
        </a:spcAft>
        <a:buFont typeface="Arial" pitchFamily="34" charset="0"/>
        <a:buChar char="»"/>
        <a:defRPr sz="1600">
          <a:solidFill>
            <a:schemeClr val="tx1"/>
          </a:solidFill>
          <a:latin typeface="+mn-lt"/>
          <a:cs typeface="+mn-cs"/>
        </a:defRPr>
      </a:lvl8pPr>
      <a:lvl9pPr marL="3886200" indent="-228600" algn="l" defTabSz="457200" rtl="0" fontAlgn="base">
        <a:spcBef>
          <a:spcPct val="20000"/>
        </a:spcBef>
        <a:spcAft>
          <a:spcPct val="0"/>
        </a:spcAft>
        <a:buFont typeface="Arial" pitchFamily="34" charset="0"/>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3074" name="Group 2"/>
          <p:cNvGrpSpPr>
            <a:grpSpLocks/>
          </p:cNvGrpSpPr>
          <p:nvPr userDrawn="1"/>
        </p:nvGrpSpPr>
        <p:grpSpPr bwMode="auto">
          <a:xfrm>
            <a:off x="0" y="0"/>
            <a:ext cx="1163638" cy="5511800"/>
            <a:chOff x="0" y="0"/>
            <a:chExt cx="733" cy="3472"/>
          </a:xfrm>
        </p:grpSpPr>
        <p:sp>
          <p:nvSpPr>
            <p:cNvPr id="3077" name="AutoShape 3">
              <a:extLst>
                <a:ext uri="{FF2B5EF4-FFF2-40B4-BE49-F238E27FC236}">
                  <a16:creationId xmlns:a16="http://schemas.microsoft.com/office/drawing/2014/main" id="{7D7732B2-C168-4A87-9F4E-25460670A3C5}"/>
                </a:ext>
              </a:extLst>
            </p:cNvPr>
            <p:cNvSpPr>
              <a:spLocks noChangeArrowheads="1"/>
            </p:cNvSpPr>
            <p:nvPr userDrawn="1"/>
          </p:nvSpPr>
          <p:spPr bwMode="gray">
            <a:xfrm flipV="1">
              <a:off x="0" y="0"/>
              <a:ext cx="733" cy="3472"/>
            </a:xfrm>
            <a:prstGeom prst="rtTriangle">
              <a:avLst/>
            </a:prstGeom>
            <a:solidFill>
              <a:schemeClr val="accent2">
                <a:alpha val="20000"/>
              </a:schemeClr>
            </a:solidFill>
            <a:ln>
              <a:noFill/>
            </a:ln>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altLang="it-IT"/>
            </a:p>
          </p:txBody>
        </p:sp>
        <p:pic>
          <p:nvPicPr>
            <p:cNvPr id="3078" name="Picture 10"/>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gray">
            <a:xfrm>
              <a:off x="192" y="144"/>
              <a:ext cx="441"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75" name="Title Placeholder 1"/>
          <p:cNvSpPr>
            <a:spLocks noGrp="1"/>
          </p:cNvSpPr>
          <p:nvPr>
            <p:ph type="title"/>
          </p:nvPr>
        </p:nvSpPr>
        <p:spPr bwMode="gray">
          <a:xfrm>
            <a:off x="615950" y="990600"/>
            <a:ext cx="80708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it-IT" smtClean="0"/>
              <a:t>Click to edit Master title style</a:t>
            </a:r>
          </a:p>
        </p:txBody>
      </p:sp>
      <p:sp>
        <p:nvSpPr>
          <p:cNvPr id="3076" name="Text Placeholder 2"/>
          <p:cNvSpPr>
            <a:spLocks noGrp="1"/>
          </p:cNvSpPr>
          <p:nvPr>
            <p:ph type="body" idx="1"/>
          </p:nvPr>
        </p:nvSpPr>
        <p:spPr bwMode="gray">
          <a:xfrm>
            <a:off x="615950" y="2743200"/>
            <a:ext cx="807085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it-IT" smtClean="0"/>
              <a:t>Click to edit Master text styles</a:t>
            </a:r>
          </a:p>
          <a:p>
            <a:pPr lvl="1"/>
            <a:r>
              <a:rPr lang="en-US" altLang="it-IT" smtClean="0"/>
              <a:t>Second level</a:t>
            </a:r>
          </a:p>
          <a:p>
            <a:pPr lvl="2"/>
            <a:r>
              <a:rPr lang="en-US" altLang="it-IT" smtClean="0"/>
              <a:t>Third level</a:t>
            </a:r>
          </a:p>
          <a:p>
            <a:pPr lvl="3"/>
            <a:r>
              <a:rPr lang="en-US" altLang="it-IT" smtClean="0"/>
              <a:t>Fourth level</a:t>
            </a:r>
          </a:p>
          <a:p>
            <a:pPr lvl="4"/>
            <a:r>
              <a:rPr lang="en-US" altLang="it-IT" smtClean="0"/>
              <a:t>Fifth level</a:t>
            </a:r>
          </a:p>
        </p:txBody>
      </p:sp>
    </p:spTree>
  </p:cSld>
  <p:clrMap bg1="lt1" tx1="dk1" bg2="lt2" tx2="dk2" accent1="accent1" accent2="accent2" accent3="accent3" accent4="accent4" accent5="accent5" accent6="accent6" hlink="hlink" folHlink="folHlink"/>
  <p:sldLayoutIdLst>
    <p:sldLayoutId id="2147485022" r:id="rId1"/>
    <p:sldLayoutId id="2147484980" r:id="rId2"/>
    <p:sldLayoutId id="2147484981" r:id="rId3"/>
    <p:sldLayoutId id="2147484982" r:id="rId4"/>
    <p:sldLayoutId id="2147484983" r:id="rId5"/>
    <p:sldLayoutId id="2147484984" r:id="rId6"/>
    <p:sldLayoutId id="2147484985" r:id="rId7"/>
    <p:sldLayoutId id="2147484986" r:id="rId8"/>
    <p:sldLayoutId id="2147484987" r:id="rId9"/>
    <p:sldLayoutId id="2147484988" r:id="rId10"/>
    <p:sldLayoutId id="2147484989" r:id="rId11"/>
  </p:sldLayoutIdLst>
  <p:txStyles>
    <p:titleStyle>
      <a:lvl1pPr algn="ctr" defTabSz="457200" rtl="0" eaLnBrk="0" fontAlgn="base" hangingPunct="0">
        <a:spcBef>
          <a:spcPct val="0"/>
        </a:spcBef>
        <a:spcAft>
          <a:spcPct val="0"/>
        </a:spcAft>
        <a:defRPr sz="3000" b="1">
          <a:solidFill>
            <a:schemeClr val="accent2"/>
          </a:solidFill>
          <a:latin typeface="+mj-lt"/>
          <a:ea typeface="+mj-ea"/>
          <a:cs typeface="+mj-cs"/>
        </a:defRPr>
      </a:lvl1pPr>
      <a:lvl2pPr algn="ctr" defTabSz="457200" rtl="0" eaLnBrk="0" fontAlgn="base" hangingPunct="0">
        <a:spcBef>
          <a:spcPct val="0"/>
        </a:spcBef>
        <a:spcAft>
          <a:spcPct val="0"/>
        </a:spcAft>
        <a:defRPr sz="3000" b="1">
          <a:solidFill>
            <a:schemeClr val="accent2"/>
          </a:solidFill>
          <a:latin typeface="Arial" pitchFamily="34" charset="0"/>
          <a:cs typeface="Arial" pitchFamily="34" charset="0"/>
        </a:defRPr>
      </a:lvl2pPr>
      <a:lvl3pPr algn="ctr" defTabSz="457200" rtl="0" eaLnBrk="0" fontAlgn="base" hangingPunct="0">
        <a:spcBef>
          <a:spcPct val="0"/>
        </a:spcBef>
        <a:spcAft>
          <a:spcPct val="0"/>
        </a:spcAft>
        <a:defRPr sz="3000" b="1">
          <a:solidFill>
            <a:schemeClr val="accent2"/>
          </a:solidFill>
          <a:latin typeface="Arial" pitchFamily="34" charset="0"/>
          <a:cs typeface="Arial" pitchFamily="34" charset="0"/>
        </a:defRPr>
      </a:lvl3pPr>
      <a:lvl4pPr algn="ctr" defTabSz="457200" rtl="0" eaLnBrk="0" fontAlgn="base" hangingPunct="0">
        <a:spcBef>
          <a:spcPct val="0"/>
        </a:spcBef>
        <a:spcAft>
          <a:spcPct val="0"/>
        </a:spcAft>
        <a:defRPr sz="3000" b="1">
          <a:solidFill>
            <a:schemeClr val="accent2"/>
          </a:solidFill>
          <a:latin typeface="Arial" pitchFamily="34" charset="0"/>
          <a:cs typeface="Arial" pitchFamily="34" charset="0"/>
        </a:defRPr>
      </a:lvl4pPr>
      <a:lvl5pPr algn="ctr" defTabSz="457200" rtl="0" eaLnBrk="0" fontAlgn="base" hangingPunct="0">
        <a:spcBef>
          <a:spcPct val="0"/>
        </a:spcBef>
        <a:spcAft>
          <a:spcPct val="0"/>
        </a:spcAft>
        <a:defRPr sz="3000" b="1">
          <a:solidFill>
            <a:schemeClr val="accent2"/>
          </a:solidFill>
          <a:latin typeface="Arial" pitchFamily="34" charset="0"/>
          <a:cs typeface="Arial" pitchFamily="34" charset="0"/>
        </a:defRPr>
      </a:lvl5pPr>
      <a:lvl6pPr marL="457200" algn="ctr" defTabSz="457200" rtl="0" fontAlgn="base">
        <a:spcBef>
          <a:spcPct val="0"/>
        </a:spcBef>
        <a:spcAft>
          <a:spcPct val="0"/>
        </a:spcAft>
        <a:defRPr sz="3000" b="1">
          <a:solidFill>
            <a:schemeClr val="accent2"/>
          </a:solidFill>
          <a:latin typeface="Arial" pitchFamily="34" charset="0"/>
          <a:cs typeface="Arial" pitchFamily="34" charset="0"/>
        </a:defRPr>
      </a:lvl6pPr>
      <a:lvl7pPr marL="914400" algn="ctr" defTabSz="457200" rtl="0" fontAlgn="base">
        <a:spcBef>
          <a:spcPct val="0"/>
        </a:spcBef>
        <a:spcAft>
          <a:spcPct val="0"/>
        </a:spcAft>
        <a:defRPr sz="3000" b="1">
          <a:solidFill>
            <a:schemeClr val="accent2"/>
          </a:solidFill>
          <a:latin typeface="Arial" pitchFamily="34" charset="0"/>
          <a:cs typeface="Arial" pitchFamily="34" charset="0"/>
        </a:defRPr>
      </a:lvl7pPr>
      <a:lvl8pPr marL="1371600" algn="ctr" defTabSz="457200" rtl="0" fontAlgn="base">
        <a:spcBef>
          <a:spcPct val="0"/>
        </a:spcBef>
        <a:spcAft>
          <a:spcPct val="0"/>
        </a:spcAft>
        <a:defRPr sz="3000" b="1">
          <a:solidFill>
            <a:schemeClr val="accent2"/>
          </a:solidFill>
          <a:latin typeface="Arial" pitchFamily="34" charset="0"/>
          <a:cs typeface="Arial" pitchFamily="34" charset="0"/>
        </a:defRPr>
      </a:lvl8pPr>
      <a:lvl9pPr marL="1828800" algn="ctr" defTabSz="457200" rtl="0" fontAlgn="base">
        <a:spcBef>
          <a:spcPct val="0"/>
        </a:spcBef>
        <a:spcAft>
          <a:spcPct val="0"/>
        </a:spcAft>
        <a:defRPr sz="3000" b="1">
          <a:solidFill>
            <a:schemeClr val="accent2"/>
          </a:solidFill>
          <a:latin typeface="Arial" pitchFamily="34" charset="0"/>
          <a:cs typeface="Arial"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000">
          <a:solidFill>
            <a:schemeClr val="tx1"/>
          </a:solidFill>
          <a:latin typeface="+mn-lt"/>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a:solidFill>
            <a:schemeClr val="tx1"/>
          </a:solidFill>
          <a:latin typeface="+mn-lt"/>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1600">
          <a:solidFill>
            <a:schemeClr val="tx1"/>
          </a:solidFill>
          <a:latin typeface="+mn-lt"/>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1600">
          <a:solidFill>
            <a:schemeClr val="tx1"/>
          </a:solidFill>
          <a:latin typeface="+mn-lt"/>
          <a:cs typeface="+mn-cs"/>
        </a:defRPr>
      </a:lvl5pPr>
      <a:lvl6pPr marL="2514600" indent="-228600" algn="l" defTabSz="457200" rtl="0" fontAlgn="base">
        <a:spcBef>
          <a:spcPct val="20000"/>
        </a:spcBef>
        <a:spcAft>
          <a:spcPct val="0"/>
        </a:spcAft>
        <a:buFont typeface="Arial" pitchFamily="34" charset="0"/>
        <a:buChar char="»"/>
        <a:defRPr sz="1600">
          <a:solidFill>
            <a:schemeClr val="tx1"/>
          </a:solidFill>
          <a:latin typeface="+mn-lt"/>
          <a:cs typeface="+mn-cs"/>
        </a:defRPr>
      </a:lvl6pPr>
      <a:lvl7pPr marL="2971800" indent="-228600" algn="l" defTabSz="457200" rtl="0" fontAlgn="base">
        <a:spcBef>
          <a:spcPct val="20000"/>
        </a:spcBef>
        <a:spcAft>
          <a:spcPct val="0"/>
        </a:spcAft>
        <a:buFont typeface="Arial" pitchFamily="34" charset="0"/>
        <a:buChar char="»"/>
        <a:defRPr sz="1600">
          <a:solidFill>
            <a:schemeClr val="tx1"/>
          </a:solidFill>
          <a:latin typeface="+mn-lt"/>
          <a:cs typeface="+mn-cs"/>
        </a:defRPr>
      </a:lvl7pPr>
      <a:lvl8pPr marL="3429000" indent="-228600" algn="l" defTabSz="457200" rtl="0" fontAlgn="base">
        <a:spcBef>
          <a:spcPct val="20000"/>
        </a:spcBef>
        <a:spcAft>
          <a:spcPct val="0"/>
        </a:spcAft>
        <a:buFont typeface="Arial" pitchFamily="34" charset="0"/>
        <a:buChar char="»"/>
        <a:defRPr sz="1600">
          <a:solidFill>
            <a:schemeClr val="tx1"/>
          </a:solidFill>
          <a:latin typeface="+mn-lt"/>
          <a:cs typeface="+mn-cs"/>
        </a:defRPr>
      </a:lvl8pPr>
      <a:lvl9pPr marL="3886200" indent="-228600" algn="l" defTabSz="457200" rtl="0" fontAlgn="base">
        <a:spcBef>
          <a:spcPct val="20000"/>
        </a:spcBef>
        <a:spcAft>
          <a:spcPct val="0"/>
        </a:spcAft>
        <a:buFont typeface="Arial" pitchFamily="34" charset="0"/>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4098" name="Group 2"/>
          <p:cNvGrpSpPr>
            <a:grpSpLocks/>
          </p:cNvGrpSpPr>
          <p:nvPr userDrawn="1"/>
        </p:nvGrpSpPr>
        <p:grpSpPr bwMode="auto">
          <a:xfrm>
            <a:off x="0" y="0"/>
            <a:ext cx="1163638" cy="5511800"/>
            <a:chOff x="0" y="0"/>
            <a:chExt cx="733" cy="3472"/>
          </a:xfrm>
        </p:grpSpPr>
        <p:sp>
          <p:nvSpPr>
            <p:cNvPr id="4101" name="AutoShape 3">
              <a:extLst>
                <a:ext uri="{FF2B5EF4-FFF2-40B4-BE49-F238E27FC236}">
                  <a16:creationId xmlns:a16="http://schemas.microsoft.com/office/drawing/2014/main" id="{DE873B1C-4D71-4FDF-9A6F-B2839DE6EC15}"/>
                </a:ext>
              </a:extLst>
            </p:cNvPr>
            <p:cNvSpPr>
              <a:spLocks noChangeArrowheads="1"/>
            </p:cNvSpPr>
            <p:nvPr userDrawn="1"/>
          </p:nvSpPr>
          <p:spPr bwMode="gray">
            <a:xfrm flipV="1">
              <a:off x="0" y="0"/>
              <a:ext cx="733" cy="3472"/>
            </a:xfrm>
            <a:prstGeom prst="rtTriangle">
              <a:avLst/>
            </a:prstGeom>
            <a:solidFill>
              <a:schemeClr val="hlink">
                <a:alpha val="20000"/>
              </a:schemeClr>
            </a:solidFill>
            <a:ln>
              <a:noFill/>
            </a:ln>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altLang="it-IT"/>
            </a:p>
          </p:txBody>
        </p:sp>
        <p:pic>
          <p:nvPicPr>
            <p:cNvPr id="4102" name="Picture 10"/>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gray">
            <a:xfrm>
              <a:off x="192" y="144"/>
              <a:ext cx="441"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099" name="Title Placeholder 1"/>
          <p:cNvSpPr>
            <a:spLocks noGrp="1"/>
          </p:cNvSpPr>
          <p:nvPr>
            <p:ph type="title"/>
          </p:nvPr>
        </p:nvSpPr>
        <p:spPr bwMode="gray">
          <a:xfrm>
            <a:off x="615950" y="990600"/>
            <a:ext cx="80708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it-IT" smtClean="0"/>
              <a:t>Click to edit Master title style</a:t>
            </a:r>
          </a:p>
        </p:txBody>
      </p:sp>
      <p:sp>
        <p:nvSpPr>
          <p:cNvPr id="4100" name="Text Placeholder 2"/>
          <p:cNvSpPr>
            <a:spLocks noGrp="1"/>
          </p:cNvSpPr>
          <p:nvPr>
            <p:ph type="body" idx="1"/>
          </p:nvPr>
        </p:nvSpPr>
        <p:spPr bwMode="gray">
          <a:xfrm>
            <a:off x="615950" y="2743200"/>
            <a:ext cx="807085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it-IT" smtClean="0"/>
              <a:t>Click to edit Master text styles</a:t>
            </a:r>
          </a:p>
          <a:p>
            <a:pPr lvl="1"/>
            <a:r>
              <a:rPr lang="en-US" altLang="it-IT" smtClean="0"/>
              <a:t>Second level</a:t>
            </a:r>
          </a:p>
          <a:p>
            <a:pPr lvl="2"/>
            <a:r>
              <a:rPr lang="en-US" altLang="it-IT" smtClean="0"/>
              <a:t>Third level</a:t>
            </a:r>
          </a:p>
          <a:p>
            <a:pPr lvl="3"/>
            <a:r>
              <a:rPr lang="en-US" altLang="it-IT" smtClean="0"/>
              <a:t>Fourth level</a:t>
            </a:r>
          </a:p>
          <a:p>
            <a:pPr lvl="4"/>
            <a:r>
              <a:rPr lang="en-US" altLang="it-IT" smtClean="0"/>
              <a:t>Fifth level</a:t>
            </a:r>
          </a:p>
        </p:txBody>
      </p:sp>
    </p:spTree>
  </p:cSld>
  <p:clrMap bg1="lt1" tx1="dk1" bg2="lt2" tx2="dk2" accent1="accent1" accent2="accent2" accent3="accent3" accent4="accent4" accent5="accent5" accent6="accent6" hlink="hlink" folHlink="folHlink"/>
  <p:sldLayoutIdLst>
    <p:sldLayoutId id="2147485023" r:id="rId1"/>
    <p:sldLayoutId id="2147484990" r:id="rId2"/>
    <p:sldLayoutId id="2147484991" r:id="rId3"/>
    <p:sldLayoutId id="2147484992" r:id="rId4"/>
    <p:sldLayoutId id="2147484993" r:id="rId5"/>
    <p:sldLayoutId id="2147484994" r:id="rId6"/>
    <p:sldLayoutId id="2147484995" r:id="rId7"/>
    <p:sldLayoutId id="2147484996" r:id="rId8"/>
    <p:sldLayoutId id="2147484997" r:id="rId9"/>
    <p:sldLayoutId id="2147484998" r:id="rId10"/>
    <p:sldLayoutId id="2147484999" r:id="rId11"/>
  </p:sldLayoutIdLst>
  <p:txStyles>
    <p:titleStyle>
      <a:lvl1pPr algn="ctr" defTabSz="457200" rtl="0" eaLnBrk="0" fontAlgn="base" hangingPunct="0">
        <a:spcBef>
          <a:spcPct val="0"/>
        </a:spcBef>
        <a:spcAft>
          <a:spcPct val="0"/>
        </a:spcAft>
        <a:defRPr sz="3000" b="1">
          <a:solidFill>
            <a:schemeClr val="hlink"/>
          </a:solidFill>
          <a:latin typeface="+mj-lt"/>
          <a:ea typeface="+mj-ea"/>
          <a:cs typeface="+mj-cs"/>
        </a:defRPr>
      </a:lvl1pPr>
      <a:lvl2pPr algn="ctr" defTabSz="457200" rtl="0" eaLnBrk="0" fontAlgn="base" hangingPunct="0">
        <a:spcBef>
          <a:spcPct val="0"/>
        </a:spcBef>
        <a:spcAft>
          <a:spcPct val="0"/>
        </a:spcAft>
        <a:defRPr sz="3000" b="1">
          <a:solidFill>
            <a:schemeClr val="hlink"/>
          </a:solidFill>
          <a:latin typeface="Arial" pitchFamily="34" charset="0"/>
          <a:cs typeface="Arial" pitchFamily="34" charset="0"/>
        </a:defRPr>
      </a:lvl2pPr>
      <a:lvl3pPr algn="ctr" defTabSz="457200" rtl="0" eaLnBrk="0" fontAlgn="base" hangingPunct="0">
        <a:spcBef>
          <a:spcPct val="0"/>
        </a:spcBef>
        <a:spcAft>
          <a:spcPct val="0"/>
        </a:spcAft>
        <a:defRPr sz="3000" b="1">
          <a:solidFill>
            <a:schemeClr val="hlink"/>
          </a:solidFill>
          <a:latin typeface="Arial" pitchFamily="34" charset="0"/>
          <a:cs typeface="Arial" pitchFamily="34" charset="0"/>
        </a:defRPr>
      </a:lvl3pPr>
      <a:lvl4pPr algn="ctr" defTabSz="457200" rtl="0" eaLnBrk="0" fontAlgn="base" hangingPunct="0">
        <a:spcBef>
          <a:spcPct val="0"/>
        </a:spcBef>
        <a:spcAft>
          <a:spcPct val="0"/>
        </a:spcAft>
        <a:defRPr sz="3000" b="1">
          <a:solidFill>
            <a:schemeClr val="hlink"/>
          </a:solidFill>
          <a:latin typeface="Arial" pitchFamily="34" charset="0"/>
          <a:cs typeface="Arial" pitchFamily="34" charset="0"/>
        </a:defRPr>
      </a:lvl4pPr>
      <a:lvl5pPr algn="ctr" defTabSz="457200" rtl="0" eaLnBrk="0" fontAlgn="base" hangingPunct="0">
        <a:spcBef>
          <a:spcPct val="0"/>
        </a:spcBef>
        <a:spcAft>
          <a:spcPct val="0"/>
        </a:spcAft>
        <a:defRPr sz="3000" b="1">
          <a:solidFill>
            <a:schemeClr val="hlink"/>
          </a:solidFill>
          <a:latin typeface="Arial" pitchFamily="34" charset="0"/>
          <a:cs typeface="Arial" pitchFamily="34" charset="0"/>
        </a:defRPr>
      </a:lvl5pPr>
      <a:lvl6pPr marL="457200" algn="ctr" defTabSz="457200" rtl="0" fontAlgn="base">
        <a:spcBef>
          <a:spcPct val="0"/>
        </a:spcBef>
        <a:spcAft>
          <a:spcPct val="0"/>
        </a:spcAft>
        <a:defRPr sz="3000" b="1">
          <a:solidFill>
            <a:schemeClr val="hlink"/>
          </a:solidFill>
          <a:latin typeface="Arial" pitchFamily="34" charset="0"/>
          <a:cs typeface="Arial" pitchFamily="34" charset="0"/>
        </a:defRPr>
      </a:lvl6pPr>
      <a:lvl7pPr marL="914400" algn="ctr" defTabSz="457200" rtl="0" fontAlgn="base">
        <a:spcBef>
          <a:spcPct val="0"/>
        </a:spcBef>
        <a:spcAft>
          <a:spcPct val="0"/>
        </a:spcAft>
        <a:defRPr sz="3000" b="1">
          <a:solidFill>
            <a:schemeClr val="hlink"/>
          </a:solidFill>
          <a:latin typeface="Arial" pitchFamily="34" charset="0"/>
          <a:cs typeface="Arial" pitchFamily="34" charset="0"/>
        </a:defRPr>
      </a:lvl7pPr>
      <a:lvl8pPr marL="1371600" algn="ctr" defTabSz="457200" rtl="0" fontAlgn="base">
        <a:spcBef>
          <a:spcPct val="0"/>
        </a:spcBef>
        <a:spcAft>
          <a:spcPct val="0"/>
        </a:spcAft>
        <a:defRPr sz="3000" b="1">
          <a:solidFill>
            <a:schemeClr val="hlink"/>
          </a:solidFill>
          <a:latin typeface="Arial" pitchFamily="34" charset="0"/>
          <a:cs typeface="Arial" pitchFamily="34" charset="0"/>
        </a:defRPr>
      </a:lvl8pPr>
      <a:lvl9pPr marL="1828800" algn="ctr" defTabSz="457200" rtl="0" fontAlgn="base">
        <a:spcBef>
          <a:spcPct val="0"/>
        </a:spcBef>
        <a:spcAft>
          <a:spcPct val="0"/>
        </a:spcAft>
        <a:defRPr sz="3000" b="1">
          <a:solidFill>
            <a:schemeClr val="hlink"/>
          </a:solidFill>
          <a:latin typeface="Arial" pitchFamily="34" charset="0"/>
          <a:cs typeface="Arial"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000">
          <a:solidFill>
            <a:schemeClr val="tx1"/>
          </a:solidFill>
          <a:latin typeface="+mn-lt"/>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a:solidFill>
            <a:schemeClr val="tx1"/>
          </a:solidFill>
          <a:latin typeface="+mn-lt"/>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1600">
          <a:solidFill>
            <a:schemeClr val="tx1"/>
          </a:solidFill>
          <a:latin typeface="+mn-lt"/>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1600">
          <a:solidFill>
            <a:schemeClr val="tx1"/>
          </a:solidFill>
          <a:latin typeface="+mn-lt"/>
          <a:cs typeface="+mn-cs"/>
        </a:defRPr>
      </a:lvl5pPr>
      <a:lvl6pPr marL="2514600" indent="-228600" algn="l" defTabSz="457200" rtl="0" fontAlgn="base">
        <a:spcBef>
          <a:spcPct val="20000"/>
        </a:spcBef>
        <a:spcAft>
          <a:spcPct val="0"/>
        </a:spcAft>
        <a:buFont typeface="Arial" pitchFamily="34" charset="0"/>
        <a:buChar char="»"/>
        <a:defRPr sz="1600">
          <a:solidFill>
            <a:schemeClr val="tx1"/>
          </a:solidFill>
          <a:latin typeface="+mn-lt"/>
          <a:cs typeface="+mn-cs"/>
        </a:defRPr>
      </a:lvl6pPr>
      <a:lvl7pPr marL="2971800" indent="-228600" algn="l" defTabSz="457200" rtl="0" fontAlgn="base">
        <a:spcBef>
          <a:spcPct val="20000"/>
        </a:spcBef>
        <a:spcAft>
          <a:spcPct val="0"/>
        </a:spcAft>
        <a:buFont typeface="Arial" pitchFamily="34" charset="0"/>
        <a:buChar char="»"/>
        <a:defRPr sz="1600">
          <a:solidFill>
            <a:schemeClr val="tx1"/>
          </a:solidFill>
          <a:latin typeface="+mn-lt"/>
          <a:cs typeface="+mn-cs"/>
        </a:defRPr>
      </a:lvl7pPr>
      <a:lvl8pPr marL="3429000" indent="-228600" algn="l" defTabSz="457200" rtl="0" fontAlgn="base">
        <a:spcBef>
          <a:spcPct val="20000"/>
        </a:spcBef>
        <a:spcAft>
          <a:spcPct val="0"/>
        </a:spcAft>
        <a:buFont typeface="Arial" pitchFamily="34" charset="0"/>
        <a:buChar char="»"/>
        <a:defRPr sz="1600">
          <a:solidFill>
            <a:schemeClr val="tx1"/>
          </a:solidFill>
          <a:latin typeface="+mn-lt"/>
          <a:cs typeface="+mn-cs"/>
        </a:defRPr>
      </a:lvl8pPr>
      <a:lvl9pPr marL="3886200" indent="-228600" algn="l" defTabSz="457200" rtl="0" fontAlgn="base">
        <a:spcBef>
          <a:spcPct val="20000"/>
        </a:spcBef>
        <a:spcAft>
          <a:spcPct val="0"/>
        </a:spcAft>
        <a:buFont typeface="Arial" pitchFamily="34" charset="0"/>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5122" name="Group 2"/>
          <p:cNvGrpSpPr>
            <a:grpSpLocks/>
          </p:cNvGrpSpPr>
          <p:nvPr userDrawn="1"/>
        </p:nvGrpSpPr>
        <p:grpSpPr bwMode="auto">
          <a:xfrm>
            <a:off x="0" y="0"/>
            <a:ext cx="1163638" cy="5511800"/>
            <a:chOff x="0" y="0"/>
            <a:chExt cx="733" cy="3472"/>
          </a:xfrm>
        </p:grpSpPr>
        <p:sp>
          <p:nvSpPr>
            <p:cNvPr id="5125" name="AutoShape 3">
              <a:extLst>
                <a:ext uri="{FF2B5EF4-FFF2-40B4-BE49-F238E27FC236}">
                  <a16:creationId xmlns:a16="http://schemas.microsoft.com/office/drawing/2014/main" id="{DBE67E28-20BD-4980-AFC5-D85D3A07F9E7}"/>
                </a:ext>
              </a:extLst>
            </p:cNvPr>
            <p:cNvSpPr>
              <a:spLocks noChangeArrowheads="1"/>
            </p:cNvSpPr>
            <p:nvPr userDrawn="1"/>
          </p:nvSpPr>
          <p:spPr bwMode="gray">
            <a:xfrm flipV="1">
              <a:off x="0" y="0"/>
              <a:ext cx="733" cy="3472"/>
            </a:xfrm>
            <a:prstGeom prst="rtTriangle">
              <a:avLst/>
            </a:prstGeom>
            <a:solidFill>
              <a:schemeClr val="folHlink">
                <a:alpha val="20000"/>
              </a:schemeClr>
            </a:solidFill>
            <a:ln>
              <a:noFill/>
            </a:ln>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altLang="it-IT"/>
            </a:p>
          </p:txBody>
        </p:sp>
        <p:pic>
          <p:nvPicPr>
            <p:cNvPr id="5126" name="Picture 10"/>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gray">
            <a:xfrm>
              <a:off x="192" y="144"/>
              <a:ext cx="441"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123" name="Title Placeholder 1"/>
          <p:cNvSpPr>
            <a:spLocks noGrp="1"/>
          </p:cNvSpPr>
          <p:nvPr>
            <p:ph type="title"/>
          </p:nvPr>
        </p:nvSpPr>
        <p:spPr bwMode="gray">
          <a:xfrm>
            <a:off x="615950" y="990600"/>
            <a:ext cx="80708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it-IT" smtClean="0"/>
              <a:t>Click to edit Master title style</a:t>
            </a:r>
          </a:p>
        </p:txBody>
      </p:sp>
      <p:sp>
        <p:nvSpPr>
          <p:cNvPr id="5124" name="Text Placeholder 2"/>
          <p:cNvSpPr>
            <a:spLocks noGrp="1"/>
          </p:cNvSpPr>
          <p:nvPr>
            <p:ph type="body" idx="1"/>
          </p:nvPr>
        </p:nvSpPr>
        <p:spPr bwMode="gray">
          <a:xfrm>
            <a:off x="615950" y="2743200"/>
            <a:ext cx="807085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it-IT" smtClean="0"/>
              <a:t>Click to edit Master text styles</a:t>
            </a:r>
          </a:p>
          <a:p>
            <a:pPr lvl="1"/>
            <a:r>
              <a:rPr lang="en-US" altLang="it-IT" smtClean="0"/>
              <a:t>Second level</a:t>
            </a:r>
          </a:p>
          <a:p>
            <a:pPr lvl="2"/>
            <a:r>
              <a:rPr lang="en-US" altLang="it-IT" smtClean="0"/>
              <a:t>Third level</a:t>
            </a:r>
          </a:p>
          <a:p>
            <a:pPr lvl="3"/>
            <a:r>
              <a:rPr lang="en-US" altLang="it-IT" smtClean="0"/>
              <a:t>Fourth level</a:t>
            </a:r>
          </a:p>
          <a:p>
            <a:pPr lvl="4"/>
            <a:r>
              <a:rPr lang="en-US" altLang="it-IT" smtClean="0"/>
              <a:t>Fifth level</a:t>
            </a:r>
          </a:p>
        </p:txBody>
      </p:sp>
    </p:spTree>
  </p:cSld>
  <p:clrMap bg1="lt1" tx1="dk1" bg2="lt2" tx2="dk2" accent1="accent1" accent2="accent2" accent3="accent3" accent4="accent4" accent5="accent5" accent6="accent6" hlink="hlink" folHlink="folHlink"/>
  <p:sldLayoutIdLst>
    <p:sldLayoutId id="2147485024" r:id="rId1"/>
    <p:sldLayoutId id="2147485000" r:id="rId2"/>
    <p:sldLayoutId id="2147485001" r:id="rId3"/>
    <p:sldLayoutId id="2147485002" r:id="rId4"/>
    <p:sldLayoutId id="2147485003" r:id="rId5"/>
    <p:sldLayoutId id="2147485004" r:id="rId6"/>
    <p:sldLayoutId id="2147485005" r:id="rId7"/>
    <p:sldLayoutId id="2147485006" r:id="rId8"/>
    <p:sldLayoutId id="2147485007" r:id="rId9"/>
    <p:sldLayoutId id="2147485008" r:id="rId10"/>
    <p:sldLayoutId id="2147485009" r:id="rId11"/>
  </p:sldLayoutIdLst>
  <p:txStyles>
    <p:titleStyle>
      <a:lvl1pPr algn="ctr" defTabSz="457200" rtl="0" eaLnBrk="0" fontAlgn="base" hangingPunct="0">
        <a:spcBef>
          <a:spcPct val="0"/>
        </a:spcBef>
        <a:spcAft>
          <a:spcPct val="0"/>
        </a:spcAft>
        <a:defRPr sz="3000" b="1">
          <a:solidFill>
            <a:schemeClr val="folHlink"/>
          </a:solidFill>
          <a:latin typeface="+mj-lt"/>
          <a:ea typeface="+mj-ea"/>
          <a:cs typeface="+mj-cs"/>
        </a:defRPr>
      </a:lvl1pPr>
      <a:lvl2pPr algn="ctr" defTabSz="457200" rtl="0" eaLnBrk="0" fontAlgn="base" hangingPunct="0">
        <a:spcBef>
          <a:spcPct val="0"/>
        </a:spcBef>
        <a:spcAft>
          <a:spcPct val="0"/>
        </a:spcAft>
        <a:defRPr sz="3000" b="1">
          <a:solidFill>
            <a:schemeClr val="folHlink"/>
          </a:solidFill>
          <a:latin typeface="Arial" pitchFamily="34" charset="0"/>
          <a:cs typeface="Arial" pitchFamily="34" charset="0"/>
        </a:defRPr>
      </a:lvl2pPr>
      <a:lvl3pPr algn="ctr" defTabSz="457200" rtl="0" eaLnBrk="0" fontAlgn="base" hangingPunct="0">
        <a:spcBef>
          <a:spcPct val="0"/>
        </a:spcBef>
        <a:spcAft>
          <a:spcPct val="0"/>
        </a:spcAft>
        <a:defRPr sz="3000" b="1">
          <a:solidFill>
            <a:schemeClr val="folHlink"/>
          </a:solidFill>
          <a:latin typeface="Arial" pitchFamily="34" charset="0"/>
          <a:cs typeface="Arial" pitchFamily="34" charset="0"/>
        </a:defRPr>
      </a:lvl3pPr>
      <a:lvl4pPr algn="ctr" defTabSz="457200" rtl="0" eaLnBrk="0" fontAlgn="base" hangingPunct="0">
        <a:spcBef>
          <a:spcPct val="0"/>
        </a:spcBef>
        <a:spcAft>
          <a:spcPct val="0"/>
        </a:spcAft>
        <a:defRPr sz="3000" b="1">
          <a:solidFill>
            <a:schemeClr val="folHlink"/>
          </a:solidFill>
          <a:latin typeface="Arial" pitchFamily="34" charset="0"/>
          <a:cs typeface="Arial" pitchFamily="34" charset="0"/>
        </a:defRPr>
      </a:lvl4pPr>
      <a:lvl5pPr algn="ctr" defTabSz="457200" rtl="0" eaLnBrk="0" fontAlgn="base" hangingPunct="0">
        <a:spcBef>
          <a:spcPct val="0"/>
        </a:spcBef>
        <a:spcAft>
          <a:spcPct val="0"/>
        </a:spcAft>
        <a:defRPr sz="3000" b="1">
          <a:solidFill>
            <a:schemeClr val="folHlink"/>
          </a:solidFill>
          <a:latin typeface="Arial" pitchFamily="34" charset="0"/>
          <a:cs typeface="Arial" pitchFamily="34" charset="0"/>
        </a:defRPr>
      </a:lvl5pPr>
      <a:lvl6pPr marL="457200" algn="ctr" defTabSz="457200" rtl="0" fontAlgn="base">
        <a:spcBef>
          <a:spcPct val="0"/>
        </a:spcBef>
        <a:spcAft>
          <a:spcPct val="0"/>
        </a:spcAft>
        <a:defRPr sz="3000" b="1">
          <a:solidFill>
            <a:schemeClr val="folHlink"/>
          </a:solidFill>
          <a:latin typeface="Arial" pitchFamily="34" charset="0"/>
          <a:cs typeface="Arial" pitchFamily="34" charset="0"/>
        </a:defRPr>
      </a:lvl6pPr>
      <a:lvl7pPr marL="914400" algn="ctr" defTabSz="457200" rtl="0" fontAlgn="base">
        <a:spcBef>
          <a:spcPct val="0"/>
        </a:spcBef>
        <a:spcAft>
          <a:spcPct val="0"/>
        </a:spcAft>
        <a:defRPr sz="3000" b="1">
          <a:solidFill>
            <a:schemeClr val="folHlink"/>
          </a:solidFill>
          <a:latin typeface="Arial" pitchFamily="34" charset="0"/>
          <a:cs typeface="Arial" pitchFamily="34" charset="0"/>
        </a:defRPr>
      </a:lvl7pPr>
      <a:lvl8pPr marL="1371600" algn="ctr" defTabSz="457200" rtl="0" fontAlgn="base">
        <a:spcBef>
          <a:spcPct val="0"/>
        </a:spcBef>
        <a:spcAft>
          <a:spcPct val="0"/>
        </a:spcAft>
        <a:defRPr sz="3000" b="1">
          <a:solidFill>
            <a:schemeClr val="folHlink"/>
          </a:solidFill>
          <a:latin typeface="Arial" pitchFamily="34" charset="0"/>
          <a:cs typeface="Arial" pitchFamily="34" charset="0"/>
        </a:defRPr>
      </a:lvl8pPr>
      <a:lvl9pPr marL="1828800" algn="ctr" defTabSz="457200" rtl="0" fontAlgn="base">
        <a:spcBef>
          <a:spcPct val="0"/>
        </a:spcBef>
        <a:spcAft>
          <a:spcPct val="0"/>
        </a:spcAft>
        <a:defRPr sz="3000" b="1">
          <a:solidFill>
            <a:schemeClr val="folHlink"/>
          </a:solidFill>
          <a:latin typeface="Arial" pitchFamily="34" charset="0"/>
          <a:cs typeface="Arial"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000">
          <a:solidFill>
            <a:schemeClr val="tx1"/>
          </a:solidFill>
          <a:latin typeface="+mn-lt"/>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a:solidFill>
            <a:schemeClr val="tx1"/>
          </a:solidFill>
          <a:latin typeface="+mn-lt"/>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1600">
          <a:solidFill>
            <a:schemeClr val="tx1"/>
          </a:solidFill>
          <a:latin typeface="+mn-lt"/>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1600">
          <a:solidFill>
            <a:schemeClr val="tx1"/>
          </a:solidFill>
          <a:latin typeface="+mn-lt"/>
          <a:cs typeface="+mn-cs"/>
        </a:defRPr>
      </a:lvl5pPr>
      <a:lvl6pPr marL="2514600" indent="-228600" algn="l" defTabSz="457200" rtl="0" fontAlgn="base">
        <a:spcBef>
          <a:spcPct val="20000"/>
        </a:spcBef>
        <a:spcAft>
          <a:spcPct val="0"/>
        </a:spcAft>
        <a:buFont typeface="Arial" pitchFamily="34" charset="0"/>
        <a:buChar char="»"/>
        <a:defRPr sz="1600">
          <a:solidFill>
            <a:schemeClr val="tx1"/>
          </a:solidFill>
          <a:latin typeface="+mn-lt"/>
          <a:cs typeface="+mn-cs"/>
        </a:defRPr>
      </a:lvl6pPr>
      <a:lvl7pPr marL="2971800" indent="-228600" algn="l" defTabSz="457200" rtl="0" fontAlgn="base">
        <a:spcBef>
          <a:spcPct val="20000"/>
        </a:spcBef>
        <a:spcAft>
          <a:spcPct val="0"/>
        </a:spcAft>
        <a:buFont typeface="Arial" pitchFamily="34" charset="0"/>
        <a:buChar char="»"/>
        <a:defRPr sz="1600">
          <a:solidFill>
            <a:schemeClr val="tx1"/>
          </a:solidFill>
          <a:latin typeface="+mn-lt"/>
          <a:cs typeface="+mn-cs"/>
        </a:defRPr>
      </a:lvl7pPr>
      <a:lvl8pPr marL="3429000" indent="-228600" algn="l" defTabSz="457200" rtl="0" fontAlgn="base">
        <a:spcBef>
          <a:spcPct val="20000"/>
        </a:spcBef>
        <a:spcAft>
          <a:spcPct val="0"/>
        </a:spcAft>
        <a:buFont typeface="Arial" pitchFamily="34" charset="0"/>
        <a:buChar char="»"/>
        <a:defRPr sz="1600">
          <a:solidFill>
            <a:schemeClr val="tx1"/>
          </a:solidFill>
          <a:latin typeface="+mn-lt"/>
          <a:cs typeface="+mn-cs"/>
        </a:defRPr>
      </a:lvl8pPr>
      <a:lvl9pPr marL="3886200" indent="-228600" algn="l" defTabSz="457200" rtl="0" fontAlgn="base">
        <a:spcBef>
          <a:spcPct val="20000"/>
        </a:spcBef>
        <a:spcAft>
          <a:spcPct val="0"/>
        </a:spcAft>
        <a:buFont typeface="Arial" pitchFamily="34" charset="0"/>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146" name="Group 2"/>
          <p:cNvGrpSpPr>
            <a:grpSpLocks/>
          </p:cNvGrpSpPr>
          <p:nvPr userDrawn="1"/>
        </p:nvGrpSpPr>
        <p:grpSpPr bwMode="auto">
          <a:xfrm>
            <a:off x="0" y="0"/>
            <a:ext cx="1163638" cy="5511800"/>
            <a:chOff x="0" y="0"/>
            <a:chExt cx="733" cy="3472"/>
          </a:xfrm>
        </p:grpSpPr>
        <p:sp>
          <p:nvSpPr>
            <p:cNvPr id="6149" name="AutoShape 3">
              <a:extLst>
                <a:ext uri="{FF2B5EF4-FFF2-40B4-BE49-F238E27FC236}">
                  <a16:creationId xmlns:a16="http://schemas.microsoft.com/office/drawing/2014/main" id="{68527624-B794-4CDC-A13B-0A55825A7CC3}"/>
                </a:ext>
              </a:extLst>
            </p:cNvPr>
            <p:cNvSpPr>
              <a:spLocks noChangeArrowheads="1"/>
            </p:cNvSpPr>
            <p:nvPr userDrawn="1"/>
          </p:nvSpPr>
          <p:spPr bwMode="gray">
            <a:xfrm flipV="1">
              <a:off x="0" y="0"/>
              <a:ext cx="733" cy="3472"/>
            </a:xfrm>
            <a:prstGeom prst="rtTriangle">
              <a:avLst/>
            </a:prstGeom>
            <a:solidFill>
              <a:schemeClr val="tx1">
                <a:alpha val="20000"/>
              </a:schemeClr>
            </a:solidFill>
            <a:ln>
              <a:noFill/>
            </a:ln>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altLang="it-IT"/>
            </a:p>
          </p:txBody>
        </p:sp>
        <p:pic>
          <p:nvPicPr>
            <p:cNvPr id="6150" name="Picture 10"/>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gray">
            <a:xfrm>
              <a:off x="192" y="144"/>
              <a:ext cx="441"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147" name="Title Placeholder 1"/>
          <p:cNvSpPr>
            <a:spLocks noGrp="1"/>
          </p:cNvSpPr>
          <p:nvPr>
            <p:ph type="title"/>
          </p:nvPr>
        </p:nvSpPr>
        <p:spPr bwMode="gray">
          <a:xfrm>
            <a:off x="615950" y="990600"/>
            <a:ext cx="80708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it-IT" smtClean="0"/>
              <a:t>Click to edit Master title style</a:t>
            </a:r>
          </a:p>
        </p:txBody>
      </p:sp>
      <p:sp>
        <p:nvSpPr>
          <p:cNvPr id="6148" name="Text Placeholder 2"/>
          <p:cNvSpPr>
            <a:spLocks noGrp="1"/>
          </p:cNvSpPr>
          <p:nvPr>
            <p:ph type="body" idx="1"/>
          </p:nvPr>
        </p:nvSpPr>
        <p:spPr bwMode="gray">
          <a:xfrm>
            <a:off x="615950" y="2743200"/>
            <a:ext cx="807085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it-IT" smtClean="0"/>
              <a:t>Click to edit Master text styles</a:t>
            </a:r>
          </a:p>
          <a:p>
            <a:pPr lvl="1"/>
            <a:r>
              <a:rPr lang="en-US" altLang="it-IT" smtClean="0"/>
              <a:t>Second level</a:t>
            </a:r>
          </a:p>
          <a:p>
            <a:pPr lvl="2"/>
            <a:r>
              <a:rPr lang="en-US" altLang="it-IT" smtClean="0"/>
              <a:t>Third level</a:t>
            </a:r>
          </a:p>
          <a:p>
            <a:pPr lvl="3"/>
            <a:r>
              <a:rPr lang="en-US" altLang="it-IT" smtClean="0"/>
              <a:t>Fourth level</a:t>
            </a:r>
          </a:p>
          <a:p>
            <a:pPr lvl="4"/>
            <a:r>
              <a:rPr lang="en-US" altLang="it-IT" smtClean="0"/>
              <a:t>Fifth level</a:t>
            </a:r>
          </a:p>
        </p:txBody>
      </p:sp>
    </p:spTree>
  </p:cSld>
  <p:clrMap bg1="lt1" tx1="dk1" bg2="lt2" tx2="dk2" accent1="accent1" accent2="accent2" accent3="accent3" accent4="accent4" accent5="accent5" accent6="accent6" hlink="hlink" folHlink="folHlink"/>
  <p:sldLayoutIdLst>
    <p:sldLayoutId id="2147485025" r:id="rId1"/>
    <p:sldLayoutId id="2147485010" r:id="rId2"/>
    <p:sldLayoutId id="2147485011" r:id="rId3"/>
    <p:sldLayoutId id="2147485012" r:id="rId4"/>
    <p:sldLayoutId id="2147485013" r:id="rId5"/>
    <p:sldLayoutId id="2147485014" r:id="rId6"/>
    <p:sldLayoutId id="2147485015" r:id="rId7"/>
    <p:sldLayoutId id="2147485016" r:id="rId8"/>
    <p:sldLayoutId id="2147485017" r:id="rId9"/>
    <p:sldLayoutId id="2147485018" r:id="rId10"/>
    <p:sldLayoutId id="2147485019" r:id="rId11"/>
  </p:sldLayoutIdLst>
  <p:txStyles>
    <p:titleStyle>
      <a:lvl1pPr algn="ctr" defTabSz="457200" rtl="0" eaLnBrk="0" fontAlgn="base" hangingPunct="0">
        <a:spcBef>
          <a:spcPct val="0"/>
        </a:spcBef>
        <a:spcAft>
          <a:spcPct val="0"/>
        </a:spcAft>
        <a:defRPr sz="3000" b="1">
          <a:solidFill>
            <a:schemeClr val="tx1"/>
          </a:solidFill>
          <a:latin typeface="+mj-lt"/>
          <a:ea typeface="+mj-ea"/>
          <a:cs typeface="+mj-cs"/>
        </a:defRPr>
      </a:lvl1pPr>
      <a:lvl2pPr algn="ctr" defTabSz="457200" rtl="0" eaLnBrk="0" fontAlgn="base" hangingPunct="0">
        <a:spcBef>
          <a:spcPct val="0"/>
        </a:spcBef>
        <a:spcAft>
          <a:spcPct val="0"/>
        </a:spcAft>
        <a:defRPr sz="3000" b="1">
          <a:solidFill>
            <a:schemeClr val="tx1"/>
          </a:solidFill>
          <a:latin typeface="Arial" pitchFamily="34" charset="0"/>
          <a:cs typeface="Arial" pitchFamily="34" charset="0"/>
        </a:defRPr>
      </a:lvl2pPr>
      <a:lvl3pPr algn="ctr" defTabSz="457200" rtl="0" eaLnBrk="0" fontAlgn="base" hangingPunct="0">
        <a:spcBef>
          <a:spcPct val="0"/>
        </a:spcBef>
        <a:spcAft>
          <a:spcPct val="0"/>
        </a:spcAft>
        <a:defRPr sz="3000" b="1">
          <a:solidFill>
            <a:schemeClr val="tx1"/>
          </a:solidFill>
          <a:latin typeface="Arial" pitchFamily="34" charset="0"/>
          <a:cs typeface="Arial" pitchFamily="34" charset="0"/>
        </a:defRPr>
      </a:lvl3pPr>
      <a:lvl4pPr algn="ctr" defTabSz="457200" rtl="0" eaLnBrk="0" fontAlgn="base" hangingPunct="0">
        <a:spcBef>
          <a:spcPct val="0"/>
        </a:spcBef>
        <a:spcAft>
          <a:spcPct val="0"/>
        </a:spcAft>
        <a:defRPr sz="3000" b="1">
          <a:solidFill>
            <a:schemeClr val="tx1"/>
          </a:solidFill>
          <a:latin typeface="Arial" pitchFamily="34" charset="0"/>
          <a:cs typeface="Arial" pitchFamily="34" charset="0"/>
        </a:defRPr>
      </a:lvl4pPr>
      <a:lvl5pPr algn="ctr" defTabSz="457200" rtl="0" eaLnBrk="0" fontAlgn="base" hangingPunct="0">
        <a:spcBef>
          <a:spcPct val="0"/>
        </a:spcBef>
        <a:spcAft>
          <a:spcPct val="0"/>
        </a:spcAft>
        <a:defRPr sz="3000" b="1">
          <a:solidFill>
            <a:schemeClr val="tx1"/>
          </a:solidFill>
          <a:latin typeface="Arial" pitchFamily="34" charset="0"/>
          <a:cs typeface="Arial" pitchFamily="34" charset="0"/>
        </a:defRPr>
      </a:lvl5pPr>
      <a:lvl6pPr marL="457200" algn="ctr" defTabSz="457200" rtl="0" fontAlgn="base">
        <a:spcBef>
          <a:spcPct val="0"/>
        </a:spcBef>
        <a:spcAft>
          <a:spcPct val="0"/>
        </a:spcAft>
        <a:defRPr sz="3000" b="1">
          <a:solidFill>
            <a:schemeClr val="tx1"/>
          </a:solidFill>
          <a:latin typeface="Arial" pitchFamily="34" charset="0"/>
          <a:cs typeface="Arial" pitchFamily="34" charset="0"/>
        </a:defRPr>
      </a:lvl6pPr>
      <a:lvl7pPr marL="914400" algn="ctr" defTabSz="457200" rtl="0" fontAlgn="base">
        <a:spcBef>
          <a:spcPct val="0"/>
        </a:spcBef>
        <a:spcAft>
          <a:spcPct val="0"/>
        </a:spcAft>
        <a:defRPr sz="3000" b="1">
          <a:solidFill>
            <a:schemeClr val="tx1"/>
          </a:solidFill>
          <a:latin typeface="Arial" pitchFamily="34" charset="0"/>
          <a:cs typeface="Arial" pitchFamily="34" charset="0"/>
        </a:defRPr>
      </a:lvl7pPr>
      <a:lvl8pPr marL="1371600" algn="ctr" defTabSz="457200" rtl="0" fontAlgn="base">
        <a:spcBef>
          <a:spcPct val="0"/>
        </a:spcBef>
        <a:spcAft>
          <a:spcPct val="0"/>
        </a:spcAft>
        <a:defRPr sz="3000" b="1">
          <a:solidFill>
            <a:schemeClr val="tx1"/>
          </a:solidFill>
          <a:latin typeface="Arial" pitchFamily="34" charset="0"/>
          <a:cs typeface="Arial" pitchFamily="34" charset="0"/>
        </a:defRPr>
      </a:lvl8pPr>
      <a:lvl9pPr marL="1828800" algn="ctr" defTabSz="457200" rtl="0" fontAlgn="base">
        <a:spcBef>
          <a:spcPct val="0"/>
        </a:spcBef>
        <a:spcAft>
          <a:spcPct val="0"/>
        </a:spcAft>
        <a:defRPr sz="3000" b="1">
          <a:solidFill>
            <a:schemeClr val="tx1"/>
          </a:solidFill>
          <a:latin typeface="Arial" pitchFamily="34" charset="0"/>
          <a:cs typeface="Arial"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000">
          <a:solidFill>
            <a:schemeClr val="tx1"/>
          </a:solidFill>
          <a:latin typeface="+mn-lt"/>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a:solidFill>
            <a:schemeClr val="tx1"/>
          </a:solidFill>
          <a:latin typeface="+mn-lt"/>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1600">
          <a:solidFill>
            <a:schemeClr val="tx1"/>
          </a:solidFill>
          <a:latin typeface="+mn-lt"/>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1600">
          <a:solidFill>
            <a:schemeClr val="tx1"/>
          </a:solidFill>
          <a:latin typeface="+mn-lt"/>
          <a:cs typeface="+mn-cs"/>
        </a:defRPr>
      </a:lvl5pPr>
      <a:lvl6pPr marL="2514600" indent="-228600" algn="l" defTabSz="457200" rtl="0" fontAlgn="base">
        <a:spcBef>
          <a:spcPct val="20000"/>
        </a:spcBef>
        <a:spcAft>
          <a:spcPct val="0"/>
        </a:spcAft>
        <a:buFont typeface="Arial" pitchFamily="34" charset="0"/>
        <a:buChar char="»"/>
        <a:defRPr sz="1600">
          <a:solidFill>
            <a:schemeClr val="tx1"/>
          </a:solidFill>
          <a:latin typeface="+mn-lt"/>
          <a:cs typeface="+mn-cs"/>
        </a:defRPr>
      </a:lvl6pPr>
      <a:lvl7pPr marL="2971800" indent="-228600" algn="l" defTabSz="457200" rtl="0" fontAlgn="base">
        <a:spcBef>
          <a:spcPct val="20000"/>
        </a:spcBef>
        <a:spcAft>
          <a:spcPct val="0"/>
        </a:spcAft>
        <a:buFont typeface="Arial" pitchFamily="34" charset="0"/>
        <a:buChar char="»"/>
        <a:defRPr sz="1600">
          <a:solidFill>
            <a:schemeClr val="tx1"/>
          </a:solidFill>
          <a:latin typeface="+mn-lt"/>
          <a:cs typeface="+mn-cs"/>
        </a:defRPr>
      </a:lvl7pPr>
      <a:lvl8pPr marL="3429000" indent="-228600" algn="l" defTabSz="457200" rtl="0" fontAlgn="base">
        <a:spcBef>
          <a:spcPct val="20000"/>
        </a:spcBef>
        <a:spcAft>
          <a:spcPct val="0"/>
        </a:spcAft>
        <a:buFont typeface="Arial" pitchFamily="34" charset="0"/>
        <a:buChar char="»"/>
        <a:defRPr sz="1600">
          <a:solidFill>
            <a:schemeClr val="tx1"/>
          </a:solidFill>
          <a:latin typeface="+mn-lt"/>
          <a:cs typeface="+mn-cs"/>
        </a:defRPr>
      </a:lvl8pPr>
      <a:lvl9pPr marL="3886200" indent="-228600" algn="l" defTabSz="457200" rtl="0" fontAlgn="base">
        <a:spcBef>
          <a:spcPct val="20000"/>
        </a:spcBef>
        <a:spcAft>
          <a:spcPct val="0"/>
        </a:spcAft>
        <a:buFont typeface="Arial" pitchFamily="34" charset="0"/>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gray">
          <a:xfrm>
            <a:off x="615950" y="990600"/>
            <a:ext cx="80708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it-IT" smtClean="0"/>
              <a:t>Click to edit Master title style</a:t>
            </a:r>
          </a:p>
        </p:txBody>
      </p:sp>
      <p:sp>
        <p:nvSpPr>
          <p:cNvPr id="7171" name="Text Placeholder 2"/>
          <p:cNvSpPr>
            <a:spLocks noGrp="1"/>
          </p:cNvSpPr>
          <p:nvPr>
            <p:ph type="body" idx="1"/>
          </p:nvPr>
        </p:nvSpPr>
        <p:spPr bwMode="gray">
          <a:xfrm>
            <a:off x="615950" y="2743200"/>
            <a:ext cx="807085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it-IT" smtClean="0"/>
              <a:t>Click to edit Master text styles</a:t>
            </a:r>
          </a:p>
          <a:p>
            <a:pPr lvl="1"/>
            <a:r>
              <a:rPr lang="en-US" altLang="it-IT" smtClean="0"/>
              <a:t>Second level</a:t>
            </a:r>
          </a:p>
          <a:p>
            <a:pPr lvl="2"/>
            <a:r>
              <a:rPr lang="en-US" altLang="it-IT" smtClean="0"/>
              <a:t>Third level</a:t>
            </a:r>
          </a:p>
          <a:p>
            <a:pPr lvl="3"/>
            <a:r>
              <a:rPr lang="en-US" altLang="it-IT" smtClean="0"/>
              <a:t>Fourth level</a:t>
            </a:r>
          </a:p>
          <a:p>
            <a:pPr lvl="4"/>
            <a:r>
              <a:rPr lang="en-US" altLang="it-IT" smtClean="0"/>
              <a:t>Fifth level</a:t>
            </a:r>
          </a:p>
        </p:txBody>
      </p:sp>
    </p:spTree>
  </p:cSld>
  <p:clrMap bg1="lt1" tx1="dk1" bg2="lt2" tx2="dk2" accent1="accent1" accent2="accent2" accent3="accent3" accent4="accent4" accent5="accent5" accent6="accent6" hlink="hlink" folHlink="folHlink"/>
  <p:sldLayoutIdLst>
    <p:sldLayoutId id="2147485026" r:id="rId1"/>
    <p:sldLayoutId id="2147485027" r:id="rId2"/>
  </p:sldLayoutIdLst>
  <p:txStyles>
    <p:titleStyle>
      <a:lvl1pPr algn="ctr" defTabSz="457200" rtl="0" eaLnBrk="0" fontAlgn="base" hangingPunct="0">
        <a:spcBef>
          <a:spcPct val="0"/>
        </a:spcBef>
        <a:spcAft>
          <a:spcPct val="0"/>
        </a:spcAft>
        <a:defRPr sz="3000" b="1" kern="1200">
          <a:solidFill>
            <a:schemeClr val="accent1"/>
          </a:solidFill>
          <a:latin typeface="+mj-lt"/>
          <a:ea typeface="+mj-ea"/>
          <a:cs typeface="+mj-cs"/>
        </a:defRPr>
      </a:lvl1pPr>
      <a:lvl2pPr algn="ctr" defTabSz="457200" rtl="0" eaLnBrk="0" fontAlgn="base" hangingPunct="0">
        <a:spcBef>
          <a:spcPct val="0"/>
        </a:spcBef>
        <a:spcAft>
          <a:spcPct val="0"/>
        </a:spcAft>
        <a:defRPr sz="3000" b="1">
          <a:solidFill>
            <a:schemeClr val="accent1"/>
          </a:solidFill>
          <a:latin typeface="Arial" pitchFamily="34" charset="0"/>
          <a:cs typeface="Arial" pitchFamily="34" charset="0"/>
        </a:defRPr>
      </a:lvl2pPr>
      <a:lvl3pPr algn="ctr" defTabSz="457200" rtl="0" eaLnBrk="0" fontAlgn="base" hangingPunct="0">
        <a:spcBef>
          <a:spcPct val="0"/>
        </a:spcBef>
        <a:spcAft>
          <a:spcPct val="0"/>
        </a:spcAft>
        <a:defRPr sz="3000" b="1">
          <a:solidFill>
            <a:schemeClr val="accent1"/>
          </a:solidFill>
          <a:latin typeface="Arial" pitchFamily="34" charset="0"/>
          <a:cs typeface="Arial" pitchFamily="34" charset="0"/>
        </a:defRPr>
      </a:lvl3pPr>
      <a:lvl4pPr algn="ctr" defTabSz="457200" rtl="0" eaLnBrk="0" fontAlgn="base" hangingPunct="0">
        <a:spcBef>
          <a:spcPct val="0"/>
        </a:spcBef>
        <a:spcAft>
          <a:spcPct val="0"/>
        </a:spcAft>
        <a:defRPr sz="3000" b="1">
          <a:solidFill>
            <a:schemeClr val="accent1"/>
          </a:solidFill>
          <a:latin typeface="Arial" pitchFamily="34" charset="0"/>
          <a:cs typeface="Arial" pitchFamily="34" charset="0"/>
        </a:defRPr>
      </a:lvl4pPr>
      <a:lvl5pPr algn="ctr" defTabSz="457200" rtl="0" eaLnBrk="0" fontAlgn="base" hangingPunct="0">
        <a:spcBef>
          <a:spcPct val="0"/>
        </a:spcBef>
        <a:spcAft>
          <a:spcPct val="0"/>
        </a:spcAft>
        <a:defRPr sz="3000" b="1">
          <a:solidFill>
            <a:schemeClr val="accent1"/>
          </a:solidFill>
          <a:latin typeface="Arial" pitchFamily="34" charset="0"/>
          <a:cs typeface="Arial" pitchFamily="34" charset="0"/>
        </a:defRPr>
      </a:lvl5pPr>
      <a:lvl6pPr marL="457200" algn="ctr" defTabSz="457200" rtl="0" fontAlgn="base">
        <a:spcBef>
          <a:spcPct val="0"/>
        </a:spcBef>
        <a:spcAft>
          <a:spcPct val="0"/>
        </a:spcAft>
        <a:defRPr sz="3000" b="1">
          <a:solidFill>
            <a:schemeClr val="accent1"/>
          </a:solidFill>
          <a:latin typeface="Arial" pitchFamily="34" charset="0"/>
          <a:cs typeface="Arial" pitchFamily="34" charset="0"/>
        </a:defRPr>
      </a:lvl6pPr>
      <a:lvl7pPr marL="914400" algn="ctr" defTabSz="457200" rtl="0" fontAlgn="base">
        <a:spcBef>
          <a:spcPct val="0"/>
        </a:spcBef>
        <a:spcAft>
          <a:spcPct val="0"/>
        </a:spcAft>
        <a:defRPr sz="3000" b="1">
          <a:solidFill>
            <a:schemeClr val="accent1"/>
          </a:solidFill>
          <a:latin typeface="Arial" pitchFamily="34" charset="0"/>
          <a:cs typeface="Arial" pitchFamily="34" charset="0"/>
        </a:defRPr>
      </a:lvl7pPr>
      <a:lvl8pPr marL="1371600" algn="ctr" defTabSz="457200" rtl="0" fontAlgn="base">
        <a:spcBef>
          <a:spcPct val="0"/>
        </a:spcBef>
        <a:spcAft>
          <a:spcPct val="0"/>
        </a:spcAft>
        <a:defRPr sz="3000" b="1">
          <a:solidFill>
            <a:schemeClr val="accent1"/>
          </a:solidFill>
          <a:latin typeface="Arial" pitchFamily="34" charset="0"/>
          <a:cs typeface="Arial" pitchFamily="34" charset="0"/>
        </a:defRPr>
      </a:lvl8pPr>
      <a:lvl9pPr marL="1828800" algn="ctr" defTabSz="457200" rtl="0" fontAlgn="base">
        <a:spcBef>
          <a:spcPct val="0"/>
        </a:spcBef>
        <a:spcAft>
          <a:spcPct val="0"/>
        </a:spcAft>
        <a:defRPr sz="3000" b="1">
          <a:solidFill>
            <a:schemeClr val="accent1"/>
          </a:solidFill>
          <a:latin typeface="Arial" pitchFamily="34" charset="0"/>
          <a:cs typeface="Arial"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7.xml"/><Relationship Id="rId4" Type="http://schemas.openxmlformats.org/officeDocument/2006/relationships/image" Target="../media/image12.jpe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7.xml"/><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2"/>
          <p:cNvSpPr>
            <a:spLocks noGrp="1"/>
          </p:cNvSpPr>
          <p:nvPr>
            <p:ph type="ctrTitle"/>
          </p:nvPr>
        </p:nvSpPr>
        <p:spPr>
          <a:xfrm>
            <a:off x="152400" y="1822450"/>
            <a:ext cx="8610600" cy="1470025"/>
          </a:xfrm>
        </p:spPr>
        <p:txBody>
          <a:bodyPr/>
          <a:lstStyle/>
          <a:p>
            <a:pPr eaLnBrk="1" hangingPunct="1"/>
            <a:r>
              <a:rPr lang="en-US" altLang="it-IT" dirty="0"/>
              <a:t>Employment contracts in Italy and recruitment incentives</a:t>
            </a:r>
          </a:p>
        </p:txBody>
      </p:sp>
      <p:sp>
        <p:nvSpPr>
          <p:cNvPr id="18435" name="Rectangle 13"/>
          <p:cNvSpPr>
            <a:spLocks noGrp="1"/>
          </p:cNvSpPr>
          <p:nvPr>
            <p:ph type="subTitle" idx="1"/>
          </p:nvPr>
        </p:nvSpPr>
        <p:spPr>
          <a:xfrm>
            <a:off x="0" y="3657600"/>
            <a:ext cx="9144000" cy="762000"/>
          </a:xfrm>
        </p:spPr>
        <p:txBody>
          <a:bodyPr/>
          <a:lstStyle/>
          <a:p>
            <a:pPr eaLnBrk="1" hangingPunct="1"/>
            <a:r>
              <a:rPr lang="en-GB" altLang="it-IT" dirty="0">
                <a:solidFill>
                  <a:schemeClr val="tx1"/>
                </a:solidFill>
              </a:rPr>
              <a:t>10-11 November 2020 – E.A. Rosario De Luca</a:t>
            </a:r>
            <a:endParaRPr lang="fr-FR" altLang="it-IT" dirty="0">
              <a:solidFill>
                <a:schemeClr val="tx1"/>
              </a:solidFill>
            </a:endParaRPr>
          </a:p>
        </p:txBody>
      </p:sp>
      <p:pic>
        <p:nvPicPr>
          <p:cNvPr id="18436" name="Immagine 5" descr="C:\Users\cmastracci.ext\Desktop\EURES\logo FSE\logo_U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4537075"/>
            <a:ext cx="620713"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Immagin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01800" y="4537075"/>
            <a:ext cx="1547813"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Immagine 6" descr="HD-1920x1080.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505200"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olo 5"/>
          <p:cNvSpPr>
            <a:spLocks noGrp="1"/>
          </p:cNvSpPr>
          <p:nvPr>
            <p:ph type="title"/>
          </p:nvPr>
        </p:nvSpPr>
        <p:spPr>
          <a:xfrm>
            <a:off x="615950" y="1143000"/>
            <a:ext cx="8070850" cy="609600"/>
          </a:xfrm>
        </p:spPr>
        <p:txBody>
          <a:bodyPr/>
          <a:lstStyle/>
          <a:p>
            <a:pPr>
              <a:lnSpc>
                <a:spcPct val="107000"/>
              </a:lnSpc>
              <a:spcAft>
                <a:spcPts val="800"/>
              </a:spcAft>
            </a:pPr>
            <a:r>
              <a:rPr lang="it-IT" altLang="it-IT" sz="2800" dirty="0" smtClean="0">
                <a:latin typeface="Calibri" panose="020F0502020204030204" pitchFamily="34" charset="0"/>
                <a:ea typeface="SimSun" panose="02010600030101010101" pitchFamily="2" charset="-122"/>
              </a:rPr>
              <a:t>Apprenticeship </a:t>
            </a:r>
            <a:r>
              <a:rPr lang="it-IT" altLang="it-IT" sz="2800" dirty="0" err="1" smtClean="0">
                <a:latin typeface="Calibri" panose="020F0502020204030204" pitchFamily="34" charset="0"/>
                <a:ea typeface="SimSun" panose="02010600030101010101" pitchFamily="2" charset="-122"/>
              </a:rPr>
              <a:t>Contract</a:t>
            </a:r>
            <a:endParaRPr lang="it-IT" altLang="it-IT" sz="2000" dirty="0" smtClean="0">
              <a:latin typeface="Calibri" panose="020F0502020204030204" pitchFamily="34" charset="0"/>
              <a:ea typeface="SimSun" panose="02010600030101010101" pitchFamily="2" charset="-122"/>
            </a:endParaRPr>
          </a:p>
        </p:txBody>
      </p:sp>
      <p:pic>
        <p:nvPicPr>
          <p:cNvPr id="27651" name="Immagine 6" descr="Leaderboard-728x9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0"/>
            <a:ext cx="69342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Immagin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21525" y="5867400"/>
            <a:ext cx="1547813"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Immagin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905000"/>
            <a:ext cx="299085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CasellaDiTesto 6"/>
          <p:cNvSpPr txBox="1">
            <a:spLocks noChangeArrowheads="1"/>
          </p:cNvSpPr>
          <p:nvPr/>
        </p:nvSpPr>
        <p:spPr bwMode="auto">
          <a:xfrm>
            <a:off x="3905250" y="1828800"/>
            <a:ext cx="424815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pPr>
            <a:r>
              <a:rPr lang="en-US" altLang="it-IT" sz="2000" dirty="0"/>
              <a:t>Apprenticeship for qualification and professional diploma;</a:t>
            </a:r>
          </a:p>
          <a:p>
            <a:pPr>
              <a:spcBef>
                <a:spcPct val="0"/>
              </a:spcBef>
            </a:pPr>
            <a:r>
              <a:rPr lang="en-US" altLang="it-IT" sz="2000" dirty="0"/>
              <a:t>Professionalizing apprenticeship or trade contracts;</a:t>
            </a:r>
          </a:p>
          <a:p>
            <a:pPr>
              <a:spcBef>
                <a:spcPct val="0"/>
              </a:spcBef>
            </a:pPr>
            <a:r>
              <a:rPr lang="en-US" altLang="it-IT" sz="2000" dirty="0"/>
              <a:t>Higher education and research apprenticeship.</a:t>
            </a:r>
            <a:endParaRPr lang="it-IT" altLang="it-IT" sz="2000" dirty="0"/>
          </a:p>
        </p:txBody>
      </p:sp>
      <p:sp>
        <p:nvSpPr>
          <p:cNvPr id="27655" name="CasellaDiTesto 7"/>
          <p:cNvSpPr txBox="1">
            <a:spLocks noChangeArrowheads="1"/>
          </p:cNvSpPr>
          <p:nvPr/>
        </p:nvSpPr>
        <p:spPr bwMode="auto">
          <a:xfrm>
            <a:off x="762000" y="3780472"/>
            <a:ext cx="7467600"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pPr>
            <a:r>
              <a:rPr lang="en-US" altLang="it-IT" sz="2200" dirty="0"/>
              <a:t>It is a contract with training content</a:t>
            </a:r>
          </a:p>
          <a:p>
            <a:pPr>
              <a:spcBef>
                <a:spcPct val="0"/>
              </a:spcBef>
            </a:pPr>
            <a:r>
              <a:rPr lang="en-US" altLang="it-IT" sz="2200" dirty="0"/>
              <a:t>It is </a:t>
            </a:r>
            <a:r>
              <a:rPr lang="en-US" altLang="it-IT" sz="2200" dirty="0" smtClean="0"/>
              <a:t>a </a:t>
            </a:r>
            <a:r>
              <a:rPr lang="en-US" altLang="it-IT" sz="2200" dirty="0"/>
              <a:t>permanent contract</a:t>
            </a:r>
          </a:p>
          <a:p>
            <a:pPr>
              <a:spcBef>
                <a:spcPct val="0"/>
              </a:spcBef>
            </a:pPr>
            <a:r>
              <a:rPr lang="en-US" altLang="it-IT" sz="2200" dirty="0" smtClean="0"/>
              <a:t>Includes a </a:t>
            </a:r>
            <a:r>
              <a:rPr lang="en-US" altLang="it-IT" sz="2200" dirty="0"/>
              <a:t>period of training in the Company or at organizations accredited by the Regions</a:t>
            </a:r>
          </a:p>
          <a:p>
            <a:pPr>
              <a:spcBef>
                <a:spcPct val="0"/>
              </a:spcBef>
            </a:pPr>
            <a:r>
              <a:rPr lang="en-US" altLang="it-IT" sz="2200" dirty="0"/>
              <a:t>Age limit 29 years (exceptions in individual regions)</a:t>
            </a:r>
            <a:endParaRPr lang="it-IT" altLang="it-IT" sz="2200" dirty="0"/>
          </a:p>
        </p:txBody>
      </p:sp>
    </p:spTree>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olo 5"/>
          <p:cNvSpPr>
            <a:spLocks noGrp="1"/>
          </p:cNvSpPr>
          <p:nvPr>
            <p:ph type="title"/>
          </p:nvPr>
        </p:nvSpPr>
        <p:spPr>
          <a:xfrm>
            <a:off x="615950" y="990600"/>
            <a:ext cx="8070850" cy="609600"/>
          </a:xfrm>
        </p:spPr>
        <p:txBody>
          <a:bodyPr/>
          <a:lstStyle/>
          <a:p>
            <a:pPr>
              <a:lnSpc>
                <a:spcPct val="107000"/>
              </a:lnSpc>
              <a:spcAft>
                <a:spcPts val="800"/>
              </a:spcAft>
            </a:pPr>
            <a:r>
              <a:rPr lang="it-IT" altLang="it-IT" sz="2800" dirty="0">
                <a:latin typeface="Calibri" panose="020F0502020204030204" pitchFamily="34" charset="0"/>
                <a:ea typeface="SimSun" panose="02010600030101010101" pitchFamily="2" charset="-122"/>
              </a:rPr>
              <a:t>The Training </a:t>
            </a:r>
            <a:r>
              <a:rPr lang="it-IT" altLang="it-IT" sz="2800" dirty="0" err="1">
                <a:latin typeface="Calibri" panose="020F0502020204030204" pitchFamily="34" charset="0"/>
                <a:ea typeface="SimSun" panose="02010600030101010101" pitchFamily="2" charset="-122"/>
              </a:rPr>
              <a:t>Internship</a:t>
            </a:r>
            <a:endParaRPr lang="it-IT" altLang="it-IT" sz="2000" dirty="0" smtClean="0">
              <a:latin typeface="Calibri" panose="020F0502020204030204" pitchFamily="34" charset="0"/>
              <a:ea typeface="SimSun" panose="02010600030101010101" pitchFamily="2" charset="-122"/>
            </a:endParaRPr>
          </a:p>
        </p:txBody>
      </p:sp>
      <p:pic>
        <p:nvPicPr>
          <p:cNvPr id="28675" name="Immagine 6" descr="Leaderboard-728x9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0"/>
            <a:ext cx="69342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Immagin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21525" y="5867400"/>
            <a:ext cx="1547813"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CasellaDiTesto 6"/>
          <p:cNvSpPr txBox="1">
            <a:spLocks noChangeArrowheads="1"/>
          </p:cNvSpPr>
          <p:nvPr/>
        </p:nvSpPr>
        <p:spPr bwMode="auto">
          <a:xfrm>
            <a:off x="3905250" y="1828800"/>
            <a:ext cx="44767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pPr>
            <a:r>
              <a:rPr lang="en-US" altLang="it-IT" sz="1800" dirty="0"/>
              <a:t>It is a contract with training </a:t>
            </a:r>
            <a:r>
              <a:rPr lang="en-US" altLang="it-IT" sz="1800" dirty="0" smtClean="0"/>
              <a:t>content</a:t>
            </a:r>
          </a:p>
          <a:p>
            <a:pPr>
              <a:spcBef>
                <a:spcPct val="0"/>
              </a:spcBef>
            </a:pPr>
            <a:r>
              <a:rPr lang="en-US" altLang="it-IT" sz="1800" dirty="0"/>
              <a:t>Does not qualify as </a:t>
            </a:r>
            <a:r>
              <a:rPr lang="en-US" altLang="it-IT" sz="1800" dirty="0" smtClean="0"/>
              <a:t>an employee work</a:t>
            </a:r>
            <a:r>
              <a:rPr lang="it-IT" altLang="it-IT" sz="1800" dirty="0" smtClean="0"/>
              <a:t> </a:t>
            </a:r>
            <a:endParaRPr lang="it-IT" altLang="it-IT" sz="1800" dirty="0"/>
          </a:p>
          <a:p>
            <a:pPr>
              <a:spcBef>
                <a:spcPct val="0"/>
              </a:spcBef>
            </a:pPr>
            <a:r>
              <a:rPr lang="en-US" altLang="it-IT" sz="1800" dirty="0"/>
              <a:t>Curricular traineeships (University).</a:t>
            </a:r>
          </a:p>
          <a:p>
            <a:pPr>
              <a:spcBef>
                <a:spcPct val="0"/>
              </a:spcBef>
            </a:pPr>
            <a:r>
              <a:rPr lang="en-US" altLang="it-IT" sz="1800" dirty="0"/>
              <a:t>Extracurricular internships </a:t>
            </a:r>
            <a:r>
              <a:rPr lang="en-US" altLang="it-IT" sz="1200" dirty="0"/>
              <a:t>(work placement</a:t>
            </a:r>
            <a:r>
              <a:rPr lang="en-US" altLang="it-IT" sz="1200" dirty="0" smtClean="0"/>
              <a:t>)</a:t>
            </a:r>
            <a:endParaRPr lang="it-IT" altLang="it-IT" sz="1200" dirty="0"/>
          </a:p>
        </p:txBody>
      </p:sp>
      <p:sp>
        <p:nvSpPr>
          <p:cNvPr id="28678" name="CasellaDiTesto 7"/>
          <p:cNvSpPr txBox="1">
            <a:spLocks noChangeArrowheads="1"/>
          </p:cNvSpPr>
          <p:nvPr/>
        </p:nvSpPr>
        <p:spPr bwMode="auto">
          <a:xfrm>
            <a:off x="762000" y="3185279"/>
            <a:ext cx="762000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pPr>
            <a:r>
              <a:rPr lang="en-US" altLang="it-IT" sz="1800" dirty="0"/>
              <a:t>Disciplined by the Regions and Autonomous Provinces under the Agreement of 25/05/2017</a:t>
            </a:r>
            <a:r>
              <a:rPr lang="en-US" altLang="it-IT" sz="1800" dirty="0" smtClean="0"/>
              <a:t>.</a:t>
            </a:r>
            <a:endParaRPr lang="it-IT" altLang="it-IT" sz="1800" dirty="0"/>
          </a:p>
          <a:p>
            <a:pPr>
              <a:spcBef>
                <a:spcPct val="0"/>
              </a:spcBef>
            </a:pPr>
            <a:r>
              <a:rPr lang="en-US" altLang="it-IT" sz="1800" dirty="0"/>
              <a:t>Drafting of an Personal Training </a:t>
            </a:r>
            <a:r>
              <a:rPr lang="en-US" altLang="it-IT" sz="1800" dirty="0" smtClean="0"/>
              <a:t>Plan</a:t>
            </a:r>
          </a:p>
          <a:p>
            <a:pPr>
              <a:spcBef>
                <a:spcPct val="0"/>
              </a:spcBef>
            </a:pPr>
            <a:r>
              <a:rPr lang="it-IT" altLang="it-IT" sz="1800" dirty="0" err="1"/>
              <a:t>Trainee</a:t>
            </a:r>
            <a:endParaRPr lang="it-IT" altLang="it-IT" sz="1800" dirty="0"/>
          </a:p>
          <a:p>
            <a:pPr>
              <a:spcBef>
                <a:spcPct val="0"/>
              </a:spcBef>
            </a:pPr>
            <a:r>
              <a:rPr lang="en-US" altLang="it-IT" sz="1800" dirty="0" smtClean="0"/>
              <a:t>Promoter (Pes </a:t>
            </a:r>
            <a:r>
              <a:rPr lang="en-US" altLang="it-IT" sz="1800" dirty="0"/>
              <a:t>- Accredited Entities </a:t>
            </a:r>
            <a:r>
              <a:rPr lang="en-US" altLang="it-IT" sz="1800" dirty="0" smtClean="0"/>
              <a:t>- Municipalities ...)</a:t>
            </a:r>
          </a:p>
          <a:p>
            <a:pPr>
              <a:spcBef>
                <a:spcPct val="0"/>
              </a:spcBef>
            </a:pPr>
            <a:r>
              <a:rPr lang="it-IT" altLang="it-IT" sz="1800" dirty="0"/>
              <a:t>Host </a:t>
            </a:r>
            <a:r>
              <a:rPr lang="it-IT" altLang="it-IT" sz="1800" dirty="0" err="1"/>
              <a:t>Subject</a:t>
            </a:r>
            <a:r>
              <a:rPr lang="it-IT" altLang="it-IT" sz="1800" dirty="0"/>
              <a:t> (Companies - Public </a:t>
            </a:r>
            <a:r>
              <a:rPr lang="it-IT" altLang="it-IT" sz="1800" dirty="0" err="1"/>
              <a:t>Institutions</a:t>
            </a:r>
            <a:r>
              <a:rPr lang="it-IT" altLang="it-IT" sz="1800" dirty="0" smtClean="0"/>
              <a:t>)</a:t>
            </a:r>
          </a:p>
          <a:p>
            <a:pPr>
              <a:spcBef>
                <a:spcPct val="0"/>
              </a:spcBef>
            </a:pPr>
            <a:r>
              <a:rPr lang="it-IT" altLang="it-IT" sz="1800" dirty="0"/>
              <a:t>Limited </a:t>
            </a:r>
            <a:r>
              <a:rPr lang="it-IT" altLang="it-IT" sz="1800" dirty="0" err="1" smtClean="0"/>
              <a:t>number</a:t>
            </a:r>
            <a:endParaRPr lang="it-IT" altLang="it-IT" sz="1800" dirty="0" smtClean="0"/>
          </a:p>
          <a:p>
            <a:pPr>
              <a:spcBef>
                <a:spcPct val="0"/>
              </a:spcBef>
            </a:pPr>
            <a:r>
              <a:rPr lang="en-US" altLang="it-IT" sz="1800" dirty="0"/>
              <a:t>Duration: min 2 months max 12 months (up to 24 months for some categories)</a:t>
            </a:r>
          </a:p>
          <a:p>
            <a:pPr>
              <a:spcBef>
                <a:spcPct val="0"/>
              </a:spcBef>
            </a:pPr>
            <a:r>
              <a:rPr lang="en-US" altLang="it-IT" sz="1800" dirty="0"/>
              <a:t>Participation allowance (established by the Regions - min. 300€ monthly)</a:t>
            </a:r>
            <a:endParaRPr lang="it-IT" altLang="it-IT" sz="1800" dirty="0"/>
          </a:p>
        </p:txBody>
      </p:sp>
      <p:pic>
        <p:nvPicPr>
          <p:cNvPr id="28679" name="Immagin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676400"/>
            <a:ext cx="304800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olo 5"/>
          <p:cNvSpPr>
            <a:spLocks noGrp="1"/>
          </p:cNvSpPr>
          <p:nvPr>
            <p:ph type="title"/>
          </p:nvPr>
        </p:nvSpPr>
        <p:spPr>
          <a:xfrm>
            <a:off x="609600" y="1371600"/>
            <a:ext cx="8077200" cy="609600"/>
          </a:xfrm>
        </p:spPr>
        <p:txBody>
          <a:bodyPr/>
          <a:lstStyle/>
          <a:p>
            <a:pPr>
              <a:lnSpc>
                <a:spcPct val="107000"/>
              </a:lnSpc>
              <a:spcAft>
                <a:spcPts val="800"/>
              </a:spcAft>
            </a:pPr>
            <a:r>
              <a:rPr lang="it-IT" altLang="it-IT" sz="2800" dirty="0" err="1" smtClean="0">
                <a:latin typeface="Calibri" panose="020F0502020204030204" pitchFamily="34" charset="0"/>
                <a:ea typeface="SimSun" panose="02010600030101010101" pitchFamily="2" charset="-122"/>
              </a:rPr>
              <a:t>Accessory</a:t>
            </a:r>
            <a:r>
              <a:rPr lang="it-IT" altLang="it-IT" sz="2800" dirty="0" smtClean="0">
                <a:latin typeface="Calibri" panose="020F0502020204030204" pitchFamily="34" charset="0"/>
                <a:ea typeface="SimSun" panose="02010600030101010101" pitchFamily="2" charset="-122"/>
              </a:rPr>
              <a:t> work – </a:t>
            </a:r>
            <a:r>
              <a:rPr lang="it-IT" altLang="it-IT" sz="2800" dirty="0" err="1" smtClean="0">
                <a:latin typeface="Calibri" panose="020F0502020204030204" pitchFamily="34" charset="0"/>
                <a:ea typeface="SimSun" panose="02010600030101010101" pitchFamily="2" charset="-122"/>
              </a:rPr>
              <a:t>Occasional</a:t>
            </a:r>
            <a:r>
              <a:rPr lang="it-IT" altLang="it-IT" sz="2800" dirty="0" smtClean="0">
                <a:latin typeface="Calibri" panose="020F0502020204030204" pitchFamily="34" charset="0"/>
                <a:ea typeface="SimSun" panose="02010600030101010101" pitchFamily="2" charset="-122"/>
              </a:rPr>
              <a:t> </a:t>
            </a:r>
            <a:r>
              <a:rPr lang="it-IT" altLang="it-IT" sz="2800" dirty="0" err="1" smtClean="0">
                <a:latin typeface="Calibri" panose="020F0502020204030204" pitchFamily="34" charset="0"/>
                <a:ea typeface="SimSun" panose="02010600030101010101" pitchFamily="2" charset="-122"/>
              </a:rPr>
              <a:t>employment</a:t>
            </a:r>
            <a:r>
              <a:rPr lang="it-IT" altLang="it-IT" sz="2800" dirty="0" smtClean="0">
                <a:latin typeface="Calibri" panose="020F0502020204030204" pitchFamily="34" charset="0"/>
                <a:ea typeface="SimSun" panose="02010600030101010101" pitchFamily="2" charset="-122"/>
              </a:rPr>
              <a:t> - </a:t>
            </a:r>
            <a:br>
              <a:rPr lang="it-IT" altLang="it-IT" sz="2800" dirty="0" smtClean="0">
                <a:latin typeface="Calibri" panose="020F0502020204030204" pitchFamily="34" charset="0"/>
                <a:ea typeface="SimSun" panose="02010600030101010101" pitchFamily="2" charset="-122"/>
              </a:rPr>
            </a:br>
            <a:r>
              <a:rPr lang="it-IT" altLang="it-IT" sz="2800" dirty="0" smtClean="0">
                <a:latin typeface="Calibri" panose="020F0502020204030204" pitchFamily="34" charset="0"/>
                <a:ea typeface="SimSun" panose="02010600030101010101" pitchFamily="2" charset="-122"/>
              </a:rPr>
              <a:t>Family </a:t>
            </a:r>
            <a:r>
              <a:rPr lang="it-IT" altLang="it-IT" sz="2800" dirty="0" err="1" smtClean="0">
                <a:latin typeface="Calibri" panose="020F0502020204030204" pitchFamily="34" charset="0"/>
                <a:ea typeface="SimSun" panose="02010600030101010101" pitchFamily="2" charset="-122"/>
              </a:rPr>
              <a:t>register</a:t>
            </a:r>
            <a:r>
              <a:rPr lang="it-IT" altLang="it-IT" sz="2800" dirty="0" smtClean="0">
                <a:latin typeface="Calibri" panose="020F0502020204030204" pitchFamily="34" charset="0"/>
                <a:ea typeface="SimSun" panose="02010600030101010101" pitchFamily="2" charset="-122"/>
              </a:rPr>
              <a:t> (Libretto di Famiglia)</a:t>
            </a:r>
            <a:endParaRPr lang="it-IT" altLang="it-IT" sz="2000" dirty="0" smtClean="0">
              <a:latin typeface="Calibri" panose="020F0502020204030204" pitchFamily="34" charset="0"/>
              <a:ea typeface="SimSun" panose="02010600030101010101" pitchFamily="2" charset="-122"/>
            </a:endParaRPr>
          </a:p>
        </p:txBody>
      </p:sp>
      <p:pic>
        <p:nvPicPr>
          <p:cNvPr id="29699" name="Immagine 6" descr="Leaderboard-728x9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0"/>
            <a:ext cx="69342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Immagin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21525" y="5867400"/>
            <a:ext cx="1547813"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CasellaDiTesto 6"/>
          <p:cNvSpPr txBox="1">
            <a:spLocks noChangeArrowheads="1"/>
          </p:cNvSpPr>
          <p:nvPr/>
        </p:nvSpPr>
        <p:spPr bwMode="auto">
          <a:xfrm>
            <a:off x="762000" y="2443877"/>
            <a:ext cx="762000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pPr>
            <a:r>
              <a:rPr lang="en-US" altLang="it-IT" sz="1800" dirty="0"/>
              <a:t>The accessory employment contract regulates an occasional, i.e. occasional work activity</a:t>
            </a:r>
            <a:r>
              <a:rPr lang="it-IT" altLang="it-IT" sz="1800" dirty="0" smtClean="0"/>
              <a:t>.</a:t>
            </a:r>
            <a:endParaRPr lang="it-IT" altLang="it-IT" sz="1800" dirty="0"/>
          </a:p>
          <a:p>
            <a:pPr>
              <a:spcBef>
                <a:spcPct val="0"/>
              </a:spcBef>
            </a:pPr>
            <a:r>
              <a:rPr lang="en-US" altLang="it-IT" sz="1800" dirty="0"/>
              <a:t>By Law no. 96 of 21 June 2017, it was renamed the occasional service (or collaboration) contract</a:t>
            </a:r>
            <a:r>
              <a:rPr lang="en-US" altLang="it-IT" sz="1800" dirty="0" smtClean="0"/>
              <a:t>.</a:t>
            </a:r>
          </a:p>
          <a:p>
            <a:pPr>
              <a:spcBef>
                <a:spcPct val="0"/>
              </a:spcBef>
            </a:pPr>
            <a:r>
              <a:rPr lang="en-US" altLang="it-IT" sz="1800" dirty="0" smtClean="0"/>
              <a:t>Employer</a:t>
            </a:r>
            <a:r>
              <a:rPr lang="it-IT" altLang="it-IT" sz="1800" dirty="0" smtClean="0"/>
              <a:t> </a:t>
            </a:r>
            <a:r>
              <a:rPr lang="it-IT" altLang="it-IT" sz="1800" dirty="0"/>
              <a:t>(</a:t>
            </a:r>
            <a:r>
              <a:rPr lang="it-IT" altLang="it-IT" sz="1800" dirty="0" smtClean="0"/>
              <a:t>client) </a:t>
            </a:r>
            <a:r>
              <a:rPr lang="it-IT" altLang="it-IT" sz="1800" dirty="0">
                <a:sym typeface="Wingdings" panose="05000000000000000000" pitchFamily="2" charset="2"/>
              </a:rPr>
              <a:t> </a:t>
            </a:r>
            <a:r>
              <a:rPr lang="it-IT" altLang="it-IT" sz="1800" dirty="0" err="1" smtClean="0">
                <a:sym typeface="Wingdings" panose="05000000000000000000" pitchFamily="2" charset="2"/>
              </a:rPr>
              <a:t>Worker</a:t>
            </a:r>
            <a:r>
              <a:rPr lang="it-IT" altLang="it-IT" sz="1800" dirty="0" smtClean="0">
                <a:sym typeface="Wingdings" panose="05000000000000000000" pitchFamily="2" charset="2"/>
              </a:rPr>
              <a:t> (collaborator)</a:t>
            </a:r>
            <a:endParaRPr lang="it-IT" altLang="it-IT" sz="1800" dirty="0">
              <a:sym typeface="Wingdings" panose="05000000000000000000" pitchFamily="2" charset="2"/>
            </a:endParaRPr>
          </a:p>
          <a:p>
            <a:pPr>
              <a:spcBef>
                <a:spcPct val="0"/>
              </a:spcBef>
            </a:pPr>
            <a:r>
              <a:rPr lang="en-US" altLang="it-IT" sz="1800" dirty="0">
                <a:sym typeface="Wingdings" panose="05000000000000000000" pitchFamily="2" charset="2"/>
              </a:rPr>
              <a:t>Enrollment on the </a:t>
            </a:r>
            <a:r>
              <a:rPr lang="en-US" altLang="it-IT" sz="1800" dirty="0">
                <a:solidFill>
                  <a:srgbClr val="FF0000"/>
                </a:solidFill>
                <a:sym typeface="Wingdings" panose="05000000000000000000" pitchFamily="2" charset="2"/>
              </a:rPr>
              <a:t>INPS</a:t>
            </a:r>
            <a:r>
              <a:rPr lang="en-US" altLang="it-IT" sz="1800" dirty="0">
                <a:sym typeface="Wingdings" panose="05000000000000000000" pitchFamily="2" charset="2"/>
              </a:rPr>
              <a:t> </a:t>
            </a:r>
            <a:r>
              <a:rPr lang="en-US" altLang="it-IT" sz="1800" dirty="0" smtClean="0">
                <a:sym typeface="Wingdings" panose="05000000000000000000" pitchFamily="2" charset="2"/>
              </a:rPr>
              <a:t>portal</a:t>
            </a:r>
          </a:p>
          <a:p>
            <a:pPr>
              <a:spcBef>
                <a:spcPct val="0"/>
              </a:spcBef>
            </a:pPr>
            <a:r>
              <a:rPr lang="en-US" altLang="it-IT" sz="1800" dirty="0"/>
              <a:t>Remuneration: € 8/hour net through Family </a:t>
            </a:r>
            <a:r>
              <a:rPr lang="en-US" altLang="it-IT" sz="1800" dirty="0" smtClean="0"/>
              <a:t>Register</a:t>
            </a:r>
          </a:p>
          <a:p>
            <a:pPr>
              <a:spcBef>
                <a:spcPct val="0"/>
              </a:spcBef>
            </a:pPr>
            <a:r>
              <a:rPr lang="en-US" altLang="it-IT" sz="1800" dirty="0"/>
              <a:t>Remuneration: € 9/hour net by voucher ''</a:t>
            </a:r>
            <a:r>
              <a:rPr lang="en-US" altLang="it-IT" sz="1800" dirty="0" err="1"/>
              <a:t>PrestO</a:t>
            </a:r>
            <a:r>
              <a:rPr lang="en-US" altLang="it-IT" sz="1800" dirty="0" smtClean="0"/>
              <a:t>''</a:t>
            </a:r>
            <a:endParaRPr lang="it-IT" altLang="it-IT" sz="1800" dirty="0" smtClean="0"/>
          </a:p>
          <a:p>
            <a:pPr>
              <a:spcBef>
                <a:spcPct val="0"/>
              </a:spcBef>
            </a:pPr>
            <a:r>
              <a:rPr lang="en-US" altLang="it-IT" sz="1800" dirty="0"/>
              <a:t>Max remuneration € 5,000/year - € 6,666 for special categories</a:t>
            </a:r>
            <a:endParaRPr lang="it-IT" altLang="it-IT" sz="1800" dirty="0"/>
          </a:p>
        </p:txBody>
      </p:sp>
    </p:spTree>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olo 5"/>
          <p:cNvSpPr>
            <a:spLocks noGrp="1"/>
          </p:cNvSpPr>
          <p:nvPr>
            <p:ph type="title"/>
          </p:nvPr>
        </p:nvSpPr>
        <p:spPr>
          <a:xfrm>
            <a:off x="609600" y="1371600"/>
            <a:ext cx="8077200" cy="609600"/>
          </a:xfrm>
        </p:spPr>
        <p:txBody>
          <a:bodyPr/>
          <a:lstStyle/>
          <a:p>
            <a:pPr>
              <a:lnSpc>
                <a:spcPct val="107000"/>
              </a:lnSpc>
              <a:spcAft>
                <a:spcPts val="800"/>
              </a:spcAft>
            </a:pPr>
            <a:r>
              <a:rPr lang="it-IT" altLang="it-IT" sz="2800" dirty="0">
                <a:latin typeface="Calibri" panose="020F0502020204030204" pitchFamily="34" charset="0"/>
                <a:ea typeface="SimSun" panose="02010600030101010101" pitchFamily="2" charset="-122"/>
              </a:rPr>
              <a:t>Professional Services</a:t>
            </a:r>
            <a:endParaRPr lang="it-IT" altLang="it-IT" sz="2000" dirty="0" smtClean="0">
              <a:latin typeface="Calibri" panose="020F0502020204030204" pitchFamily="34" charset="0"/>
              <a:ea typeface="SimSun" panose="02010600030101010101" pitchFamily="2" charset="-122"/>
            </a:endParaRPr>
          </a:p>
        </p:txBody>
      </p:sp>
      <p:pic>
        <p:nvPicPr>
          <p:cNvPr id="29699" name="Immagine 6" descr="Leaderboard-728x9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0"/>
            <a:ext cx="69342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Immagin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21525" y="5867400"/>
            <a:ext cx="1547813"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CasellaDiTesto 6"/>
          <p:cNvSpPr txBox="1">
            <a:spLocks noChangeArrowheads="1"/>
          </p:cNvSpPr>
          <p:nvPr/>
        </p:nvSpPr>
        <p:spPr bwMode="auto">
          <a:xfrm>
            <a:off x="762000" y="2443877"/>
            <a:ext cx="762000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pPr>
            <a:r>
              <a:rPr lang="en-US" altLang="it-IT" sz="1800" dirty="0"/>
              <a:t>By professional services, commonly called </a:t>
            </a:r>
            <a:r>
              <a:rPr lang="en-US" altLang="it-IT" sz="1800" dirty="0" smtClean="0"/>
              <a:t>“Partita IVA” (VAT numbers), </a:t>
            </a:r>
            <a:r>
              <a:rPr lang="en-US" altLang="it-IT" sz="1800" dirty="0"/>
              <a:t>we mean the services of self-employed workers who offer, for </a:t>
            </a:r>
            <a:r>
              <a:rPr lang="en-US" altLang="it-IT" sz="1800" dirty="0" smtClean="0"/>
              <a:t>remuneration </a:t>
            </a:r>
            <a:r>
              <a:rPr lang="en-US" altLang="it-IT" sz="1800" dirty="0"/>
              <a:t>and without any subordination to the client, a service or the construction of a </a:t>
            </a:r>
            <a:r>
              <a:rPr lang="en-US" altLang="it-IT" sz="1800" dirty="0" smtClean="0"/>
              <a:t>work</a:t>
            </a:r>
          </a:p>
          <a:p>
            <a:pPr marL="0" indent="0">
              <a:spcBef>
                <a:spcPct val="0"/>
              </a:spcBef>
              <a:buNone/>
            </a:pPr>
            <a:endParaRPr lang="en-US" altLang="it-IT" sz="1800" dirty="0"/>
          </a:p>
          <a:p>
            <a:pPr>
              <a:spcBef>
                <a:spcPct val="0"/>
              </a:spcBef>
            </a:pPr>
            <a:r>
              <a:rPr lang="en-US" altLang="it-IT" sz="1800" dirty="0"/>
              <a:t>Cooperators, freelancers, consultants and other independent professionals.</a:t>
            </a:r>
          </a:p>
          <a:p>
            <a:pPr marL="0" indent="0">
              <a:spcBef>
                <a:spcPct val="0"/>
              </a:spcBef>
              <a:buNone/>
            </a:pPr>
            <a:endParaRPr lang="en-US" altLang="it-IT" sz="1800" dirty="0"/>
          </a:p>
          <a:p>
            <a:pPr>
              <a:spcBef>
                <a:spcPct val="0"/>
              </a:spcBef>
            </a:pPr>
            <a:r>
              <a:rPr lang="en-US" altLang="it-IT" sz="1800" dirty="0"/>
              <a:t>A written act is mandatory</a:t>
            </a:r>
            <a:endParaRPr lang="it-IT" altLang="it-IT" sz="1800" dirty="0">
              <a:solidFill>
                <a:srgbClr val="FF0000"/>
              </a:solidFill>
            </a:endParaRPr>
          </a:p>
        </p:txBody>
      </p:sp>
    </p:spTree>
    <p:extLst>
      <p:ext uri="{BB962C8B-B14F-4D97-AF65-F5344CB8AC3E}">
        <p14:creationId xmlns:p14="http://schemas.microsoft.com/office/powerpoint/2010/main" val="2680183292"/>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olo 5"/>
          <p:cNvSpPr>
            <a:spLocks noGrp="1"/>
          </p:cNvSpPr>
          <p:nvPr>
            <p:ph type="title"/>
          </p:nvPr>
        </p:nvSpPr>
        <p:spPr>
          <a:xfrm>
            <a:off x="615950" y="990600"/>
            <a:ext cx="8070850" cy="868363"/>
          </a:xfrm>
        </p:spPr>
        <p:txBody>
          <a:bodyPr/>
          <a:lstStyle/>
          <a:p>
            <a:r>
              <a:rPr lang="en-US" altLang="it-IT" dirty="0"/>
              <a:t>Incentives for hiring in Italy</a:t>
            </a:r>
            <a:endParaRPr lang="it-IT" altLang="it-IT" dirty="0" smtClean="0"/>
          </a:p>
        </p:txBody>
      </p:sp>
      <p:pic>
        <p:nvPicPr>
          <p:cNvPr id="19459" name="Immagine 6" descr="Leaderboard-728x9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0"/>
            <a:ext cx="69342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Immagin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21525" y="5867400"/>
            <a:ext cx="1547813"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egnaposto contenuto 3"/>
          <p:cNvSpPr>
            <a:spLocks noGrp="1"/>
          </p:cNvSpPr>
          <p:nvPr>
            <p:ph idx="1"/>
          </p:nvPr>
        </p:nvSpPr>
        <p:spPr>
          <a:xfrm>
            <a:off x="615950" y="1992313"/>
            <a:ext cx="8070850" cy="3875087"/>
          </a:xfrm>
        </p:spPr>
        <p:txBody>
          <a:bodyPr/>
          <a:lstStyle/>
          <a:p>
            <a:pPr>
              <a:defRPr/>
            </a:pPr>
            <a:r>
              <a:rPr lang="en-US" sz="2200" dirty="0"/>
              <a:t>These are regulatory or economic benefits, which are granted to employers who decide to hire, without being obliged by law to do so, certain categories of people, especially disadvantaged workers. They are, therefore, public contributions that serve to support the employer's share of the cost of new hires</a:t>
            </a:r>
            <a:r>
              <a:rPr lang="en-US" sz="2200" dirty="0" smtClean="0"/>
              <a:t>.</a:t>
            </a:r>
          </a:p>
          <a:p>
            <a:pPr>
              <a:defRPr/>
            </a:pPr>
            <a:r>
              <a:rPr lang="en-US" sz="2200" dirty="0"/>
              <a:t>The incentives can be provided by national legislation, by specific programs activated by </a:t>
            </a:r>
            <a:r>
              <a:rPr lang="en-US" sz="2200" dirty="0" err="1"/>
              <a:t>Anpal</a:t>
            </a:r>
            <a:r>
              <a:rPr lang="en-US" sz="2200" dirty="0"/>
              <a:t> </a:t>
            </a:r>
            <a:r>
              <a:rPr lang="en-US" sz="2200" dirty="0" err="1"/>
              <a:t>Servizi</a:t>
            </a:r>
            <a:r>
              <a:rPr lang="en-US" sz="2200" dirty="0"/>
              <a:t>, in collaboration with the Regions and Autonomous Provinces, and by regional regulations. </a:t>
            </a:r>
            <a:endParaRPr lang="it-IT" sz="2200" dirty="0"/>
          </a:p>
        </p:txBody>
      </p:sp>
    </p:spTree>
    <p:extLst>
      <p:ext uri="{BB962C8B-B14F-4D97-AF65-F5344CB8AC3E}">
        <p14:creationId xmlns:p14="http://schemas.microsoft.com/office/powerpoint/2010/main" val="1586469999"/>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Immagin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21525" y="5867400"/>
            <a:ext cx="1547813"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Immagine 5" descr="Leaderboard-728x9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0"/>
            <a:ext cx="69342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ella 2"/>
          <p:cNvGraphicFramePr>
            <a:graphicFrameLocks noGrp="1"/>
          </p:cNvGraphicFramePr>
          <p:nvPr>
            <p:extLst>
              <p:ext uri="{D42A27DB-BD31-4B8C-83A1-F6EECF244321}">
                <p14:modId xmlns:p14="http://schemas.microsoft.com/office/powerpoint/2010/main" val="1651719087"/>
              </p:ext>
            </p:extLst>
          </p:nvPr>
        </p:nvGraphicFramePr>
        <p:xfrm>
          <a:off x="1311275" y="1524000"/>
          <a:ext cx="6680200" cy="4114800"/>
        </p:xfrm>
        <a:graphic>
          <a:graphicData uri="http://schemas.openxmlformats.org/drawingml/2006/table">
            <a:tbl>
              <a:tblPr/>
              <a:tblGrid>
                <a:gridCol w="1056773">
                  <a:extLst>
                    <a:ext uri="{9D8B030D-6E8A-4147-A177-3AD203B41FA5}">
                      <a16:colId xmlns:a16="http://schemas.microsoft.com/office/drawing/2014/main" val="3602685595"/>
                    </a:ext>
                  </a:extLst>
                </a:gridCol>
                <a:gridCol w="5623427">
                  <a:extLst>
                    <a:ext uri="{9D8B030D-6E8A-4147-A177-3AD203B41FA5}">
                      <a16:colId xmlns:a16="http://schemas.microsoft.com/office/drawing/2014/main" val="4231378181"/>
                    </a:ext>
                  </a:extLst>
                </a:gridCol>
              </a:tblGrid>
              <a:tr h="428625">
                <a:tc>
                  <a:txBody>
                    <a:bodyPr/>
                    <a:lstStyle/>
                    <a:p>
                      <a:pPr algn="ctr" fontAlgn="b"/>
                      <a:r>
                        <a:rPr lang="it-IT" sz="1100" b="1" i="0" u="none" strike="noStrike">
                          <a:solidFill>
                            <a:srgbClr val="0070C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400" b="1" i="1" u="none" strike="noStrike" dirty="0" smtClean="0">
                          <a:solidFill>
                            <a:srgbClr val="FF0000"/>
                          </a:solidFill>
                          <a:effectLst/>
                          <a:latin typeface="Arial" panose="020B0604020202020204" pitchFamily="34" charset="0"/>
                        </a:rPr>
                        <a:t>INCENTIVE STABLE YOUTH EMPLOYMENT</a:t>
                      </a:r>
                      <a:endParaRPr lang="it-IT" sz="1400" b="1" i="1" u="none" strike="noStrike" dirty="0">
                        <a:solidFill>
                          <a:srgbClr val="FF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352027"/>
                  </a:ext>
                </a:extLst>
              </a:tr>
              <a:tr h="977265">
                <a:tc>
                  <a:txBody>
                    <a:bodyPr/>
                    <a:lstStyle/>
                    <a:p>
                      <a:pPr algn="ctr" fontAlgn="ctr"/>
                      <a:r>
                        <a:rPr lang="it-IT" sz="1100" b="1" i="0" u="none" strike="noStrike" dirty="0" smtClean="0">
                          <a:solidFill>
                            <a:srgbClr val="2F75B5"/>
                          </a:solidFill>
                          <a:effectLst/>
                          <a:latin typeface="Calibri" panose="020F0502020204030204" pitchFamily="34" charset="0"/>
                        </a:rPr>
                        <a:t>ABOUT</a:t>
                      </a:r>
                      <a:endParaRPr lang="it-IT" sz="1100" b="1" i="0" u="none" strike="noStrike" dirty="0">
                        <a:solidFill>
                          <a:srgbClr val="2F75B5"/>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dirty="0" smtClean="0">
                          <a:solidFill>
                            <a:srgbClr val="2F75B5"/>
                          </a:solidFill>
                          <a:effectLst/>
                          <a:latin typeface="Verdana" panose="020B0604030504040204" pitchFamily="34" charset="0"/>
                        </a:rPr>
                        <a:t>Three-year exemption from contributions for employers recruiting young people under-35 who have never had a permanent employment relationship</a:t>
                      </a:r>
                      <a:endParaRPr lang="it-IT" sz="1400" b="0" i="0" u="none" strike="noStrike" dirty="0">
                        <a:solidFill>
                          <a:srgbClr val="2F75B5"/>
                        </a:solidFill>
                        <a:effectLst/>
                        <a:latin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9106894"/>
                  </a:ext>
                </a:extLst>
              </a:tr>
              <a:tr h="685800">
                <a:tc>
                  <a:txBody>
                    <a:bodyPr/>
                    <a:lstStyle/>
                    <a:p>
                      <a:pPr algn="ctr" fontAlgn="ctr"/>
                      <a:r>
                        <a:rPr lang="it-IT" sz="1100" b="1" i="0" u="none" strike="noStrike" dirty="0" smtClean="0">
                          <a:solidFill>
                            <a:srgbClr val="833C0C"/>
                          </a:solidFill>
                          <a:effectLst/>
                          <a:latin typeface="Calibri" panose="020F0502020204030204" pitchFamily="34" charset="0"/>
                        </a:rPr>
                        <a:t>BENEFICIARIES</a:t>
                      </a:r>
                      <a:endParaRPr lang="it-IT" sz="1100" b="1" i="0" u="none" strike="noStrike" dirty="0">
                        <a:solidFill>
                          <a:srgbClr val="833C0C"/>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100" b="0" i="0" u="none" strike="noStrike" dirty="0" smtClean="0">
                          <a:solidFill>
                            <a:srgbClr val="833C0C"/>
                          </a:solidFill>
                          <a:effectLst/>
                          <a:latin typeface="Verdana" panose="020B0604030504040204" pitchFamily="34" charset="0"/>
                        </a:rPr>
                        <a:t>Private </a:t>
                      </a:r>
                      <a:r>
                        <a:rPr lang="it-IT" sz="1100" b="0" i="0" u="none" strike="noStrike" dirty="0" err="1" smtClean="0">
                          <a:solidFill>
                            <a:srgbClr val="833C0C"/>
                          </a:solidFill>
                          <a:effectLst/>
                          <a:latin typeface="Verdana" panose="020B0604030504040204" pitchFamily="34" charset="0"/>
                        </a:rPr>
                        <a:t>employers</a:t>
                      </a:r>
                      <a:endParaRPr lang="it-IT" sz="1100" b="0" i="0" u="none" strike="noStrike" dirty="0">
                        <a:solidFill>
                          <a:srgbClr val="833C0C"/>
                        </a:solidFill>
                        <a:effectLst/>
                        <a:latin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1972565"/>
                  </a:ext>
                </a:extLst>
              </a:tr>
              <a:tr h="651510">
                <a:tc>
                  <a:txBody>
                    <a:bodyPr/>
                    <a:lstStyle/>
                    <a:p>
                      <a:pPr algn="ctr" fontAlgn="ctr"/>
                      <a:r>
                        <a:rPr lang="it-IT" sz="1100" b="1" i="0" u="none" strike="noStrike" dirty="0" smtClean="0">
                          <a:solidFill>
                            <a:srgbClr val="2F75B5"/>
                          </a:solidFill>
                          <a:effectLst/>
                          <a:latin typeface="Calibri" panose="020F0502020204030204" pitchFamily="34" charset="0"/>
                        </a:rPr>
                        <a:t>CONCESSIONS </a:t>
                      </a:r>
                      <a:endParaRPr lang="it-IT" sz="1100" b="1" i="0" u="none" strike="noStrike" dirty="0">
                        <a:solidFill>
                          <a:srgbClr val="2F75B5"/>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smtClean="0">
                          <a:solidFill>
                            <a:srgbClr val="2F75B5"/>
                          </a:solidFill>
                          <a:effectLst/>
                          <a:latin typeface="Verdana" panose="020B0604030504040204" pitchFamily="34" charset="0"/>
                        </a:rPr>
                        <a:t>Contribution relief: 50% of social security contributions – excluding premiums and contributions due to INAIL – for a maximum amount of 3,000 EUR</a:t>
                      </a:r>
                      <a:endParaRPr lang="it-IT" sz="1100" b="0" i="0" u="none" strike="noStrike" dirty="0">
                        <a:solidFill>
                          <a:srgbClr val="2F75B5"/>
                        </a:solidFill>
                        <a:effectLst/>
                        <a:latin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0815997"/>
                  </a:ext>
                </a:extLst>
              </a:tr>
              <a:tr h="342900">
                <a:tc>
                  <a:txBody>
                    <a:bodyPr/>
                    <a:lstStyle/>
                    <a:p>
                      <a:pPr algn="ctr" fontAlgn="ctr"/>
                      <a:r>
                        <a:rPr lang="it-IT" sz="1100" b="1" i="0" u="none" strike="noStrike" dirty="0" smtClean="0">
                          <a:solidFill>
                            <a:srgbClr val="2F75B5"/>
                          </a:solidFill>
                          <a:effectLst/>
                          <a:latin typeface="Calibri" panose="020F0502020204030204" pitchFamily="34" charset="0"/>
                        </a:rPr>
                        <a:t>AGE</a:t>
                      </a:r>
                      <a:endParaRPr lang="it-IT" sz="1100" b="1" i="0" u="none" strike="noStrike" dirty="0">
                        <a:solidFill>
                          <a:srgbClr val="2F75B5"/>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100" b="0" i="0" u="none" strike="noStrike">
                          <a:solidFill>
                            <a:srgbClr val="2F75B5"/>
                          </a:solidFill>
                          <a:effectLst/>
                          <a:latin typeface="Verdana" panose="020B0604030504040204" pitchFamily="34" charset="0"/>
                        </a:rPr>
                        <a:t>&lt; 35 anni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9753519"/>
                  </a:ext>
                </a:extLst>
              </a:tr>
              <a:tr h="685800">
                <a:tc>
                  <a:txBody>
                    <a:bodyPr/>
                    <a:lstStyle/>
                    <a:p>
                      <a:pPr algn="ctr" fontAlgn="ctr"/>
                      <a:r>
                        <a:rPr lang="it-IT" sz="1100" b="1" i="0" u="none" strike="noStrike" dirty="0" smtClean="0">
                          <a:solidFill>
                            <a:srgbClr val="2F75B5"/>
                          </a:solidFill>
                          <a:effectLst/>
                          <a:latin typeface="Calibri" panose="020F0502020204030204" pitchFamily="34" charset="0"/>
                        </a:rPr>
                        <a:t>TYPE OF CONTRACT</a:t>
                      </a:r>
                    </a:p>
                    <a:p>
                      <a:pPr algn="ctr" fontAlgn="ctr"/>
                      <a:endParaRPr lang="it-IT" sz="1100" b="1" i="0" u="none" strike="noStrike" dirty="0">
                        <a:solidFill>
                          <a:srgbClr val="2F75B5"/>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100" b="0" i="0" u="none" strike="noStrike" dirty="0" err="1" smtClean="0">
                          <a:solidFill>
                            <a:srgbClr val="2F75B5"/>
                          </a:solidFill>
                          <a:effectLst/>
                          <a:latin typeface="Verdana" panose="020B0604030504040204" pitchFamily="34" charset="0"/>
                        </a:rPr>
                        <a:t>Permanent</a:t>
                      </a:r>
                      <a:r>
                        <a:rPr lang="it-IT" sz="1100" b="0" i="0" u="none" strike="noStrike" dirty="0" smtClean="0">
                          <a:solidFill>
                            <a:srgbClr val="2F75B5"/>
                          </a:solidFill>
                          <a:effectLst/>
                          <a:latin typeface="Verdana" panose="020B0604030504040204" pitchFamily="34" charset="0"/>
                        </a:rPr>
                        <a:t> </a:t>
                      </a:r>
                      <a:r>
                        <a:rPr lang="it-IT" sz="1100" b="0" i="0" u="none" strike="noStrike" dirty="0" err="1" smtClean="0">
                          <a:solidFill>
                            <a:srgbClr val="2F75B5"/>
                          </a:solidFill>
                          <a:effectLst/>
                          <a:latin typeface="Verdana" panose="020B0604030504040204" pitchFamily="34" charset="0"/>
                        </a:rPr>
                        <a:t>employment</a:t>
                      </a:r>
                      <a:r>
                        <a:rPr lang="it-IT" sz="1100" b="0" i="0" u="none" strike="noStrike" dirty="0" smtClean="0">
                          <a:solidFill>
                            <a:srgbClr val="2F75B5"/>
                          </a:solidFill>
                          <a:effectLst/>
                          <a:latin typeface="Verdana" panose="020B0604030504040204" pitchFamily="34" charset="0"/>
                        </a:rPr>
                        <a:t> </a:t>
                      </a:r>
                      <a:r>
                        <a:rPr lang="it-IT" sz="1100" b="0" i="0" u="none" strike="noStrike" dirty="0" err="1" smtClean="0">
                          <a:solidFill>
                            <a:srgbClr val="2F75B5"/>
                          </a:solidFill>
                          <a:effectLst/>
                          <a:latin typeface="Verdana" panose="020B0604030504040204" pitchFamily="34" charset="0"/>
                        </a:rPr>
                        <a:t>contract</a:t>
                      </a:r>
                      <a:r>
                        <a:rPr lang="it-IT" sz="1100" b="0" i="0" u="none" strike="noStrike" dirty="0" smtClean="0">
                          <a:solidFill>
                            <a:srgbClr val="2F75B5"/>
                          </a:solidFill>
                          <a:effectLst/>
                          <a:latin typeface="Verdana" panose="020B0604030504040204" pitchFamily="34" charset="0"/>
                        </a:rPr>
                        <a:t> </a:t>
                      </a:r>
                      <a:endParaRPr lang="it-IT" sz="1100" b="0" i="0" u="none" strike="noStrike" dirty="0">
                        <a:solidFill>
                          <a:srgbClr val="2F75B5"/>
                        </a:solidFill>
                        <a:effectLst/>
                        <a:latin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5690070"/>
                  </a:ext>
                </a:extLst>
              </a:tr>
              <a:tr h="342900">
                <a:tc>
                  <a:txBody>
                    <a:bodyPr/>
                    <a:lstStyle/>
                    <a:p>
                      <a:pPr algn="ctr" fontAlgn="ctr"/>
                      <a:r>
                        <a:rPr lang="it-IT" sz="1100" b="1" i="0" u="none" strike="noStrike" dirty="0" smtClean="0">
                          <a:solidFill>
                            <a:srgbClr val="833C0C"/>
                          </a:solidFill>
                          <a:effectLst/>
                          <a:latin typeface="Calibri" panose="020F0502020204030204" pitchFamily="34" charset="0"/>
                        </a:rPr>
                        <a:t>ARRANGEMENTS</a:t>
                      </a:r>
                      <a:endParaRPr lang="it-IT" sz="1100" b="1" i="0" u="none" strike="noStrike" dirty="0">
                        <a:solidFill>
                          <a:srgbClr val="833C0C"/>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100" b="0" i="0" u="none" strike="noStrike" dirty="0" err="1" smtClean="0">
                          <a:solidFill>
                            <a:srgbClr val="833C0C"/>
                          </a:solidFill>
                          <a:effectLst/>
                          <a:latin typeface="Verdana" panose="020B0604030504040204" pitchFamily="34" charset="0"/>
                        </a:rPr>
                        <a:t>Contribution</a:t>
                      </a:r>
                      <a:r>
                        <a:rPr lang="it-IT" sz="1100" b="0" i="0" u="none" strike="noStrike" dirty="0" smtClean="0">
                          <a:solidFill>
                            <a:srgbClr val="833C0C"/>
                          </a:solidFill>
                          <a:effectLst/>
                          <a:latin typeface="Verdana" panose="020B0604030504040204" pitchFamily="34" charset="0"/>
                        </a:rPr>
                        <a:t> </a:t>
                      </a:r>
                      <a:r>
                        <a:rPr lang="it-IT" sz="1100" b="0" i="0" u="none" strike="noStrike" dirty="0" err="1" smtClean="0">
                          <a:solidFill>
                            <a:srgbClr val="833C0C"/>
                          </a:solidFill>
                          <a:effectLst/>
                          <a:latin typeface="Verdana" panose="020B0604030504040204" pitchFamily="34" charset="0"/>
                        </a:rPr>
                        <a:t>adjustment</a:t>
                      </a:r>
                      <a:endParaRPr lang="it-IT" sz="1100" b="0" i="0" u="none" strike="noStrike" dirty="0">
                        <a:solidFill>
                          <a:srgbClr val="833C0C"/>
                        </a:solidFill>
                        <a:effectLst/>
                        <a:latin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3574903"/>
                  </a:ext>
                </a:extLst>
              </a:tr>
            </a:tbl>
          </a:graphicData>
        </a:graphic>
      </p:graphicFrame>
    </p:spTree>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Immagin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21525" y="5867400"/>
            <a:ext cx="1547813"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Immagine 5" descr="Leaderboard-728x9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0"/>
            <a:ext cx="69342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ella 2"/>
          <p:cNvGraphicFramePr>
            <a:graphicFrameLocks noGrp="1"/>
          </p:cNvGraphicFramePr>
          <p:nvPr>
            <p:extLst>
              <p:ext uri="{D42A27DB-BD31-4B8C-83A1-F6EECF244321}">
                <p14:modId xmlns:p14="http://schemas.microsoft.com/office/powerpoint/2010/main" val="1154875140"/>
              </p:ext>
            </p:extLst>
          </p:nvPr>
        </p:nvGraphicFramePr>
        <p:xfrm>
          <a:off x="1311275" y="1524000"/>
          <a:ext cx="6680200" cy="3886199"/>
        </p:xfrm>
        <a:graphic>
          <a:graphicData uri="http://schemas.openxmlformats.org/drawingml/2006/table">
            <a:tbl>
              <a:tblPr/>
              <a:tblGrid>
                <a:gridCol w="1056773">
                  <a:extLst>
                    <a:ext uri="{9D8B030D-6E8A-4147-A177-3AD203B41FA5}">
                      <a16:colId xmlns:a16="http://schemas.microsoft.com/office/drawing/2014/main" val="3644041780"/>
                    </a:ext>
                  </a:extLst>
                </a:gridCol>
                <a:gridCol w="5623427">
                  <a:extLst>
                    <a:ext uri="{9D8B030D-6E8A-4147-A177-3AD203B41FA5}">
                      <a16:colId xmlns:a16="http://schemas.microsoft.com/office/drawing/2014/main" val="2169671631"/>
                    </a:ext>
                  </a:extLst>
                </a:gridCol>
              </a:tblGrid>
              <a:tr h="339703">
                <a:tc>
                  <a:txBody>
                    <a:bodyPr/>
                    <a:lstStyle/>
                    <a:p>
                      <a:pPr algn="ctr" fontAlgn="b"/>
                      <a:r>
                        <a:rPr lang="it-IT" sz="1100" b="1" i="0" u="none" strike="noStrike">
                          <a:solidFill>
                            <a:srgbClr val="0070C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400" b="1" i="1" u="none" strike="noStrike" dirty="0" smtClean="0">
                          <a:solidFill>
                            <a:srgbClr val="FF0000"/>
                          </a:solidFill>
                          <a:effectLst/>
                          <a:latin typeface="Arial" panose="020B0604020202020204" pitchFamily="34" charset="0"/>
                        </a:rPr>
                        <a:t>INCENTIVE NEETS EMPLOYMENT</a:t>
                      </a:r>
                      <a:endParaRPr lang="it-IT" sz="1400" b="1" i="1" u="none" strike="noStrike" dirty="0">
                        <a:solidFill>
                          <a:srgbClr val="FF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3848328"/>
                  </a:ext>
                </a:extLst>
              </a:tr>
              <a:tr h="774522">
                <a:tc>
                  <a:txBody>
                    <a:bodyPr/>
                    <a:lstStyle/>
                    <a:p>
                      <a:pPr algn="ctr" fontAlgn="ctr"/>
                      <a:r>
                        <a:rPr lang="it-IT" sz="1100" b="1" i="0" u="none" strike="noStrike" dirty="0" smtClean="0">
                          <a:solidFill>
                            <a:srgbClr val="2F75B5"/>
                          </a:solidFill>
                          <a:effectLst/>
                          <a:latin typeface="Calibri" panose="020F0502020204030204" pitchFamily="34" charset="0"/>
                        </a:rPr>
                        <a:t>ABOUT</a:t>
                      </a:r>
                      <a:endParaRPr lang="it-IT" sz="1100" b="1" i="0" u="none" strike="noStrike" dirty="0">
                        <a:solidFill>
                          <a:srgbClr val="2F75B5"/>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smtClean="0">
                          <a:solidFill>
                            <a:srgbClr val="2F75B5"/>
                          </a:solidFill>
                          <a:effectLst/>
                          <a:latin typeface="Verdana" panose="020B0604030504040204" pitchFamily="34" charset="0"/>
                        </a:rPr>
                        <a:t>Contribution relief reserved for recruitments of people enrolled in the Youth Guarantee </a:t>
                      </a:r>
                      <a:r>
                        <a:rPr lang="en-US" sz="1100" b="0" i="0" u="none" strike="noStrike" dirty="0" err="1" smtClean="0">
                          <a:solidFill>
                            <a:srgbClr val="2F75B5"/>
                          </a:solidFill>
                          <a:effectLst/>
                          <a:latin typeface="Verdana" panose="020B0604030504040204" pitchFamily="34" charset="0"/>
                        </a:rPr>
                        <a:t>Programme</a:t>
                      </a:r>
                      <a:r>
                        <a:rPr lang="en-US" sz="1100" b="0" i="0" u="none" strike="noStrike" dirty="0" smtClean="0">
                          <a:solidFill>
                            <a:srgbClr val="2F75B5"/>
                          </a:solidFill>
                          <a:effectLst/>
                          <a:latin typeface="Verdana" panose="020B0604030504040204" pitchFamily="34" charset="0"/>
                        </a:rPr>
                        <a:t>.</a:t>
                      </a:r>
                    </a:p>
                    <a:p>
                      <a:pPr algn="l" fontAlgn="ctr"/>
                      <a:r>
                        <a:rPr lang="en-US" sz="1100" b="0" i="0" u="none" strike="noStrike" dirty="0" smtClean="0">
                          <a:solidFill>
                            <a:srgbClr val="2F75B5"/>
                          </a:solidFill>
                          <a:effectLst/>
                          <a:latin typeface="Verdana" panose="020B0604030504040204" pitchFamily="34" charset="0"/>
                        </a:rPr>
                        <a:t>The incentive may be used in compliance with EU regulations on «de </a:t>
                      </a:r>
                      <a:r>
                        <a:rPr lang="en-US" sz="1100" b="0" i="0" u="none" strike="noStrike" dirty="0" err="1" smtClean="0">
                          <a:solidFill>
                            <a:srgbClr val="2F75B5"/>
                          </a:solidFill>
                          <a:effectLst/>
                          <a:latin typeface="Verdana" panose="020B0604030504040204" pitchFamily="34" charset="0"/>
                        </a:rPr>
                        <a:t>minimis</a:t>
                      </a:r>
                      <a:r>
                        <a:rPr lang="en-US" sz="1100" b="0" i="0" u="none" strike="noStrike" dirty="0" smtClean="0">
                          <a:solidFill>
                            <a:srgbClr val="2F75B5"/>
                          </a:solidFill>
                          <a:effectLst/>
                          <a:latin typeface="Verdana" panose="020B0604030504040204" pitchFamily="34" charset="0"/>
                        </a:rPr>
                        <a:t>» aids.</a:t>
                      </a:r>
                      <a:endParaRPr lang="it-IT" sz="1100" b="0" i="0" u="none" strike="noStrike" dirty="0">
                        <a:solidFill>
                          <a:srgbClr val="2F75B5"/>
                        </a:solidFill>
                        <a:effectLst/>
                        <a:latin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0766734"/>
                  </a:ext>
                </a:extLst>
              </a:tr>
              <a:tr h="394055">
                <a:tc>
                  <a:txBody>
                    <a:bodyPr/>
                    <a:lstStyle/>
                    <a:p>
                      <a:pPr algn="ctr" fontAlgn="ctr"/>
                      <a:r>
                        <a:rPr lang="it-IT" sz="1100" b="1" i="0" u="none" strike="noStrike" dirty="0" smtClean="0">
                          <a:solidFill>
                            <a:srgbClr val="833C0C"/>
                          </a:solidFill>
                          <a:effectLst/>
                          <a:latin typeface="Calibri" panose="020F0502020204030204" pitchFamily="34" charset="0"/>
                        </a:rPr>
                        <a:t>BENEFICIARIES</a:t>
                      </a:r>
                      <a:endParaRPr lang="it-IT" sz="1100" b="1" i="0" u="none" strike="noStrike" dirty="0">
                        <a:solidFill>
                          <a:srgbClr val="833C0C"/>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100" b="0" i="0" u="none" strike="noStrike" dirty="0" err="1" smtClean="0">
                          <a:solidFill>
                            <a:srgbClr val="833C0C"/>
                          </a:solidFill>
                          <a:effectLst/>
                          <a:latin typeface="Verdana" panose="020B0604030504040204" pitchFamily="34" charset="0"/>
                        </a:rPr>
                        <a:t>All</a:t>
                      </a:r>
                      <a:r>
                        <a:rPr lang="it-IT" sz="1100" b="0" i="0" u="none" strike="noStrike" dirty="0" smtClean="0">
                          <a:solidFill>
                            <a:srgbClr val="833C0C"/>
                          </a:solidFill>
                          <a:effectLst/>
                          <a:latin typeface="Verdana" panose="020B0604030504040204" pitchFamily="34" charset="0"/>
                        </a:rPr>
                        <a:t> private </a:t>
                      </a:r>
                      <a:r>
                        <a:rPr lang="it-IT" sz="1100" b="0" i="0" u="none" strike="noStrike" dirty="0" err="1" smtClean="0">
                          <a:solidFill>
                            <a:srgbClr val="833C0C"/>
                          </a:solidFill>
                          <a:effectLst/>
                          <a:latin typeface="Verdana" panose="020B0604030504040204" pitchFamily="34" charset="0"/>
                        </a:rPr>
                        <a:t>employers</a:t>
                      </a:r>
                      <a:r>
                        <a:rPr lang="it-IT" sz="1100" b="0" i="0" u="none" strike="noStrike" dirty="0" smtClean="0">
                          <a:solidFill>
                            <a:srgbClr val="833C0C"/>
                          </a:solidFill>
                          <a:effectLst/>
                          <a:latin typeface="Verdana" panose="020B0604030504040204" pitchFamily="34" charset="0"/>
                        </a:rPr>
                        <a:t>, </a:t>
                      </a:r>
                      <a:r>
                        <a:rPr lang="it-IT" sz="1100" b="0" i="0" u="none" strike="noStrike" dirty="0" err="1" smtClean="0">
                          <a:solidFill>
                            <a:srgbClr val="833C0C"/>
                          </a:solidFill>
                          <a:effectLst/>
                          <a:latin typeface="Verdana" panose="020B0604030504040204" pitchFamily="34" charset="0"/>
                        </a:rPr>
                        <a:t>including</a:t>
                      </a:r>
                      <a:r>
                        <a:rPr lang="it-IT" sz="1100" b="0" i="0" u="none" strike="noStrike" dirty="0" smtClean="0">
                          <a:solidFill>
                            <a:srgbClr val="833C0C"/>
                          </a:solidFill>
                          <a:effectLst/>
                          <a:latin typeface="Verdana" panose="020B0604030504040204" pitchFamily="34" charset="0"/>
                        </a:rPr>
                        <a:t> non-</a:t>
                      </a:r>
                      <a:r>
                        <a:rPr lang="it-IT" sz="1100" b="0" i="0" u="none" strike="noStrike" dirty="0" err="1" smtClean="0">
                          <a:solidFill>
                            <a:srgbClr val="833C0C"/>
                          </a:solidFill>
                          <a:effectLst/>
                          <a:latin typeface="Verdana" panose="020B0604030504040204" pitchFamily="34" charset="0"/>
                        </a:rPr>
                        <a:t>entrepreneurs</a:t>
                      </a:r>
                      <a:endParaRPr lang="it-IT" sz="1100" b="0" i="0" u="none" strike="noStrike" dirty="0">
                        <a:solidFill>
                          <a:srgbClr val="833C0C"/>
                        </a:solidFill>
                        <a:effectLst/>
                        <a:latin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876510"/>
                  </a:ext>
                </a:extLst>
              </a:tr>
              <a:tr h="1290871">
                <a:tc>
                  <a:txBody>
                    <a:bodyPr/>
                    <a:lstStyle/>
                    <a:p>
                      <a:pPr algn="ctr" fontAlgn="ctr"/>
                      <a:r>
                        <a:rPr lang="it-IT" sz="1100" b="1" i="0" u="none" strike="noStrike" dirty="0" smtClean="0">
                          <a:solidFill>
                            <a:srgbClr val="2F75B5"/>
                          </a:solidFill>
                          <a:effectLst/>
                          <a:latin typeface="Calibri" panose="020F0502020204030204" pitchFamily="34" charset="0"/>
                        </a:rPr>
                        <a:t>CONCESSIONS </a:t>
                      </a:r>
                      <a:endParaRPr lang="it-IT" sz="1100" b="1" i="0" u="none" strike="noStrike" dirty="0">
                        <a:solidFill>
                          <a:srgbClr val="2F75B5"/>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smtClean="0">
                          <a:solidFill>
                            <a:srgbClr val="2F75B5"/>
                          </a:solidFill>
                          <a:effectLst/>
                          <a:latin typeface="Verdana" panose="020B0604030504040204" pitchFamily="34" charset="0"/>
                        </a:rPr>
                        <a:t>The incentive is equal to the social security contributions payable by the employer - excluding premiums and contributions due to INAIL - for a maximum amount of 8,060 EUR on annual basis, monthly re-scaled and applied for 12 monthly payments and usable, on pain of revocation, within the term of 28 February 2021.</a:t>
                      </a:r>
                      <a:endParaRPr lang="it-IT" sz="1100" b="0" i="0" u="none" strike="noStrike" dirty="0">
                        <a:solidFill>
                          <a:srgbClr val="2F75B5"/>
                        </a:solidFill>
                        <a:effectLst/>
                        <a:latin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6972218"/>
                  </a:ext>
                </a:extLst>
              </a:tr>
              <a:tr h="271762">
                <a:tc>
                  <a:txBody>
                    <a:bodyPr/>
                    <a:lstStyle/>
                    <a:p>
                      <a:pPr algn="ctr" fontAlgn="ctr"/>
                      <a:r>
                        <a:rPr lang="it-IT" sz="1100" b="1" i="0" u="none" strike="noStrike" dirty="0" smtClean="0">
                          <a:solidFill>
                            <a:srgbClr val="2F75B5"/>
                          </a:solidFill>
                          <a:effectLst/>
                          <a:latin typeface="Calibri" panose="020F0502020204030204" pitchFamily="34" charset="0"/>
                        </a:rPr>
                        <a:t>AGE</a:t>
                      </a:r>
                      <a:endParaRPr lang="it-IT" sz="1100" b="1" i="0" u="none" strike="noStrike" dirty="0">
                        <a:solidFill>
                          <a:srgbClr val="2F75B5"/>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100" b="0" i="0" u="none" strike="noStrike" dirty="0">
                          <a:solidFill>
                            <a:srgbClr val="2F75B5"/>
                          </a:solidFill>
                          <a:effectLst/>
                          <a:latin typeface="Verdana" panose="020B0604030504040204" pitchFamily="34" charset="0"/>
                        </a:rPr>
                        <a:t>&lt; </a:t>
                      </a:r>
                      <a:r>
                        <a:rPr lang="it-IT" sz="1100" b="0" i="0" u="none" strike="noStrike" dirty="0" smtClean="0">
                          <a:solidFill>
                            <a:srgbClr val="2F75B5"/>
                          </a:solidFill>
                          <a:effectLst/>
                          <a:latin typeface="Verdana" panose="020B0604030504040204" pitchFamily="34" charset="0"/>
                        </a:rPr>
                        <a:t>35</a:t>
                      </a:r>
                      <a:endParaRPr lang="it-IT" sz="1100" b="0" i="0" u="none" strike="noStrike" dirty="0">
                        <a:solidFill>
                          <a:srgbClr val="2F75B5"/>
                        </a:solidFill>
                        <a:effectLst/>
                        <a:latin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6048414"/>
                  </a:ext>
                </a:extLst>
              </a:tr>
              <a:tr h="543524">
                <a:tc>
                  <a:txBody>
                    <a:bodyPr/>
                    <a:lstStyle/>
                    <a:p>
                      <a:pPr algn="ctr" fontAlgn="ctr"/>
                      <a:r>
                        <a:rPr lang="it-IT" sz="1100" b="1" i="0" u="none" strike="noStrike" dirty="0" smtClean="0">
                          <a:solidFill>
                            <a:srgbClr val="2F75B5"/>
                          </a:solidFill>
                          <a:effectLst/>
                          <a:latin typeface="Calibri" panose="020F0502020204030204" pitchFamily="34" charset="0"/>
                        </a:rPr>
                        <a:t>TYPE OF CONTRACT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smtClean="0">
                          <a:solidFill>
                            <a:srgbClr val="2F75B5"/>
                          </a:solidFill>
                          <a:effectLst/>
                          <a:latin typeface="Verdana" panose="020B0604030504040204" pitchFamily="34" charset="0"/>
                        </a:rPr>
                        <a:t>Permanent recruitments - also for agency work purposes - as well as vocational apprenticeship relationships, may be objects of the incentive.</a:t>
                      </a:r>
                      <a:endParaRPr lang="it-IT" sz="1100" b="0" i="0" u="none" strike="noStrike" dirty="0">
                        <a:solidFill>
                          <a:srgbClr val="2F75B5"/>
                        </a:solidFill>
                        <a:effectLst/>
                        <a:latin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0241706"/>
                  </a:ext>
                </a:extLst>
              </a:tr>
              <a:tr h="271762">
                <a:tc>
                  <a:txBody>
                    <a:bodyPr/>
                    <a:lstStyle/>
                    <a:p>
                      <a:pPr algn="ctr" fontAlgn="ctr"/>
                      <a:r>
                        <a:rPr lang="it-IT" sz="1100" b="1" i="0" u="none" strike="noStrike" dirty="0" smtClean="0">
                          <a:solidFill>
                            <a:srgbClr val="833C0C"/>
                          </a:solidFill>
                          <a:effectLst/>
                          <a:latin typeface="Calibri" panose="020F0502020204030204" pitchFamily="34" charset="0"/>
                        </a:rPr>
                        <a:t>ARRANGEMENTS</a:t>
                      </a:r>
                      <a:endParaRPr lang="it-IT" sz="1100" b="1" i="0" u="none" strike="noStrike" dirty="0">
                        <a:solidFill>
                          <a:srgbClr val="833C0C"/>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smtClean="0">
                          <a:solidFill>
                            <a:srgbClr val="833C0C"/>
                          </a:solidFill>
                          <a:effectLst/>
                          <a:latin typeface="Verdana" panose="020B0604030504040204" pitchFamily="34" charset="0"/>
                        </a:rPr>
                        <a:t>Preliminary application on INPS and </a:t>
                      </a:r>
                      <a:r>
                        <a:rPr lang="en-US" sz="1100" b="0" i="0" u="none" strike="noStrike" dirty="0" err="1" smtClean="0">
                          <a:solidFill>
                            <a:srgbClr val="833C0C"/>
                          </a:solidFill>
                          <a:effectLst/>
                          <a:latin typeface="Verdana" panose="020B0604030504040204" pitchFamily="34" charset="0"/>
                        </a:rPr>
                        <a:t>Flussi</a:t>
                      </a:r>
                      <a:r>
                        <a:rPr lang="en-US" sz="1100" b="0" i="0" u="none" strike="noStrike" dirty="0" smtClean="0">
                          <a:solidFill>
                            <a:srgbClr val="833C0C"/>
                          </a:solidFill>
                          <a:effectLst/>
                          <a:latin typeface="Verdana" panose="020B0604030504040204" pitchFamily="34" charset="0"/>
                        </a:rPr>
                        <a:t> UNIEMENS portal.</a:t>
                      </a:r>
                      <a:endParaRPr lang="it-IT" sz="1100" b="0" i="0" u="none" strike="noStrike" dirty="0">
                        <a:solidFill>
                          <a:srgbClr val="833C0C"/>
                        </a:solidFill>
                        <a:effectLst/>
                        <a:latin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7204615"/>
                  </a:ext>
                </a:extLst>
              </a:tr>
            </a:tbl>
          </a:graphicData>
        </a:graphic>
      </p:graphicFrame>
    </p:spTree>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Immagin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21525" y="5867400"/>
            <a:ext cx="1547813"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Immagine 5" descr="Leaderboard-728x9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0"/>
            <a:ext cx="69342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ella 2"/>
          <p:cNvGraphicFramePr>
            <a:graphicFrameLocks noGrp="1"/>
          </p:cNvGraphicFramePr>
          <p:nvPr>
            <p:extLst>
              <p:ext uri="{D42A27DB-BD31-4B8C-83A1-F6EECF244321}">
                <p14:modId xmlns:p14="http://schemas.microsoft.com/office/powerpoint/2010/main" val="4269989382"/>
              </p:ext>
            </p:extLst>
          </p:nvPr>
        </p:nvGraphicFramePr>
        <p:xfrm>
          <a:off x="1066800" y="1485900"/>
          <a:ext cx="7162800" cy="4229102"/>
        </p:xfrm>
        <a:graphic>
          <a:graphicData uri="http://schemas.openxmlformats.org/drawingml/2006/table">
            <a:tbl>
              <a:tblPr/>
              <a:tblGrid>
                <a:gridCol w="1133118">
                  <a:extLst>
                    <a:ext uri="{9D8B030D-6E8A-4147-A177-3AD203B41FA5}">
                      <a16:colId xmlns:a16="http://schemas.microsoft.com/office/drawing/2014/main" val="3164215376"/>
                    </a:ext>
                  </a:extLst>
                </a:gridCol>
                <a:gridCol w="6029682">
                  <a:extLst>
                    <a:ext uri="{9D8B030D-6E8A-4147-A177-3AD203B41FA5}">
                      <a16:colId xmlns:a16="http://schemas.microsoft.com/office/drawing/2014/main" val="2966052189"/>
                    </a:ext>
                  </a:extLst>
                </a:gridCol>
              </a:tblGrid>
              <a:tr h="310963">
                <a:tc>
                  <a:txBody>
                    <a:bodyPr/>
                    <a:lstStyle/>
                    <a:p>
                      <a:pPr algn="ctr" fontAlgn="b"/>
                      <a:r>
                        <a:rPr lang="it-IT" sz="1100" b="1" i="0" u="none" strike="noStrike">
                          <a:solidFill>
                            <a:srgbClr val="0070C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400" b="1" i="1" u="none" strike="noStrike" dirty="0" smtClean="0">
                          <a:solidFill>
                            <a:srgbClr val="FF0000"/>
                          </a:solidFill>
                          <a:effectLst/>
                          <a:latin typeface="Arial" panose="020B0604020202020204" pitchFamily="34" charset="0"/>
                        </a:rPr>
                        <a:t>INCENTIVE SOUTHERN EMPLOYMENT</a:t>
                      </a:r>
                      <a:endParaRPr lang="it-IT" sz="1400" b="1" i="1" u="none" strike="noStrike" dirty="0">
                        <a:solidFill>
                          <a:srgbClr val="FF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5966671"/>
                  </a:ext>
                </a:extLst>
              </a:tr>
              <a:tr h="497541">
                <a:tc>
                  <a:txBody>
                    <a:bodyPr/>
                    <a:lstStyle/>
                    <a:p>
                      <a:pPr algn="ctr" fontAlgn="ctr"/>
                      <a:r>
                        <a:rPr lang="it-IT" sz="1100" b="1" i="0" u="none" strike="noStrike" dirty="0" smtClean="0">
                          <a:solidFill>
                            <a:srgbClr val="2F75B5"/>
                          </a:solidFill>
                          <a:effectLst/>
                          <a:latin typeface="Calibri" panose="020F0502020204030204" pitchFamily="34" charset="0"/>
                        </a:rPr>
                        <a:t>ABOUT</a:t>
                      </a:r>
                      <a:endParaRPr lang="it-IT" sz="1100" b="1" i="0" u="none" strike="noStrike" dirty="0">
                        <a:solidFill>
                          <a:srgbClr val="2F75B5"/>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smtClean="0">
                          <a:solidFill>
                            <a:srgbClr val="2F75B5"/>
                          </a:solidFill>
                          <a:effectLst/>
                          <a:latin typeface="Verdana" panose="020B0604030504040204" pitchFamily="34" charset="0"/>
                        </a:rPr>
                        <a:t>Contribution relief reserved to employers recruiting in the South Italy Regions</a:t>
                      </a:r>
                      <a:r>
                        <a:rPr lang="it-IT" sz="1100" b="0" i="0" u="none" strike="noStrike" baseline="30000" dirty="0" smtClean="0">
                          <a:solidFill>
                            <a:srgbClr val="2F75B5"/>
                          </a:solidFill>
                          <a:effectLst/>
                          <a:latin typeface="Verdana" panose="020B0604030504040204" pitchFamily="34" charset="0"/>
                        </a:rPr>
                        <a:t>(*)</a:t>
                      </a:r>
                      <a:endParaRPr lang="it-IT" sz="1100" b="0" i="0" u="none" strike="noStrike" dirty="0">
                        <a:solidFill>
                          <a:srgbClr val="2F75B5"/>
                        </a:solidFill>
                        <a:effectLst/>
                        <a:latin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0151832"/>
                  </a:ext>
                </a:extLst>
              </a:tr>
              <a:tr h="945329">
                <a:tc>
                  <a:txBody>
                    <a:bodyPr/>
                    <a:lstStyle/>
                    <a:p>
                      <a:pPr algn="ctr" fontAlgn="ctr"/>
                      <a:r>
                        <a:rPr lang="it-IT" sz="1100" b="1" i="0" u="none" strike="noStrike" dirty="0" smtClean="0">
                          <a:solidFill>
                            <a:srgbClr val="833C0C"/>
                          </a:solidFill>
                          <a:effectLst/>
                          <a:latin typeface="Calibri" panose="020F0502020204030204" pitchFamily="34" charset="0"/>
                        </a:rPr>
                        <a:t>BENEFICIARIES</a:t>
                      </a:r>
                      <a:endParaRPr lang="it-IT" sz="1100" b="1" i="0" u="none" strike="noStrike" dirty="0">
                        <a:solidFill>
                          <a:srgbClr val="833C0C"/>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indent="0" algn="l" fontAlgn="ctr">
                        <a:buFont typeface="Arial" panose="020B0604020202020204" pitchFamily="34" charset="0"/>
                        <a:buNone/>
                      </a:pPr>
                      <a:r>
                        <a:rPr lang="it-IT" sz="1100" b="0" i="0" u="none" strike="noStrike" dirty="0" smtClean="0">
                          <a:solidFill>
                            <a:srgbClr val="833C0C"/>
                          </a:solidFill>
                          <a:effectLst/>
                          <a:latin typeface="Verdana" panose="020B0604030504040204" pitchFamily="34" charset="0"/>
                        </a:rPr>
                        <a:t>Private </a:t>
                      </a:r>
                      <a:r>
                        <a:rPr lang="it-IT" sz="1100" b="0" i="0" u="none" strike="noStrike" dirty="0" err="1" smtClean="0">
                          <a:solidFill>
                            <a:srgbClr val="833C0C"/>
                          </a:solidFill>
                          <a:effectLst/>
                          <a:latin typeface="Verdana" panose="020B0604030504040204" pitchFamily="34" charset="0"/>
                        </a:rPr>
                        <a:t>employers</a:t>
                      </a:r>
                      <a:r>
                        <a:rPr lang="it-IT" sz="1100" b="0" i="0" u="none" strike="noStrike" dirty="0" smtClean="0">
                          <a:solidFill>
                            <a:srgbClr val="833C0C"/>
                          </a:solidFill>
                          <a:effectLst/>
                          <a:latin typeface="Verdana" panose="020B0604030504040204" pitchFamily="34" charset="0"/>
                        </a:rPr>
                        <a:t> </a:t>
                      </a:r>
                      <a:r>
                        <a:rPr lang="it-IT" sz="1100" b="0" i="0" u="none" strike="noStrike" dirty="0" err="1" smtClean="0">
                          <a:solidFill>
                            <a:srgbClr val="833C0C"/>
                          </a:solidFill>
                          <a:effectLst/>
                          <a:latin typeface="Verdana" panose="020B0604030504040204" pitchFamily="34" charset="0"/>
                        </a:rPr>
                        <a:t>hiring</a:t>
                      </a:r>
                      <a:r>
                        <a:rPr lang="it-IT" sz="1100" b="0" i="0" u="none" strike="noStrike" dirty="0" smtClean="0">
                          <a:solidFill>
                            <a:srgbClr val="833C0C"/>
                          </a:solidFill>
                          <a:effectLst/>
                          <a:latin typeface="Verdana" panose="020B0604030504040204" pitchFamily="34" charset="0"/>
                        </a:rPr>
                        <a:t>:</a:t>
                      </a:r>
                      <a:r>
                        <a:rPr lang="it-IT" sz="1100" b="0" i="0" u="none" strike="noStrike" dirty="0">
                          <a:solidFill>
                            <a:srgbClr val="833C0C"/>
                          </a:solidFill>
                          <a:effectLst/>
                          <a:latin typeface="Verdana" panose="020B0604030504040204" pitchFamily="34" charset="0"/>
                        </a:rPr>
                        <a:t/>
                      </a:r>
                      <a:br>
                        <a:rPr lang="it-IT" sz="1100" b="0" i="0" u="none" strike="noStrike" dirty="0">
                          <a:solidFill>
                            <a:srgbClr val="833C0C"/>
                          </a:solidFill>
                          <a:effectLst/>
                          <a:latin typeface="Verdana" panose="020B0604030504040204" pitchFamily="34" charset="0"/>
                        </a:rPr>
                      </a:br>
                      <a:endParaRPr lang="it-IT" sz="1100" b="0" i="0" u="none" strike="noStrike" dirty="0" smtClean="0">
                        <a:solidFill>
                          <a:srgbClr val="833C0C"/>
                        </a:solidFill>
                        <a:effectLst/>
                        <a:latin typeface="Verdana" panose="020B0604030504040204" pitchFamily="34" charset="0"/>
                      </a:endParaRPr>
                    </a:p>
                    <a:p>
                      <a:pPr marL="171450" indent="-171450" algn="l" fontAlgn="ctr">
                        <a:buFont typeface="Arial" panose="020B0604020202020204" pitchFamily="34" charset="0"/>
                        <a:buChar char="•"/>
                      </a:pPr>
                      <a:r>
                        <a:rPr lang="en-US" sz="1100" b="0" i="0" u="none" strike="noStrike" dirty="0" smtClean="0">
                          <a:solidFill>
                            <a:srgbClr val="833C0C"/>
                          </a:solidFill>
                          <a:effectLst/>
                          <a:latin typeface="Verdana" panose="020B0604030504040204" pitchFamily="34" charset="0"/>
                        </a:rPr>
                        <a:t>male or female workers ageing 16 to 34</a:t>
                      </a:r>
                    </a:p>
                    <a:p>
                      <a:pPr marL="171450" indent="-171450" algn="l" fontAlgn="ctr">
                        <a:buFont typeface="Arial" panose="020B0604020202020204" pitchFamily="34" charset="0"/>
                        <a:buChar char="•"/>
                      </a:pPr>
                      <a:r>
                        <a:rPr lang="en-US" sz="1100" b="0" i="0" u="none" strike="noStrike" dirty="0" smtClean="0">
                          <a:solidFill>
                            <a:srgbClr val="833C0C"/>
                          </a:solidFill>
                          <a:effectLst/>
                          <a:latin typeface="Verdana" panose="020B0604030504040204" pitchFamily="34" charset="0"/>
                        </a:rPr>
                        <a:t>male or female workers ageing 35 and over, who have been </a:t>
                      </a:r>
                      <a:r>
                        <a:rPr lang="en-US" sz="1100" b="0" i="0" u="none" strike="noStrike" dirty="0" err="1" smtClean="0">
                          <a:solidFill>
                            <a:srgbClr val="833C0C"/>
                          </a:solidFill>
                          <a:effectLst/>
                          <a:latin typeface="Verdana" panose="020B0604030504040204" pitchFamily="34" charset="0"/>
                        </a:rPr>
                        <a:t>uemployed</a:t>
                      </a:r>
                      <a:r>
                        <a:rPr lang="en-US" sz="1100" b="0" i="0" u="none" strike="noStrike" dirty="0" smtClean="0">
                          <a:solidFill>
                            <a:srgbClr val="833C0C"/>
                          </a:solidFill>
                          <a:effectLst/>
                          <a:latin typeface="Verdana" panose="020B0604030504040204" pitchFamily="34" charset="0"/>
                        </a:rPr>
                        <a:t> in a regularly-paid job for at least 6 months</a:t>
                      </a:r>
                      <a:r>
                        <a:rPr lang="it-IT" sz="1100" b="0" i="0" u="none" strike="noStrike" dirty="0" smtClean="0">
                          <a:solidFill>
                            <a:srgbClr val="833C0C"/>
                          </a:solidFill>
                          <a:effectLst/>
                          <a:latin typeface="Verdana" panose="020B0604030504040204" pitchFamily="34" charset="0"/>
                        </a:rPr>
                        <a:t>.</a:t>
                      </a:r>
                      <a:endParaRPr lang="it-IT" sz="1100" b="0" i="0" u="none" strike="noStrike" dirty="0">
                        <a:solidFill>
                          <a:srgbClr val="833C0C"/>
                        </a:solidFill>
                        <a:effectLst/>
                        <a:latin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674396"/>
                  </a:ext>
                </a:extLst>
              </a:tr>
              <a:tr h="945329">
                <a:tc>
                  <a:txBody>
                    <a:bodyPr/>
                    <a:lstStyle/>
                    <a:p>
                      <a:pPr algn="ctr" fontAlgn="ctr"/>
                      <a:r>
                        <a:rPr lang="it-IT" sz="1100" b="1" i="0" u="none" strike="noStrike" dirty="0" smtClean="0">
                          <a:solidFill>
                            <a:srgbClr val="2F75B5"/>
                          </a:solidFill>
                          <a:effectLst/>
                          <a:latin typeface="Calibri" panose="020F0502020204030204" pitchFamily="34" charset="0"/>
                        </a:rPr>
                        <a:t>CONCESSIONS </a:t>
                      </a:r>
                      <a:endParaRPr lang="it-IT" sz="1100" b="1" i="0" u="none" strike="noStrike" dirty="0">
                        <a:solidFill>
                          <a:srgbClr val="2F75B5"/>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smtClean="0">
                          <a:solidFill>
                            <a:srgbClr val="2F75B5"/>
                          </a:solidFill>
                          <a:effectLst/>
                          <a:latin typeface="Verdana" panose="020B0604030504040204" pitchFamily="34" charset="0"/>
                        </a:rPr>
                        <a:t>The incentive is equal to the social security contributions payable by the employer - excluding premiums and contributions due to INAIL - for a maximum amount of 8,060.00 EUR on annual basis, monthly re-scaled and applied for 12 monthly payments.</a:t>
                      </a:r>
                      <a:endParaRPr lang="it-IT" sz="1100" b="0" i="0" u="none" strike="noStrike" dirty="0">
                        <a:solidFill>
                          <a:srgbClr val="2F75B5"/>
                        </a:solidFill>
                        <a:effectLst/>
                        <a:latin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599546"/>
                  </a:ext>
                </a:extLst>
              </a:tr>
              <a:tr h="248771">
                <a:tc>
                  <a:txBody>
                    <a:bodyPr/>
                    <a:lstStyle/>
                    <a:p>
                      <a:pPr algn="ctr" fontAlgn="ctr"/>
                      <a:r>
                        <a:rPr lang="it-IT" sz="1100" b="1" i="0" u="none" strike="noStrike" dirty="0" smtClean="0">
                          <a:solidFill>
                            <a:srgbClr val="2F75B5"/>
                          </a:solidFill>
                          <a:effectLst/>
                          <a:latin typeface="Calibri" panose="020F0502020204030204" pitchFamily="34" charset="0"/>
                        </a:rPr>
                        <a:t>AGE</a:t>
                      </a:r>
                      <a:endParaRPr lang="it-IT" sz="1100" b="1" i="0" u="none" strike="noStrike" dirty="0">
                        <a:solidFill>
                          <a:srgbClr val="2F75B5"/>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100" b="0" i="0" u="none" strike="noStrike" dirty="0" smtClean="0">
                          <a:solidFill>
                            <a:srgbClr val="2F75B5"/>
                          </a:solidFill>
                          <a:effectLst/>
                          <a:latin typeface="Verdana" panose="020B0604030504040204" pitchFamily="34" charset="0"/>
                        </a:rPr>
                        <a:t>16 to </a:t>
                      </a:r>
                      <a:r>
                        <a:rPr lang="it-IT" sz="1100" b="0" i="0" u="none" strike="noStrike" dirty="0">
                          <a:solidFill>
                            <a:srgbClr val="2F75B5"/>
                          </a:solidFill>
                          <a:effectLst/>
                          <a:latin typeface="Verdana" panose="020B0604030504040204" pitchFamily="34" charset="0"/>
                        </a:rPr>
                        <a:t>34 </a:t>
                      </a:r>
                      <a:r>
                        <a:rPr lang="it-IT" sz="1100" b="0" i="0" u="none" strike="noStrike" dirty="0" smtClean="0">
                          <a:solidFill>
                            <a:srgbClr val="2F75B5"/>
                          </a:solidFill>
                          <a:effectLst/>
                          <a:latin typeface="Verdana" panose="020B0604030504040204" pitchFamily="34" charset="0"/>
                        </a:rPr>
                        <a:t> </a:t>
                      </a:r>
                      <a:r>
                        <a:rPr lang="it-IT" sz="1100" b="0" i="0" u="none" strike="noStrike" dirty="0">
                          <a:solidFill>
                            <a:srgbClr val="2F75B5"/>
                          </a:solidFill>
                          <a:effectLst/>
                          <a:latin typeface="Verdana" panose="020B0604030504040204" pitchFamily="34" charset="0"/>
                        </a:rPr>
                        <a:t>- &gt;34 </a:t>
                      </a:r>
                      <a:r>
                        <a:rPr lang="en-US" sz="1100" b="0" i="0" u="none" strike="noStrike" dirty="0" err="1" smtClean="0">
                          <a:solidFill>
                            <a:srgbClr val="2F75B5"/>
                          </a:solidFill>
                          <a:effectLst/>
                          <a:latin typeface="Verdana" panose="020B0604030504040204" pitchFamily="34" charset="0"/>
                        </a:rPr>
                        <a:t>uemployed</a:t>
                      </a:r>
                      <a:r>
                        <a:rPr lang="en-US" sz="1100" b="0" i="0" u="none" strike="noStrike" dirty="0" smtClean="0">
                          <a:solidFill>
                            <a:srgbClr val="2F75B5"/>
                          </a:solidFill>
                          <a:effectLst/>
                          <a:latin typeface="Verdana" panose="020B0604030504040204" pitchFamily="34" charset="0"/>
                        </a:rPr>
                        <a:t> for at least 6 months</a:t>
                      </a:r>
                      <a:endParaRPr lang="it-IT" sz="1100" b="0" i="0" u="none" strike="noStrike" dirty="0">
                        <a:solidFill>
                          <a:srgbClr val="2F75B5"/>
                        </a:solidFill>
                        <a:effectLst/>
                        <a:latin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3076333"/>
                  </a:ext>
                </a:extLst>
              </a:tr>
              <a:tr h="497541">
                <a:tc>
                  <a:txBody>
                    <a:bodyPr/>
                    <a:lstStyle/>
                    <a:p>
                      <a:pPr algn="ctr" fontAlgn="ctr"/>
                      <a:r>
                        <a:rPr lang="it-IT" sz="1100" b="1" i="0" u="none" strike="noStrike" dirty="0" smtClean="0">
                          <a:solidFill>
                            <a:srgbClr val="2F75B5"/>
                          </a:solidFill>
                          <a:effectLst/>
                          <a:latin typeface="Calibri" panose="020F0502020204030204" pitchFamily="34" charset="0"/>
                        </a:rPr>
                        <a:t>TYPE OF CONTRACT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100" b="0" i="0" u="none" strike="noStrike" dirty="0" err="1" smtClean="0">
                          <a:solidFill>
                            <a:srgbClr val="2F75B5"/>
                          </a:solidFill>
                          <a:effectLst/>
                          <a:latin typeface="Verdana" panose="020B0604030504040204" pitchFamily="34" charset="0"/>
                        </a:rPr>
                        <a:t>Permanent</a:t>
                      </a:r>
                      <a:r>
                        <a:rPr lang="it-IT" sz="1100" b="0" i="0" u="none" strike="noStrike" dirty="0" smtClean="0">
                          <a:solidFill>
                            <a:srgbClr val="2F75B5"/>
                          </a:solidFill>
                          <a:effectLst/>
                          <a:latin typeface="Verdana" panose="020B0604030504040204" pitchFamily="34" charset="0"/>
                        </a:rPr>
                        <a:t> </a:t>
                      </a:r>
                      <a:r>
                        <a:rPr lang="it-IT" sz="1100" b="0" i="0" u="none" strike="noStrike" dirty="0" err="1" smtClean="0">
                          <a:solidFill>
                            <a:srgbClr val="2F75B5"/>
                          </a:solidFill>
                          <a:effectLst/>
                          <a:latin typeface="Verdana" panose="020B0604030504040204" pitchFamily="34" charset="0"/>
                        </a:rPr>
                        <a:t>employment</a:t>
                      </a:r>
                      <a:r>
                        <a:rPr lang="it-IT" sz="1100" b="0" i="0" u="none" strike="noStrike" dirty="0" smtClean="0">
                          <a:solidFill>
                            <a:srgbClr val="2F75B5"/>
                          </a:solidFill>
                          <a:effectLst/>
                          <a:latin typeface="Verdana" panose="020B0604030504040204" pitchFamily="34" charset="0"/>
                        </a:rPr>
                        <a:t> </a:t>
                      </a:r>
                      <a:r>
                        <a:rPr lang="it-IT" sz="1100" b="0" i="0" u="none" strike="noStrike" dirty="0" err="1" smtClean="0">
                          <a:solidFill>
                            <a:srgbClr val="2F75B5"/>
                          </a:solidFill>
                          <a:effectLst/>
                          <a:latin typeface="Verdana" panose="020B0604030504040204" pitchFamily="34" charset="0"/>
                        </a:rPr>
                        <a:t>contract</a:t>
                      </a:r>
                      <a:endParaRPr lang="it-IT" sz="1100" b="0" i="0" u="none" strike="noStrike" dirty="0">
                        <a:solidFill>
                          <a:srgbClr val="2F75B5"/>
                        </a:solidFill>
                        <a:effectLst/>
                        <a:latin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1162772"/>
                  </a:ext>
                </a:extLst>
              </a:tr>
              <a:tr h="248771">
                <a:tc>
                  <a:txBody>
                    <a:bodyPr/>
                    <a:lstStyle/>
                    <a:p>
                      <a:pPr algn="ctr" fontAlgn="ctr"/>
                      <a:r>
                        <a:rPr lang="it-IT" sz="1100" b="1" i="0" u="none" strike="noStrike" dirty="0" smtClean="0">
                          <a:solidFill>
                            <a:srgbClr val="833C0C"/>
                          </a:solidFill>
                          <a:effectLst/>
                          <a:latin typeface="Calibri" panose="020F0502020204030204" pitchFamily="34" charset="0"/>
                        </a:rPr>
                        <a:t>ARRANGEMENTS</a:t>
                      </a:r>
                      <a:endParaRPr lang="it-IT" sz="1100" b="1" i="0" u="none" strike="noStrike" dirty="0">
                        <a:solidFill>
                          <a:srgbClr val="833C0C"/>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100" b="0" i="0" u="none" strike="noStrike" dirty="0" smtClean="0">
                          <a:solidFill>
                            <a:srgbClr val="833C0C"/>
                          </a:solidFill>
                          <a:effectLst/>
                          <a:latin typeface="Verdana" panose="020B0604030504040204" pitchFamily="34" charset="0"/>
                        </a:rPr>
                        <a:t>Application on INPS and Flussi UNIEMENS </a:t>
                      </a:r>
                      <a:r>
                        <a:rPr lang="it-IT" sz="1100" b="0" i="0" u="none" strike="noStrike" dirty="0" err="1" smtClean="0">
                          <a:solidFill>
                            <a:srgbClr val="833C0C"/>
                          </a:solidFill>
                          <a:effectLst/>
                          <a:latin typeface="Verdana" panose="020B0604030504040204" pitchFamily="34" charset="0"/>
                        </a:rPr>
                        <a:t>portal</a:t>
                      </a:r>
                      <a:endParaRPr lang="it-IT" sz="1100" b="0" i="0" u="none" strike="noStrike" dirty="0">
                        <a:solidFill>
                          <a:srgbClr val="833C0C"/>
                        </a:solidFill>
                        <a:effectLst/>
                        <a:latin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4166242"/>
                  </a:ext>
                </a:extLst>
              </a:tr>
              <a:tr h="248771">
                <a:tc>
                  <a:txBody>
                    <a:bodyPr/>
                    <a:lstStyle/>
                    <a:p>
                      <a:pPr algn="l" fontAlgn="b"/>
                      <a:endParaRPr lang="it-IT" sz="1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1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97732704"/>
                  </a:ext>
                </a:extLst>
              </a:tr>
              <a:tr h="286086">
                <a:tc gridSpan="2">
                  <a:txBody>
                    <a:bodyPr/>
                    <a:lstStyle/>
                    <a:p>
                      <a:pPr algn="l" fontAlgn="b"/>
                      <a:r>
                        <a:rPr lang="it-IT" sz="1100" b="0" i="1" u="none" strike="noStrike" baseline="30000" dirty="0">
                          <a:solidFill>
                            <a:srgbClr val="000000"/>
                          </a:solidFill>
                          <a:effectLst/>
                          <a:latin typeface="Calibri" panose="020F0502020204030204" pitchFamily="34" charset="0"/>
                        </a:rPr>
                        <a:t>(*)</a:t>
                      </a:r>
                      <a:r>
                        <a:rPr lang="it-IT" sz="1100" b="0" i="1" u="none" strike="noStrike" dirty="0">
                          <a:solidFill>
                            <a:srgbClr val="000000"/>
                          </a:solidFill>
                          <a:effectLst/>
                          <a:latin typeface="Calibri" panose="020F0502020204030204" pitchFamily="34" charset="0"/>
                        </a:rPr>
                        <a:t> Abruzzo, Molise, Sardegna, Basilicata, Calabria, Campania, Puglia e Sicilia</a:t>
                      </a:r>
                    </a:p>
                  </a:txBody>
                  <a:tcPr marL="9525" marR="9525" marT="9525" marB="0" anchor="b">
                    <a:lnL>
                      <a:noFill/>
                    </a:lnL>
                    <a:lnR>
                      <a:noFill/>
                    </a:lnR>
                    <a:lnT>
                      <a:noFill/>
                    </a:lnT>
                    <a:lnB>
                      <a:noFill/>
                    </a:lnB>
                  </a:tcPr>
                </a:tc>
                <a:tc hMerge="1">
                  <a:txBody>
                    <a:bodyPr/>
                    <a:lstStyle/>
                    <a:p>
                      <a:endParaRPr lang="it-IT"/>
                    </a:p>
                  </a:txBody>
                  <a:tcPr/>
                </a:tc>
                <a:extLst>
                  <a:ext uri="{0D108BD9-81ED-4DB2-BD59-A6C34878D82A}">
                    <a16:rowId xmlns:a16="http://schemas.microsoft.com/office/drawing/2014/main" val="2980488248"/>
                  </a:ext>
                </a:extLst>
              </a:tr>
            </a:tbl>
          </a:graphicData>
        </a:graphic>
      </p:graphicFrame>
    </p:spTree>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Immagin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21525" y="5867400"/>
            <a:ext cx="1547813"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Immagine 5" descr="Leaderboard-728x9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0"/>
            <a:ext cx="69342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ella 1"/>
          <p:cNvGraphicFramePr>
            <a:graphicFrameLocks noGrp="1"/>
          </p:cNvGraphicFramePr>
          <p:nvPr>
            <p:extLst>
              <p:ext uri="{D42A27DB-BD31-4B8C-83A1-F6EECF244321}">
                <p14:modId xmlns:p14="http://schemas.microsoft.com/office/powerpoint/2010/main" val="1016365855"/>
              </p:ext>
            </p:extLst>
          </p:nvPr>
        </p:nvGraphicFramePr>
        <p:xfrm>
          <a:off x="914400" y="1447800"/>
          <a:ext cx="7239000" cy="4114801"/>
        </p:xfrm>
        <a:graphic>
          <a:graphicData uri="http://schemas.openxmlformats.org/drawingml/2006/table">
            <a:tbl>
              <a:tblPr/>
              <a:tblGrid>
                <a:gridCol w="1145172">
                  <a:extLst>
                    <a:ext uri="{9D8B030D-6E8A-4147-A177-3AD203B41FA5}">
                      <a16:colId xmlns:a16="http://schemas.microsoft.com/office/drawing/2014/main" val="3841120484"/>
                    </a:ext>
                  </a:extLst>
                </a:gridCol>
                <a:gridCol w="6093828">
                  <a:extLst>
                    <a:ext uri="{9D8B030D-6E8A-4147-A177-3AD203B41FA5}">
                      <a16:colId xmlns:a16="http://schemas.microsoft.com/office/drawing/2014/main" val="4243717831"/>
                    </a:ext>
                  </a:extLst>
                </a:gridCol>
              </a:tblGrid>
              <a:tr h="401836">
                <a:tc>
                  <a:txBody>
                    <a:bodyPr/>
                    <a:lstStyle/>
                    <a:p>
                      <a:pPr algn="ctr" fontAlgn="b"/>
                      <a:r>
                        <a:rPr lang="it-IT" sz="1100" b="1" i="0" u="none" strike="noStrike">
                          <a:solidFill>
                            <a:srgbClr val="0070C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400" b="1" i="1" u="none" strike="noStrike" dirty="0" smtClean="0">
                          <a:solidFill>
                            <a:srgbClr val="FF0000"/>
                          </a:solidFill>
                          <a:effectLst/>
                          <a:latin typeface="Arial" panose="020B0604020202020204" pitchFamily="34" charset="0"/>
                        </a:rPr>
                        <a:t>INCENTIVE</a:t>
                      </a:r>
                      <a:r>
                        <a:rPr lang="it-IT" sz="1400" b="1" i="1" u="none" strike="noStrike" baseline="0" dirty="0" smtClean="0">
                          <a:solidFill>
                            <a:srgbClr val="FF0000"/>
                          </a:solidFill>
                          <a:effectLst/>
                          <a:latin typeface="Arial" panose="020B0604020202020204" pitchFamily="34" charset="0"/>
                        </a:rPr>
                        <a:t> </a:t>
                      </a:r>
                      <a:r>
                        <a:rPr lang="it-IT" sz="1400" b="1" i="1" u="none" strike="noStrike" dirty="0" smtClean="0">
                          <a:solidFill>
                            <a:srgbClr val="FF0000"/>
                          </a:solidFill>
                          <a:effectLst/>
                          <a:latin typeface="Arial" panose="020B0604020202020204" pitchFamily="34" charset="0"/>
                        </a:rPr>
                        <a:t>"</a:t>
                      </a:r>
                      <a:r>
                        <a:rPr lang="it-IT" sz="1400" b="1" i="1" u="none" strike="noStrike" dirty="0">
                          <a:solidFill>
                            <a:srgbClr val="FF0000"/>
                          </a:solidFill>
                          <a:effectLst/>
                          <a:latin typeface="Arial" panose="020B0604020202020204" pitchFamily="34" charset="0"/>
                        </a:rPr>
                        <a:t>IO LAVORO"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8230164"/>
                  </a:ext>
                </a:extLst>
              </a:tr>
              <a:tr h="610791">
                <a:tc>
                  <a:txBody>
                    <a:bodyPr/>
                    <a:lstStyle/>
                    <a:p>
                      <a:pPr algn="ctr" fontAlgn="ctr"/>
                      <a:r>
                        <a:rPr lang="it-IT" sz="1100" b="1" i="0" u="none" strike="noStrike" dirty="0" smtClean="0">
                          <a:solidFill>
                            <a:srgbClr val="2F75B5"/>
                          </a:solidFill>
                          <a:effectLst/>
                          <a:latin typeface="Calibri" panose="020F0502020204030204" pitchFamily="34" charset="0"/>
                        </a:rPr>
                        <a:t>ABOUT</a:t>
                      </a:r>
                      <a:endParaRPr lang="it-IT" sz="1100" b="1" i="0" u="none" strike="noStrike" dirty="0">
                        <a:solidFill>
                          <a:srgbClr val="2F75B5"/>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smtClean="0">
                          <a:solidFill>
                            <a:srgbClr val="2F75B5"/>
                          </a:solidFill>
                          <a:effectLst/>
                          <a:latin typeface="Verdana" panose="020B0604030504040204" pitchFamily="34" charset="0"/>
                        </a:rPr>
                        <a:t>It is aimed at employers that hire unemployed people up to 25 years of age or older if certain requirements are satisfied</a:t>
                      </a:r>
                      <a:endParaRPr lang="it-IT" sz="1100" b="0" i="0" u="none" strike="noStrike" dirty="0">
                        <a:solidFill>
                          <a:srgbClr val="2F75B5"/>
                        </a:solidFill>
                        <a:effectLst/>
                        <a:latin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3095836"/>
                  </a:ext>
                </a:extLst>
              </a:tr>
              <a:tr h="610791">
                <a:tc>
                  <a:txBody>
                    <a:bodyPr/>
                    <a:lstStyle/>
                    <a:p>
                      <a:pPr algn="ctr" fontAlgn="ctr"/>
                      <a:r>
                        <a:rPr lang="it-IT" sz="1100" b="1" i="0" u="none" strike="noStrike" dirty="0" smtClean="0">
                          <a:solidFill>
                            <a:srgbClr val="833C0C"/>
                          </a:solidFill>
                          <a:effectLst/>
                          <a:latin typeface="Calibri" panose="020F0502020204030204" pitchFamily="34" charset="0"/>
                        </a:rPr>
                        <a:t>BENEFICIARIES</a:t>
                      </a:r>
                      <a:endParaRPr lang="it-IT" sz="1100" b="1" i="0" u="none" strike="noStrike" dirty="0">
                        <a:solidFill>
                          <a:srgbClr val="833C0C"/>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smtClean="0">
                          <a:solidFill>
                            <a:srgbClr val="833C0C"/>
                          </a:solidFill>
                          <a:effectLst/>
                          <a:latin typeface="Verdana" panose="020B0604030504040204" pitchFamily="34" charset="0"/>
                        </a:rPr>
                        <a:t>Employers hiring new employees between 1 January and 31 December 2020</a:t>
                      </a:r>
                      <a:endParaRPr lang="it-IT" sz="1100" b="0" i="0" u="none" strike="noStrike" dirty="0">
                        <a:solidFill>
                          <a:srgbClr val="833C0C"/>
                        </a:solidFill>
                        <a:effectLst/>
                        <a:latin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5010331"/>
                  </a:ext>
                </a:extLst>
              </a:tr>
              <a:tr h="610791">
                <a:tc>
                  <a:txBody>
                    <a:bodyPr/>
                    <a:lstStyle/>
                    <a:p>
                      <a:pPr algn="ctr" fontAlgn="ctr"/>
                      <a:r>
                        <a:rPr lang="it-IT" sz="1100" b="1" i="0" u="none" strike="noStrike" dirty="0" smtClean="0">
                          <a:solidFill>
                            <a:srgbClr val="2F75B5"/>
                          </a:solidFill>
                          <a:effectLst/>
                          <a:latin typeface="Calibri" panose="020F0502020204030204" pitchFamily="34" charset="0"/>
                        </a:rPr>
                        <a:t>CONCESSIONS </a:t>
                      </a:r>
                      <a:endParaRPr lang="it-IT" sz="1100" b="1" i="0" u="none" strike="noStrike" dirty="0">
                        <a:solidFill>
                          <a:srgbClr val="2F75B5"/>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smtClean="0">
                          <a:solidFill>
                            <a:srgbClr val="2F75B5"/>
                          </a:solidFill>
                          <a:effectLst/>
                          <a:latin typeface="Verdana" panose="020B0604030504040204" pitchFamily="34" charset="0"/>
                        </a:rPr>
                        <a:t>It will be equal to a maximum of 8,060 euros that will be recognized for the first 12 months of employment.</a:t>
                      </a:r>
                      <a:endParaRPr lang="it-IT" sz="1100" b="0" i="0" u="none" strike="noStrike" dirty="0">
                        <a:solidFill>
                          <a:srgbClr val="2F75B5"/>
                        </a:solidFill>
                        <a:effectLst/>
                        <a:latin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2112394"/>
                  </a:ext>
                </a:extLst>
              </a:tr>
              <a:tr h="916186">
                <a:tc>
                  <a:txBody>
                    <a:bodyPr/>
                    <a:lstStyle/>
                    <a:p>
                      <a:pPr algn="ctr" fontAlgn="ctr"/>
                      <a:r>
                        <a:rPr lang="it-IT" sz="1100" b="1" i="0" u="none" strike="noStrike" dirty="0" smtClean="0">
                          <a:solidFill>
                            <a:srgbClr val="2F75B5"/>
                          </a:solidFill>
                          <a:effectLst/>
                          <a:latin typeface="Calibri" panose="020F0502020204030204" pitchFamily="34" charset="0"/>
                        </a:rPr>
                        <a:t>AGE</a:t>
                      </a:r>
                      <a:endParaRPr lang="it-IT" sz="1100" b="1" i="0" u="none" strike="noStrike" dirty="0">
                        <a:solidFill>
                          <a:srgbClr val="2F75B5"/>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100" b="0" i="0" u="none" strike="noStrike" dirty="0">
                          <a:solidFill>
                            <a:srgbClr val="2F75B5"/>
                          </a:solidFill>
                          <a:effectLst/>
                          <a:latin typeface="Verdana" panose="020B0604030504040204" pitchFamily="34" charset="0"/>
                          <a:ea typeface="Verdana" panose="020B0604030504040204" pitchFamily="34" charset="0"/>
                        </a:rPr>
                        <a:t>a) </a:t>
                      </a:r>
                      <a:r>
                        <a:rPr lang="en-US" sz="1100" b="0" i="0" u="none" strike="noStrike" dirty="0" smtClean="0">
                          <a:solidFill>
                            <a:srgbClr val="2F75B5"/>
                          </a:solidFill>
                          <a:effectLst/>
                          <a:latin typeface="Verdana" panose="020B0604030504040204" pitchFamily="34" charset="0"/>
                          <a:ea typeface="Verdana" panose="020B0604030504040204" pitchFamily="34" charset="0"/>
                        </a:rPr>
                        <a:t>Age between 16 and 24 years old</a:t>
                      </a:r>
                      <a:r>
                        <a:rPr lang="it-IT" sz="1100" b="0" i="0" u="none" strike="noStrike" dirty="0" smtClean="0">
                          <a:solidFill>
                            <a:srgbClr val="2F75B5"/>
                          </a:solidFill>
                          <a:effectLst/>
                          <a:latin typeface="Verdana" panose="020B0604030504040204" pitchFamily="34" charset="0"/>
                          <a:ea typeface="Verdana" panose="020B0604030504040204" pitchFamily="34" charset="0"/>
                        </a:rPr>
                        <a:t>;</a:t>
                      </a:r>
                      <a:r>
                        <a:rPr lang="it-IT" sz="1100" b="0" i="0" u="none" strike="noStrike" dirty="0">
                          <a:solidFill>
                            <a:srgbClr val="2F75B5"/>
                          </a:solidFill>
                          <a:effectLst/>
                          <a:latin typeface="Verdana" panose="020B0604030504040204" pitchFamily="34" charset="0"/>
                          <a:ea typeface="Verdana" panose="020B0604030504040204" pitchFamily="34" charset="0"/>
                        </a:rPr>
                        <a:t/>
                      </a:r>
                      <a:br>
                        <a:rPr lang="it-IT" sz="1100" b="0" i="0" u="none" strike="noStrike" dirty="0">
                          <a:solidFill>
                            <a:srgbClr val="2F75B5"/>
                          </a:solidFill>
                          <a:effectLst/>
                          <a:latin typeface="Verdana" panose="020B0604030504040204" pitchFamily="34" charset="0"/>
                          <a:ea typeface="Verdana" panose="020B0604030504040204" pitchFamily="34" charset="0"/>
                        </a:rPr>
                      </a:br>
                      <a:r>
                        <a:rPr lang="it-IT" sz="1100" b="0" i="0" u="none" strike="noStrike" dirty="0">
                          <a:solidFill>
                            <a:srgbClr val="2F75B5"/>
                          </a:solidFill>
                          <a:effectLst/>
                          <a:latin typeface="Verdana" panose="020B0604030504040204" pitchFamily="34" charset="0"/>
                          <a:ea typeface="Verdana" panose="020B0604030504040204" pitchFamily="34" charset="0"/>
                        </a:rPr>
                        <a:t>b) </a:t>
                      </a:r>
                      <a:r>
                        <a:rPr lang="en-US" sz="1100" b="0" i="0" u="none" strike="noStrike" dirty="0" smtClean="0">
                          <a:solidFill>
                            <a:srgbClr val="2F75B5"/>
                          </a:solidFill>
                          <a:effectLst/>
                          <a:latin typeface="Verdana" panose="020B0604030504040204" pitchFamily="34" charset="0"/>
                          <a:ea typeface="Verdana" panose="020B0604030504040204" pitchFamily="34" charset="0"/>
                        </a:rPr>
                        <a:t>&gt; 25 years of age, without regular paid employment for at least 6 months</a:t>
                      </a:r>
                      <a:endParaRPr lang="it-IT" sz="1100" b="0" i="0" u="none" strike="noStrike" dirty="0">
                        <a:solidFill>
                          <a:srgbClr val="2F75B5"/>
                        </a:solidFill>
                        <a:effectLst/>
                        <a:latin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8928786"/>
                  </a:ext>
                </a:extLst>
              </a:tr>
              <a:tr h="642938">
                <a:tc>
                  <a:txBody>
                    <a:bodyPr/>
                    <a:lstStyle/>
                    <a:p>
                      <a:pPr algn="ctr" fontAlgn="ctr"/>
                      <a:r>
                        <a:rPr lang="it-IT" sz="1100" b="1" i="0" u="none" strike="noStrike" dirty="0" smtClean="0">
                          <a:solidFill>
                            <a:srgbClr val="2F75B5"/>
                          </a:solidFill>
                          <a:effectLst/>
                          <a:latin typeface="Calibri" panose="020F0502020204030204" pitchFamily="34" charset="0"/>
                        </a:rPr>
                        <a:t>TYPE OF CONTRACT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100" b="0" i="0" u="none" strike="noStrike" dirty="0" err="1" smtClean="0">
                          <a:solidFill>
                            <a:srgbClr val="2F75B5"/>
                          </a:solidFill>
                          <a:effectLst/>
                          <a:latin typeface="Verdana" panose="020B0604030504040204" pitchFamily="34" charset="0"/>
                        </a:rPr>
                        <a:t>Permanent</a:t>
                      </a:r>
                      <a:r>
                        <a:rPr lang="it-IT" sz="1100" b="0" i="0" u="none" strike="noStrike" dirty="0" smtClean="0">
                          <a:solidFill>
                            <a:srgbClr val="2F75B5"/>
                          </a:solidFill>
                          <a:effectLst/>
                          <a:latin typeface="Verdana" panose="020B0604030504040204" pitchFamily="34" charset="0"/>
                        </a:rPr>
                        <a:t> </a:t>
                      </a:r>
                      <a:r>
                        <a:rPr lang="it-IT" sz="1100" b="0" i="0" u="none" strike="noStrike" dirty="0" err="1" smtClean="0">
                          <a:solidFill>
                            <a:srgbClr val="2F75B5"/>
                          </a:solidFill>
                          <a:effectLst/>
                          <a:latin typeface="Verdana" panose="020B0604030504040204" pitchFamily="34" charset="0"/>
                        </a:rPr>
                        <a:t>contracts</a:t>
                      </a:r>
                      <a:r>
                        <a:rPr lang="it-IT" sz="1100" b="0" i="0" u="none" strike="noStrike" dirty="0" smtClean="0">
                          <a:solidFill>
                            <a:srgbClr val="2F75B5"/>
                          </a:solidFill>
                          <a:effectLst/>
                          <a:latin typeface="Verdana" panose="020B0604030504040204" pitchFamily="34" charset="0"/>
                        </a:rPr>
                        <a:t> - </a:t>
                      </a:r>
                      <a:r>
                        <a:rPr lang="it-IT" sz="1100" b="0" i="0" u="none" strike="noStrike" dirty="0" err="1" smtClean="0">
                          <a:solidFill>
                            <a:srgbClr val="2F75B5"/>
                          </a:solidFill>
                          <a:effectLst/>
                          <a:latin typeface="Verdana" panose="020B0604030504040204" pitchFamily="34" charset="0"/>
                        </a:rPr>
                        <a:t>professionalizing</a:t>
                      </a:r>
                      <a:r>
                        <a:rPr lang="it-IT" sz="1100" b="0" i="0" u="none" strike="noStrike" dirty="0" smtClean="0">
                          <a:solidFill>
                            <a:srgbClr val="2F75B5"/>
                          </a:solidFill>
                          <a:effectLst/>
                          <a:latin typeface="Verdana" panose="020B0604030504040204" pitchFamily="34" charset="0"/>
                        </a:rPr>
                        <a:t> </a:t>
                      </a:r>
                      <a:r>
                        <a:rPr lang="it-IT" sz="1100" b="0" i="0" u="none" strike="noStrike" dirty="0" err="1" smtClean="0">
                          <a:solidFill>
                            <a:srgbClr val="2F75B5"/>
                          </a:solidFill>
                          <a:effectLst/>
                          <a:latin typeface="Verdana" panose="020B0604030504040204" pitchFamily="34" charset="0"/>
                        </a:rPr>
                        <a:t>apprenticeship</a:t>
                      </a:r>
                      <a:endParaRPr lang="it-IT" sz="1100" b="0" i="0" u="none" strike="noStrike" dirty="0">
                        <a:solidFill>
                          <a:srgbClr val="2F75B5"/>
                        </a:solidFill>
                        <a:effectLst/>
                        <a:latin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8943621"/>
                  </a:ext>
                </a:extLst>
              </a:tr>
              <a:tr h="321468">
                <a:tc>
                  <a:txBody>
                    <a:bodyPr/>
                    <a:lstStyle/>
                    <a:p>
                      <a:pPr algn="ctr" fontAlgn="ctr"/>
                      <a:r>
                        <a:rPr lang="it-IT" sz="1100" b="1" i="0" u="none" strike="noStrike" dirty="0" smtClean="0">
                          <a:solidFill>
                            <a:srgbClr val="833C0C"/>
                          </a:solidFill>
                          <a:effectLst/>
                          <a:latin typeface="Calibri" panose="020F0502020204030204" pitchFamily="34" charset="0"/>
                        </a:rPr>
                        <a:t>ARRANGEMENTS</a:t>
                      </a:r>
                      <a:endParaRPr lang="it-IT" sz="1100" b="1" i="0" u="none" strike="noStrike" dirty="0">
                        <a:solidFill>
                          <a:srgbClr val="833C0C"/>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smtClean="0">
                          <a:solidFill>
                            <a:srgbClr val="833C0C"/>
                          </a:solidFill>
                          <a:effectLst/>
                          <a:latin typeface="Verdana" panose="020B0604030504040204" pitchFamily="34" charset="0"/>
                        </a:rPr>
                        <a:t>Preliminary application on INPS portal</a:t>
                      </a:r>
                      <a:endParaRPr lang="it-IT" sz="1100" b="0" i="0" u="none" strike="noStrike" dirty="0">
                        <a:solidFill>
                          <a:srgbClr val="833C0C"/>
                        </a:solidFill>
                        <a:effectLst/>
                        <a:latin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4521030"/>
                  </a:ext>
                </a:extLst>
              </a:tr>
            </a:tbl>
          </a:graphicData>
        </a:graphic>
      </p:graphicFrame>
    </p:spTree>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Immagin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21525" y="5867400"/>
            <a:ext cx="1547813"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5" name="Immagine 5" descr="Leaderboard-728x9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0"/>
            <a:ext cx="69342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ella 1"/>
          <p:cNvGraphicFramePr>
            <a:graphicFrameLocks noGrp="1"/>
          </p:cNvGraphicFramePr>
          <p:nvPr>
            <p:extLst>
              <p:ext uri="{D42A27DB-BD31-4B8C-83A1-F6EECF244321}">
                <p14:modId xmlns:p14="http://schemas.microsoft.com/office/powerpoint/2010/main" val="1147710829"/>
              </p:ext>
            </p:extLst>
          </p:nvPr>
        </p:nvGraphicFramePr>
        <p:xfrm>
          <a:off x="1066800" y="1371600"/>
          <a:ext cx="7086600" cy="4343399"/>
        </p:xfrm>
        <a:graphic>
          <a:graphicData uri="http://schemas.openxmlformats.org/drawingml/2006/table">
            <a:tbl>
              <a:tblPr/>
              <a:tblGrid>
                <a:gridCol w="1121064">
                  <a:extLst>
                    <a:ext uri="{9D8B030D-6E8A-4147-A177-3AD203B41FA5}">
                      <a16:colId xmlns:a16="http://schemas.microsoft.com/office/drawing/2014/main" val="579925914"/>
                    </a:ext>
                  </a:extLst>
                </a:gridCol>
                <a:gridCol w="5965536">
                  <a:extLst>
                    <a:ext uri="{9D8B030D-6E8A-4147-A177-3AD203B41FA5}">
                      <a16:colId xmlns:a16="http://schemas.microsoft.com/office/drawing/2014/main" val="3645003053"/>
                    </a:ext>
                  </a:extLst>
                </a:gridCol>
              </a:tblGrid>
              <a:tr h="326080">
                <a:tc>
                  <a:txBody>
                    <a:bodyPr/>
                    <a:lstStyle/>
                    <a:p>
                      <a:pPr algn="ctr" fontAlgn="b"/>
                      <a:r>
                        <a:rPr lang="it-IT" sz="1100" b="1" i="0" u="none" strike="noStrike">
                          <a:solidFill>
                            <a:srgbClr val="0070C0"/>
                          </a:solidFill>
                          <a:effectLst/>
                          <a:latin typeface="Calibri" panose="020F050202020403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400" b="1" i="1" u="none" strike="noStrike" dirty="0" smtClean="0">
                          <a:solidFill>
                            <a:srgbClr val="FF0000"/>
                          </a:solidFill>
                          <a:effectLst/>
                          <a:latin typeface="Arial" panose="020B0604020202020204" pitchFamily="34" charset="0"/>
                        </a:rPr>
                        <a:t>RECRUITING APPRENTICESHIP</a:t>
                      </a:r>
                      <a:endParaRPr lang="it-IT" sz="1400" b="1" i="1" u="none" strike="noStrike" dirty="0">
                        <a:solidFill>
                          <a:srgbClr val="FF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3679909"/>
                  </a:ext>
                </a:extLst>
              </a:tr>
              <a:tr h="743466">
                <a:tc>
                  <a:txBody>
                    <a:bodyPr/>
                    <a:lstStyle/>
                    <a:p>
                      <a:pPr algn="ctr" fontAlgn="ctr"/>
                      <a:r>
                        <a:rPr lang="it-IT" sz="1100" b="1" i="0" u="none" strike="noStrike" dirty="0" smtClean="0">
                          <a:solidFill>
                            <a:srgbClr val="2F75B5"/>
                          </a:solidFill>
                          <a:effectLst/>
                          <a:latin typeface="Calibri" panose="020F0502020204030204" pitchFamily="34" charset="0"/>
                        </a:rPr>
                        <a:t>ABOUT</a:t>
                      </a:r>
                      <a:endParaRPr lang="it-IT" sz="1100" b="1" i="0" u="none" strike="noStrike" dirty="0">
                        <a:solidFill>
                          <a:srgbClr val="2F75B5"/>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smtClean="0">
                          <a:solidFill>
                            <a:srgbClr val="2F75B5"/>
                          </a:solidFill>
                          <a:effectLst/>
                          <a:latin typeface="Verdana" panose="020B0604030504040204" pitchFamily="34" charset="0"/>
                        </a:rPr>
                        <a:t>Incentives of various kinds related to the contract type defined as “a permanent employment contract aimed at youth training and employment”.</a:t>
                      </a:r>
                      <a:endParaRPr lang="it-IT" sz="1100" b="0" i="0" u="none" strike="noStrike" dirty="0">
                        <a:solidFill>
                          <a:srgbClr val="2F75B5"/>
                        </a:solidFill>
                        <a:effectLst/>
                        <a:latin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7179321"/>
                  </a:ext>
                </a:extLst>
              </a:tr>
              <a:tr h="495643">
                <a:tc>
                  <a:txBody>
                    <a:bodyPr/>
                    <a:lstStyle/>
                    <a:p>
                      <a:pPr algn="ctr" fontAlgn="ctr"/>
                      <a:r>
                        <a:rPr lang="it-IT" sz="1100" b="1" i="0" u="none" strike="noStrike" dirty="0" smtClean="0">
                          <a:solidFill>
                            <a:srgbClr val="833C0C"/>
                          </a:solidFill>
                          <a:effectLst/>
                          <a:latin typeface="Calibri" panose="020F0502020204030204" pitchFamily="34" charset="0"/>
                        </a:rPr>
                        <a:t>BENEFICIARIES</a:t>
                      </a:r>
                      <a:endParaRPr lang="it-IT" sz="1100" b="1" i="0" u="none" strike="noStrike" dirty="0">
                        <a:solidFill>
                          <a:srgbClr val="833C0C"/>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smtClean="0">
                          <a:solidFill>
                            <a:srgbClr val="833C0C"/>
                          </a:solidFill>
                          <a:effectLst/>
                          <a:latin typeface="Verdana" panose="020B0604030504040204" pitchFamily="34" charset="0"/>
                        </a:rPr>
                        <a:t>Employers, regardless the circumstance whether or not entrepreneurs, including employers in the agricultural sector.</a:t>
                      </a:r>
                      <a:endParaRPr lang="it-IT" sz="1100" b="0" i="0" u="none" strike="noStrike" dirty="0">
                        <a:solidFill>
                          <a:srgbClr val="833C0C"/>
                        </a:solidFill>
                        <a:effectLst/>
                        <a:latin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7791128"/>
                  </a:ext>
                </a:extLst>
              </a:tr>
              <a:tr h="1734752">
                <a:tc>
                  <a:txBody>
                    <a:bodyPr/>
                    <a:lstStyle/>
                    <a:p>
                      <a:pPr algn="ctr" fontAlgn="ctr"/>
                      <a:r>
                        <a:rPr lang="it-IT" sz="1100" b="1" i="0" u="none" strike="noStrike" dirty="0" smtClean="0">
                          <a:solidFill>
                            <a:srgbClr val="2F75B5"/>
                          </a:solidFill>
                          <a:effectLst/>
                          <a:latin typeface="Calibri" panose="020F0502020204030204" pitchFamily="34" charset="0"/>
                        </a:rPr>
                        <a:t>CONCESSIONS </a:t>
                      </a:r>
                      <a:endParaRPr lang="it-IT" sz="1100" b="1" i="0" u="none" strike="noStrike" dirty="0">
                        <a:solidFill>
                          <a:srgbClr val="2F75B5"/>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smtClean="0">
                          <a:solidFill>
                            <a:srgbClr val="2F75B5"/>
                          </a:solidFill>
                          <a:effectLst/>
                          <a:latin typeface="Verdana" panose="020B0604030504040204" pitchFamily="34" charset="0"/>
                          <a:ea typeface="Verdana" panose="020B0604030504040204" pitchFamily="34" charset="0"/>
                        </a:rPr>
                        <a:t>Contribution relief, economic and wage incentive:</a:t>
                      </a:r>
                    </a:p>
                    <a:p>
                      <a:pPr marL="171450" indent="-171450" algn="l" fontAlgn="ctr">
                        <a:buFont typeface="Arial" panose="020B0604020202020204" pitchFamily="34" charset="0"/>
                        <a:buChar char="•"/>
                      </a:pPr>
                      <a:r>
                        <a:rPr lang="en-US" sz="1100" b="0" i="0" u="none" strike="noStrike" dirty="0" smtClean="0">
                          <a:solidFill>
                            <a:srgbClr val="2F75B5"/>
                          </a:solidFill>
                          <a:effectLst/>
                          <a:latin typeface="Verdana" panose="020B0604030504040204" pitchFamily="34" charset="0"/>
                          <a:ea typeface="Verdana" panose="020B0604030504040204" pitchFamily="34" charset="0"/>
                        </a:rPr>
                        <a:t>Reduced tax rate</a:t>
                      </a:r>
                    </a:p>
                    <a:p>
                      <a:pPr marL="171450" indent="-171450" algn="l" fontAlgn="ctr">
                        <a:buFont typeface="Arial" panose="020B0604020202020204" pitchFamily="34" charset="0"/>
                        <a:buChar char="•"/>
                      </a:pPr>
                      <a:r>
                        <a:rPr lang="en-US" sz="1100" b="0" i="0" u="none" strike="noStrike" dirty="0" smtClean="0">
                          <a:solidFill>
                            <a:srgbClr val="2F75B5"/>
                          </a:solidFill>
                          <a:effectLst/>
                          <a:latin typeface="Verdana" panose="020B0604030504040204" pitchFamily="34" charset="0"/>
                          <a:ea typeface="Verdana" panose="020B0604030504040204" pitchFamily="34" charset="0"/>
                        </a:rPr>
                        <a:t>Concessions reserved to first- and third-level apprenticeships</a:t>
                      </a:r>
                    </a:p>
                    <a:p>
                      <a:pPr marL="171450" indent="-171450" algn="l" fontAlgn="ctr">
                        <a:buFont typeface="Arial" panose="020B0604020202020204" pitchFamily="34" charset="0"/>
                        <a:buChar char="•"/>
                      </a:pPr>
                      <a:r>
                        <a:rPr lang="en-US" sz="1100" b="0" i="0" u="none" strike="noStrike" dirty="0" smtClean="0">
                          <a:solidFill>
                            <a:srgbClr val="2F75B5"/>
                          </a:solidFill>
                          <a:effectLst/>
                          <a:latin typeface="Verdana" panose="020B0604030504040204" pitchFamily="34" charset="0"/>
                          <a:ea typeface="Verdana" panose="020B0604030504040204" pitchFamily="34" charset="0"/>
                        </a:rPr>
                        <a:t>Possibility of sub-classification (or of a percentage reduction in the remuneration)</a:t>
                      </a:r>
                    </a:p>
                    <a:p>
                      <a:pPr marL="171450" indent="-171450" algn="l" fontAlgn="ctr">
                        <a:buFont typeface="Arial" panose="020B0604020202020204" pitchFamily="34" charset="0"/>
                        <a:buChar char="•"/>
                      </a:pPr>
                      <a:r>
                        <a:rPr lang="en-US" sz="1100" b="0" i="0" u="none" strike="noStrike" dirty="0" smtClean="0">
                          <a:solidFill>
                            <a:srgbClr val="2F75B5"/>
                          </a:solidFill>
                          <a:effectLst/>
                          <a:latin typeface="Verdana" panose="020B0604030504040204" pitchFamily="34" charset="0"/>
                          <a:ea typeface="Verdana" panose="020B0604030504040204" pitchFamily="34" charset="0"/>
                        </a:rPr>
                        <a:t>Exemption from the basis of calculation for the application of certain establishments provided for by the Law or the collective agreements</a:t>
                      </a:r>
                    </a:p>
                    <a:p>
                      <a:pPr algn="l" fontAlgn="ctr"/>
                      <a:r>
                        <a:rPr lang="en-US" sz="1100" b="0" i="0" u="none" strike="noStrike" dirty="0" smtClean="0">
                          <a:solidFill>
                            <a:srgbClr val="2F75B5"/>
                          </a:solidFill>
                          <a:effectLst/>
                          <a:latin typeface="Verdana" panose="020B0604030504040204" pitchFamily="34" charset="0"/>
                          <a:ea typeface="Verdana" panose="020B0604030504040204" pitchFamily="34" charset="0"/>
                        </a:rPr>
                        <a:t>With training obligations set up at the entering into of the contract.</a:t>
                      </a:r>
                      <a:endParaRPr lang="en-US" sz="1100" b="0" i="0" u="none" strike="noStrike" dirty="0">
                        <a:solidFill>
                          <a:srgbClr val="2F75B5"/>
                        </a:solidFill>
                        <a:effectLst/>
                        <a:latin typeface="Verdana" panose="020B0604030504040204" pitchFamily="34" charset="0"/>
                        <a:ea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4497714"/>
                  </a:ext>
                </a:extLst>
              </a:tr>
              <a:tr h="260864">
                <a:tc>
                  <a:txBody>
                    <a:bodyPr/>
                    <a:lstStyle/>
                    <a:p>
                      <a:pPr algn="ctr" fontAlgn="ctr"/>
                      <a:r>
                        <a:rPr lang="it-IT" sz="1100" b="1" i="0" u="none" strike="noStrike" dirty="0" smtClean="0">
                          <a:solidFill>
                            <a:srgbClr val="2F75B5"/>
                          </a:solidFill>
                          <a:effectLst/>
                          <a:latin typeface="Calibri" panose="020F0502020204030204" pitchFamily="34" charset="0"/>
                        </a:rPr>
                        <a:t>AGE</a:t>
                      </a:r>
                      <a:endParaRPr lang="it-IT" sz="1100" b="1" i="0" u="none" strike="noStrike" dirty="0">
                        <a:solidFill>
                          <a:srgbClr val="2F75B5"/>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100" b="0" i="0" u="none" strike="noStrike">
                          <a:solidFill>
                            <a:srgbClr val="2F75B5"/>
                          </a:solidFill>
                          <a:effectLst/>
                          <a:latin typeface="Verdana" panose="020B0604030504040204" pitchFamily="34" charset="0"/>
                          <a:ea typeface="Verdana" panose="020B0604030504040204" pitchFamily="34" charset="0"/>
                        </a:rPr>
                        <a:t>18 - 29 anni</a:t>
                      </a:r>
                      <a:endParaRPr lang="it-IT" sz="1100" b="0" i="0" u="none" strike="noStrike">
                        <a:solidFill>
                          <a:srgbClr val="2F75B5"/>
                        </a:solidFill>
                        <a:effectLst/>
                        <a:latin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5316016"/>
                  </a:ext>
                </a:extLst>
              </a:tr>
              <a:tr h="521730">
                <a:tc>
                  <a:txBody>
                    <a:bodyPr/>
                    <a:lstStyle/>
                    <a:p>
                      <a:pPr algn="ctr" fontAlgn="ctr"/>
                      <a:r>
                        <a:rPr lang="it-IT" sz="1100" b="1" i="0" u="none" strike="noStrike" dirty="0" smtClean="0">
                          <a:solidFill>
                            <a:srgbClr val="2F75B5"/>
                          </a:solidFill>
                          <a:effectLst/>
                          <a:latin typeface="Calibri" panose="020F0502020204030204" pitchFamily="34" charset="0"/>
                        </a:rPr>
                        <a:t>TYPE OF CONTRACT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100" b="0" i="0" u="none" strike="noStrike" dirty="0" smtClean="0">
                          <a:solidFill>
                            <a:srgbClr val="2F75B5"/>
                          </a:solidFill>
                          <a:effectLst/>
                          <a:latin typeface="Verdana" panose="020B0604030504040204" pitchFamily="34" charset="0"/>
                          <a:ea typeface="Verdana" panose="020B0604030504040204" pitchFamily="34" charset="0"/>
                        </a:rPr>
                        <a:t>Apprenticeship </a:t>
                      </a:r>
                      <a:r>
                        <a:rPr lang="it-IT" sz="1100" b="0" i="0" u="none" strike="noStrike" dirty="0" err="1" smtClean="0">
                          <a:solidFill>
                            <a:srgbClr val="2F75B5"/>
                          </a:solidFill>
                          <a:effectLst/>
                          <a:latin typeface="Verdana" panose="020B0604030504040204" pitchFamily="34" charset="0"/>
                          <a:ea typeface="Verdana" panose="020B0604030504040204" pitchFamily="34" charset="0"/>
                        </a:rPr>
                        <a:t>contract</a:t>
                      </a:r>
                      <a:endParaRPr lang="it-IT" sz="1100" b="0" i="0" u="none" strike="noStrike" dirty="0">
                        <a:solidFill>
                          <a:srgbClr val="2F75B5"/>
                        </a:solidFill>
                        <a:effectLst/>
                        <a:latin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5322452"/>
                  </a:ext>
                </a:extLst>
              </a:tr>
              <a:tr h="260864">
                <a:tc>
                  <a:txBody>
                    <a:bodyPr/>
                    <a:lstStyle/>
                    <a:p>
                      <a:pPr algn="ctr" fontAlgn="ctr"/>
                      <a:r>
                        <a:rPr lang="it-IT" sz="1100" b="1" i="0" u="none" strike="noStrike" dirty="0" smtClean="0">
                          <a:solidFill>
                            <a:srgbClr val="833C0C"/>
                          </a:solidFill>
                          <a:effectLst/>
                          <a:latin typeface="Calibri" panose="020F0502020204030204" pitchFamily="34" charset="0"/>
                        </a:rPr>
                        <a:t>ARRANGEMENTS</a:t>
                      </a:r>
                      <a:endParaRPr lang="it-IT" sz="1100" b="1" i="0" u="none" strike="noStrike" dirty="0">
                        <a:solidFill>
                          <a:srgbClr val="833C0C"/>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100" b="0" i="0" u="none" strike="noStrike" dirty="0">
                          <a:solidFill>
                            <a:srgbClr val="833C0C"/>
                          </a:solidFill>
                          <a:effectLst/>
                          <a:latin typeface="Verdana" panose="020B0604030504040204" pitchFamily="34" charset="0"/>
                        </a:rPr>
                        <a:t>https://www.cliclavoro.gov.it/Aziende/Incentivi/Pagine/Apprendistato.aspx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9525830"/>
                  </a:ext>
                </a:extLst>
              </a:tr>
            </a:tbl>
          </a:graphicData>
        </a:graphic>
      </p:graphicFrame>
    </p:spTree>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olo 5"/>
          <p:cNvSpPr>
            <a:spLocks noGrp="1"/>
          </p:cNvSpPr>
          <p:nvPr>
            <p:ph type="title"/>
          </p:nvPr>
        </p:nvSpPr>
        <p:spPr>
          <a:xfrm>
            <a:off x="615950" y="990600"/>
            <a:ext cx="8070850" cy="593725"/>
          </a:xfrm>
        </p:spPr>
        <p:txBody>
          <a:bodyPr/>
          <a:lstStyle/>
          <a:p>
            <a:r>
              <a:rPr lang="en-US" altLang="it-IT" dirty="0"/>
              <a:t>Employment contracts in </a:t>
            </a:r>
            <a:r>
              <a:rPr lang="en-US" altLang="it-IT" dirty="0" smtClean="0"/>
              <a:t>Italy</a:t>
            </a:r>
            <a:endParaRPr lang="en-US" altLang="it-IT" dirty="0"/>
          </a:p>
        </p:txBody>
      </p:sp>
      <p:pic>
        <p:nvPicPr>
          <p:cNvPr id="19459" name="Immagine 6" descr="Leaderboard-728x9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0"/>
            <a:ext cx="69342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Immagin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21525" y="5867400"/>
            <a:ext cx="1547813"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egnaposto contenuto 3"/>
          <p:cNvSpPr>
            <a:spLocks noGrp="1"/>
          </p:cNvSpPr>
          <p:nvPr>
            <p:ph idx="1"/>
          </p:nvPr>
        </p:nvSpPr>
        <p:spPr>
          <a:xfrm>
            <a:off x="615950" y="1717675"/>
            <a:ext cx="8070850" cy="4302125"/>
          </a:xfrm>
        </p:spPr>
        <p:txBody>
          <a:bodyPr/>
          <a:lstStyle/>
          <a:p>
            <a:pPr marL="0" indent="0">
              <a:buNone/>
              <a:defRPr/>
            </a:pPr>
            <a:r>
              <a:rPr lang="it-IT" dirty="0" err="1" smtClean="0">
                <a:solidFill>
                  <a:srgbClr val="FF0000"/>
                </a:solidFill>
              </a:rPr>
              <a:t>Paid</a:t>
            </a:r>
            <a:r>
              <a:rPr lang="it-IT" dirty="0" smtClean="0">
                <a:solidFill>
                  <a:srgbClr val="FF0000"/>
                </a:solidFill>
              </a:rPr>
              <a:t>/subordinate </a:t>
            </a:r>
            <a:r>
              <a:rPr lang="it-IT" dirty="0" err="1" smtClean="0">
                <a:solidFill>
                  <a:srgbClr val="FF0000"/>
                </a:solidFill>
              </a:rPr>
              <a:t>employment</a:t>
            </a:r>
            <a:r>
              <a:rPr lang="it-IT" dirty="0" smtClean="0">
                <a:solidFill>
                  <a:srgbClr val="FF0000"/>
                </a:solidFill>
              </a:rPr>
              <a:t>:</a:t>
            </a:r>
            <a:endParaRPr lang="it-IT" dirty="0" smtClean="0"/>
          </a:p>
          <a:p>
            <a:pPr>
              <a:defRPr/>
            </a:pPr>
            <a:r>
              <a:rPr lang="en-US" sz="2200" dirty="0"/>
              <a:t>Permanent employment contract with rising protection    against unfair dismissal;</a:t>
            </a:r>
          </a:p>
          <a:p>
            <a:pPr>
              <a:defRPr/>
            </a:pPr>
            <a:r>
              <a:rPr lang="en-US" sz="2200" dirty="0" smtClean="0"/>
              <a:t>Fixed-term </a:t>
            </a:r>
            <a:r>
              <a:rPr lang="en-US" sz="2200" dirty="0"/>
              <a:t>employment contract;</a:t>
            </a:r>
          </a:p>
          <a:p>
            <a:pPr>
              <a:defRPr/>
            </a:pPr>
            <a:r>
              <a:rPr lang="en-US" sz="2200" dirty="0"/>
              <a:t>Staff leasing contract instead of former temporary agency contract;</a:t>
            </a:r>
          </a:p>
          <a:p>
            <a:pPr>
              <a:defRPr/>
            </a:pPr>
            <a:r>
              <a:rPr lang="en-US" sz="2200" dirty="0"/>
              <a:t>On-call contract ;</a:t>
            </a:r>
          </a:p>
          <a:p>
            <a:pPr>
              <a:defRPr/>
            </a:pPr>
            <a:r>
              <a:rPr lang="en-US" sz="2200" dirty="0"/>
              <a:t>Apprenticeship contract;</a:t>
            </a:r>
          </a:p>
          <a:p>
            <a:pPr>
              <a:defRPr/>
            </a:pPr>
            <a:r>
              <a:rPr lang="en-US" sz="2200" dirty="0"/>
              <a:t>Traineeships;</a:t>
            </a:r>
          </a:p>
          <a:p>
            <a:pPr>
              <a:defRPr/>
            </a:pPr>
            <a:r>
              <a:rPr lang="en-US" sz="2200" dirty="0"/>
              <a:t>Accessory work – Occasional employment </a:t>
            </a:r>
            <a:r>
              <a:rPr lang="en-US" sz="2200" dirty="0" err="1"/>
              <a:t>PrestO</a:t>
            </a:r>
            <a:r>
              <a:rPr lang="en-US" sz="2200" dirty="0"/>
              <a:t> and Family register </a:t>
            </a:r>
            <a:r>
              <a:rPr lang="en-US" sz="2200" dirty="0" smtClean="0"/>
              <a:t>“Libretto </a:t>
            </a:r>
            <a:r>
              <a:rPr lang="en-US" sz="2200" dirty="0" err="1" smtClean="0"/>
              <a:t>Famiglia</a:t>
            </a:r>
            <a:r>
              <a:rPr lang="en-US" sz="2200" dirty="0" smtClean="0"/>
              <a:t>” </a:t>
            </a:r>
            <a:r>
              <a:rPr lang="en-US" sz="2200" dirty="0"/>
              <a:t>(atypical);</a:t>
            </a:r>
          </a:p>
        </p:txBody>
      </p:sp>
    </p:spTree>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Immagin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21525" y="5867400"/>
            <a:ext cx="1547813"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9" name="Immagine 5" descr="Leaderboard-728x9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0"/>
            <a:ext cx="69342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ella 1"/>
          <p:cNvGraphicFramePr>
            <a:graphicFrameLocks noGrp="1"/>
          </p:cNvGraphicFramePr>
          <p:nvPr>
            <p:extLst>
              <p:ext uri="{D42A27DB-BD31-4B8C-83A1-F6EECF244321}">
                <p14:modId xmlns:p14="http://schemas.microsoft.com/office/powerpoint/2010/main" val="4114531493"/>
              </p:ext>
            </p:extLst>
          </p:nvPr>
        </p:nvGraphicFramePr>
        <p:xfrm>
          <a:off x="990600" y="1524000"/>
          <a:ext cx="7000875" cy="3810001"/>
        </p:xfrm>
        <a:graphic>
          <a:graphicData uri="http://schemas.openxmlformats.org/drawingml/2006/table">
            <a:tbl>
              <a:tblPr/>
              <a:tblGrid>
                <a:gridCol w="1107502">
                  <a:extLst>
                    <a:ext uri="{9D8B030D-6E8A-4147-A177-3AD203B41FA5}">
                      <a16:colId xmlns:a16="http://schemas.microsoft.com/office/drawing/2014/main" val="2150820427"/>
                    </a:ext>
                  </a:extLst>
                </a:gridCol>
                <a:gridCol w="5893373">
                  <a:extLst>
                    <a:ext uri="{9D8B030D-6E8A-4147-A177-3AD203B41FA5}">
                      <a16:colId xmlns:a16="http://schemas.microsoft.com/office/drawing/2014/main" val="1506888001"/>
                    </a:ext>
                  </a:extLst>
                </a:gridCol>
              </a:tblGrid>
              <a:tr h="432955">
                <a:tc>
                  <a:txBody>
                    <a:bodyPr/>
                    <a:lstStyle/>
                    <a:p>
                      <a:pPr algn="ctr" fontAlgn="b"/>
                      <a:r>
                        <a:rPr lang="it-IT" sz="1100" b="1" i="0" u="none" strike="noStrike">
                          <a:solidFill>
                            <a:srgbClr val="0070C0"/>
                          </a:solidFill>
                          <a:effectLst/>
                          <a:latin typeface="Calibri" panose="020F050202020403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400" b="1" i="1" u="none" strike="noStrike" dirty="0" smtClean="0">
                          <a:solidFill>
                            <a:srgbClr val="FF0000"/>
                          </a:solidFill>
                          <a:effectLst/>
                          <a:latin typeface="Arial" panose="020B0604020202020204" pitchFamily="34" charset="0"/>
                        </a:rPr>
                        <a:t>INCENTIVE "DECRETO </a:t>
                      </a:r>
                      <a:r>
                        <a:rPr lang="it-IT" sz="1400" b="1" i="1" u="none" strike="noStrike" dirty="0">
                          <a:solidFill>
                            <a:srgbClr val="FF0000"/>
                          </a:solidFill>
                          <a:effectLst/>
                          <a:latin typeface="Arial" panose="020B0604020202020204" pitchFamily="34" charset="0"/>
                        </a:rPr>
                        <a:t>AGOSTO"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0542285"/>
                  </a:ext>
                </a:extLst>
              </a:tr>
              <a:tr h="987136">
                <a:tc>
                  <a:txBody>
                    <a:bodyPr/>
                    <a:lstStyle/>
                    <a:p>
                      <a:pPr algn="ctr" fontAlgn="ctr"/>
                      <a:r>
                        <a:rPr lang="it-IT" sz="1100" b="1" i="0" u="none" strike="noStrike" dirty="0" smtClean="0">
                          <a:solidFill>
                            <a:srgbClr val="2F75B5"/>
                          </a:solidFill>
                          <a:effectLst/>
                          <a:latin typeface="Calibri" panose="020F0502020204030204" pitchFamily="34" charset="0"/>
                        </a:rPr>
                        <a:t>ABOUT</a:t>
                      </a:r>
                      <a:endParaRPr lang="it-IT" sz="1100" b="1" i="0" u="none" strike="noStrike" dirty="0">
                        <a:solidFill>
                          <a:srgbClr val="2F75B5"/>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smtClean="0">
                          <a:solidFill>
                            <a:srgbClr val="2F75B5"/>
                          </a:solidFill>
                          <a:effectLst/>
                          <a:latin typeface="Verdana" panose="020B0604030504040204" pitchFamily="34" charset="0"/>
                        </a:rPr>
                        <a:t>Six-month relief on employers' social security contributions, if they hire workers with an open-ended contract by 31 December 2020</a:t>
                      </a:r>
                      <a:endParaRPr lang="it-IT" sz="1100" b="0" i="0" u="none" strike="noStrike" dirty="0">
                        <a:solidFill>
                          <a:srgbClr val="2F75B5"/>
                        </a:solidFill>
                        <a:effectLst/>
                        <a:latin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3251845"/>
                  </a:ext>
                </a:extLst>
              </a:tr>
              <a:tr h="346364">
                <a:tc>
                  <a:txBody>
                    <a:bodyPr/>
                    <a:lstStyle/>
                    <a:p>
                      <a:pPr algn="ctr" fontAlgn="ctr"/>
                      <a:r>
                        <a:rPr lang="it-IT" sz="1100" b="1" i="0" u="none" strike="noStrike" dirty="0" smtClean="0">
                          <a:solidFill>
                            <a:srgbClr val="833C0C"/>
                          </a:solidFill>
                          <a:effectLst/>
                          <a:latin typeface="Calibri" panose="020F0502020204030204" pitchFamily="34" charset="0"/>
                        </a:rPr>
                        <a:t>BENEFICIARIES</a:t>
                      </a:r>
                      <a:endParaRPr lang="it-IT" sz="1100" b="1" i="0" u="none" strike="noStrike" dirty="0">
                        <a:solidFill>
                          <a:srgbClr val="833C0C"/>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100" b="0" i="0" u="none" strike="noStrike" dirty="0" err="1" smtClean="0">
                          <a:solidFill>
                            <a:srgbClr val="833C0C"/>
                          </a:solidFill>
                          <a:effectLst/>
                          <a:latin typeface="Verdana" panose="020B0604030504040204" pitchFamily="34" charset="0"/>
                        </a:rPr>
                        <a:t>All</a:t>
                      </a:r>
                      <a:r>
                        <a:rPr lang="it-IT" sz="1100" b="0" i="0" u="none" strike="noStrike" dirty="0" smtClean="0">
                          <a:solidFill>
                            <a:srgbClr val="833C0C"/>
                          </a:solidFill>
                          <a:effectLst/>
                          <a:latin typeface="Verdana" panose="020B0604030504040204" pitchFamily="34" charset="0"/>
                        </a:rPr>
                        <a:t> private </a:t>
                      </a:r>
                      <a:r>
                        <a:rPr lang="it-IT" sz="1100" b="0" i="0" u="none" strike="noStrike" dirty="0" err="1" smtClean="0">
                          <a:solidFill>
                            <a:srgbClr val="833C0C"/>
                          </a:solidFill>
                          <a:effectLst/>
                          <a:latin typeface="Verdana" panose="020B0604030504040204" pitchFamily="34" charset="0"/>
                        </a:rPr>
                        <a:t>employers</a:t>
                      </a:r>
                      <a:endParaRPr lang="it-IT" sz="1100" b="0" i="0" u="none" strike="noStrike" dirty="0">
                        <a:solidFill>
                          <a:srgbClr val="833C0C"/>
                        </a:solidFill>
                        <a:effectLst/>
                        <a:latin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002319"/>
                  </a:ext>
                </a:extLst>
              </a:tr>
              <a:tr h="658091">
                <a:tc>
                  <a:txBody>
                    <a:bodyPr/>
                    <a:lstStyle/>
                    <a:p>
                      <a:pPr algn="ctr" fontAlgn="ctr"/>
                      <a:r>
                        <a:rPr lang="it-IT" sz="1100" b="1" i="0" u="none" strike="noStrike" dirty="0" smtClean="0">
                          <a:solidFill>
                            <a:srgbClr val="2F75B5"/>
                          </a:solidFill>
                          <a:effectLst/>
                          <a:latin typeface="Calibri" panose="020F0502020204030204" pitchFamily="34" charset="0"/>
                        </a:rPr>
                        <a:t>CONCESSIONS </a:t>
                      </a:r>
                      <a:endParaRPr lang="it-IT" sz="1100" b="1" i="0" u="none" strike="noStrike" dirty="0">
                        <a:solidFill>
                          <a:srgbClr val="2F75B5"/>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smtClean="0">
                          <a:solidFill>
                            <a:srgbClr val="2F75B5"/>
                          </a:solidFill>
                          <a:effectLst/>
                          <a:latin typeface="Verdana" panose="020B0604030504040204" pitchFamily="34" charset="0"/>
                          <a:ea typeface="Verdana" panose="020B0604030504040204" pitchFamily="34" charset="0"/>
                        </a:rPr>
                        <a:t>Includes total exemption from employers' social security contributions up to </a:t>
                      </a:r>
                    </a:p>
                    <a:p>
                      <a:pPr algn="l" fontAlgn="ctr"/>
                      <a:r>
                        <a:rPr lang="en-US" sz="1100" b="0" i="0" u="none" strike="noStrike" dirty="0" smtClean="0">
                          <a:solidFill>
                            <a:srgbClr val="2F75B5"/>
                          </a:solidFill>
                          <a:effectLst/>
                          <a:latin typeface="Verdana" panose="020B0604030504040204" pitchFamily="34" charset="0"/>
                          <a:ea typeface="Verdana" panose="020B0604030504040204" pitchFamily="34" charset="0"/>
                        </a:rPr>
                        <a:t>8,060 €.</a:t>
                      </a:r>
                      <a:endParaRPr lang="it-IT" sz="1100" b="0" i="0" u="none" strike="noStrike" dirty="0">
                        <a:solidFill>
                          <a:srgbClr val="2F75B5"/>
                        </a:solidFill>
                        <a:effectLst/>
                        <a:latin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0906647"/>
                  </a:ext>
                </a:extLst>
              </a:tr>
              <a:tr h="346364">
                <a:tc>
                  <a:txBody>
                    <a:bodyPr/>
                    <a:lstStyle/>
                    <a:p>
                      <a:pPr algn="ctr" fontAlgn="ctr"/>
                      <a:r>
                        <a:rPr lang="it-IT" sz="1100" b="1" i="0" u="none" strike="noStrike" dirty="0" smtClean="0">
                          <a:solidFill>
                            <a:srgbClr val="2F75B5"/>
                          </a:solidFill>
                          <a:effectLst/>
                          <a:latin typeface="Calibri" panose="020F0502020204030204" pitchFamily="34" charset="0"/>
                        </a:rPr>
                        <a:t>AGE</a:t>
                      </a:r>
                      <a:endParaRPr lang="it-IT" sz="1100" b="1" i="0" u="none" strike="noStrike" dirty="0">
                        <a:solidFill>
                          <a:srgbClr val="2F75B5"/>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100" b="0" i="0" u="none" strike="noStrike">
                          <a:solidFill>
                            <a:srgbClr val="2F75B5"/>
                          </a:solidFill>
                          <a:effectLst/>
                          <a:latin typeface="Verdana" panose="020B060403050404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4505929"/>
                  </a:ext>
                </a:extLst>
              </a:tr>
              <a:tr h="692727">
                <a:tc>
                  <a:txBody>
                    <a:bodyPr/>
                    <a:lstStyle/>
                    <a:p>
                      <a:pPr algn="ctr" fontAlgn="ctr"/>
                      <a:r>
                        <a:rPr lang="it-IT" sz="1100" b="1" i="0" u="none" strike="noStrike" dirty="0" smtClean="0">
                          <a:solidFill>
                            <a:srgbClr val="2F75B5"/>
                          </a:solidFill>
                          <a:effectLst/>
                          <a:latin typeface="Calibri" panose="020F0502020204030204" pitchFamily="34" charset="0"/>
                        </a:rPr>
                        <a:t>TYPE OF CONTRACT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100" b="0" i="0" u="none" strike="noStrike" dirty="0" err="1" smtClean="0">
                          <a:solidFill>
                            <a:srgbClr val="2F75B5"/>
                          </a:solidFill>
                          <a:effectLst/>
                          <a:latin typeface="Verdana" panose="020B0604030504040204" pitchFamily="34" charset="0"/>
                        </a:rPr>
                        <a:t>Permanent</a:t>
                      </a:r>
                      <a:r>
                        <a:rPr lang="it-IT" sz="1100" b="0" i="0" u="none" strike="noStrike" dirty="0" smtClean="0">
                          <a:solidFill>
                            <a:srgbClr val="2F75B5"/>
                          </a:solidFill>
                          <a:effectLst/>
                          <a:latin typeface="Verdana" panose="020B0604030504040204" pitchFamily="34" charset="0"/>
                        </a:rPr>
                        <a:t> </a:t>
                      </a:r>
                      <a:r>
                        <a:rPr lang="it-IT" sz="1100" b="0" i="0" u="none" strike="noStrike" dirty="0" err="1" smtClean="0">
                          <a:solidFill>
                            <a:srgbClr val="2F75B5"/>
                          </a:solidFill>
                          <a:effectLst/>
                          <a:latin typeface="Verdana" panose="020B0604030504040204" pitchFamily="34" charset="0"/>
                        </a:rPr>
                        <a:t>employment</a:t>
                      </a:r>
                      <a:r>
                        <a:rPr lang="it-IT" sz="1100" b="0" i="0" u="none" strike="noStrike" baseline="0" dirty="0" smtClean="0">
                          <a:solidFill>
                            <a:srgbClr val="2F75B5"/>
                          </a:solidFill>
                          <a:effectLst/>
                          <a:latin typeface="Verdana" panose="020B0604030504040204" pitchFamily="34" charset="0"/>
                        </a:rPr>
                        <a:t> </a:t>
                      </a:r>
                      <a:r>
                        <a:rPr lang="it-IT" sz="1100" b="0" i="0" u="none" strike="noStrike" dirty="0" err="1" smtClean="0">
                          <a:solidFill>
                            <a:srgbClr val="2F75B5"/>
                          </a:solidFill>
                          <a:effectLst/>
                          <a:latin typeface="Verdana" panose="020B0604030504040204" pitchFamily="34" charset="0"/>
                        </a:rPr>
                        <a:t>contracts</a:t>
                      </a:r>
                      <a:r>
                        <a:rPr lang="it-IT" sz="1100" b="0" i="0" u="none" strike="noStrike" dirty="0" smtClean="0">
                          <a:solidFill>
                            <a:srgbClr val="2F75B5"/>
                          </a:solidFill>
                          <a:effectLst/>
                          <a:latin typeface="Verdana" panose="020B0604030504040204" pitchFamily="34" charset="0"/>
                        </a:rPr>
                        <a:t> </a:t>
                      </a:r>
                      <a:endParaRPr lang="it-IT" sz="1100" b="0" i="0" u="none" strike="noStrike" dirty="0">
                        <a:solidFill>
                          <a:srgbClr val="2F75B5"/>
                        </a:solidFill>
                        <a:effectLst/>
                        <a:latin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931793"/>
                  </a:ext>
                </a:extLst>
              </a:tr>
              <a:tr h="346364">
                <a:tc>
                  <a:txBody>
                    <a:bodyPr/>
                    <a:lstStyle/>
                    <a:p>
                      <a:pPr algn="ctr" fontAlgn="ctr"/>
                      <a:r>
                        <a:rPr lang="it-IT" sz="1100" b="1" i="0" u="none" strike="noStrike" dirty="0" smtClean="0">
                          <a:solidFill>
                            <a:srgbClr val="833C0C"/>
                          </a:solidFill>
                          <a:effectLst/>
                          <a:latin typeface="Calibri" panose="020F0502020204030204" pitchFamily="34" charset="0"/>
                        </a:rPr>
                        <a:t>ARRANGEMENTS</a:t>
                      </a:r>
                      <a:endParaRPr lang="it-IT" sz="1100" b="1" i="0" u="none" strike="noStrike" dirty="0">
                        <a:solidFill>
                          <a:srgbClr val="833C0C"/>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smtClean="0">
                          <a:solidFill>
                            <a:srgbClr val="833C0C"/>
                          </a:solidFill>
                          <a:effectLst/>
                          <a:latin typeface="Verdana" panose="020B0604030504040204" pitchFamily="34" charset="0"/>
                        </a:rPr>
                        <a:t>Preliminary application on INPS portal</a:t>
                      </a:r>
                      <a:endParaRPr lang="en-US" sz="1100" b="0" i="0" u="none" strike="noStrike" dirty="0">
                        <a:solidFill>
                          <a:srgbClr val="833C0C"/>
                        </a:solidFill>
                        <a:effectLst/>
                        <a:latin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483642"/>
                  </a:ext>
                </a:extLst>
              </a:tr>
            </a:tbl>
          </a:graphicData>
        </a:graphic>
      </p:graphicFrame>
    </p:spTree>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Immagin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21525" y="5867400"/>
            <a:ext cx="1547813"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3" name="Immagine 5" descr="Leaderboard-728x9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0"/>
            <a:ext cx="69342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ella 1"/>
          <p:cNvGraphicFramePr>
            <a:graphicFrameLocks noGrp="1"/>
          </p:cNvGraphicFramePr>
          <p:nvPr>
            <p:extLst>
              <p:ext uri="{D42A27DB-BD31-4B8C-83A1-F6EECF244321}">
                <p14:modId xmlns:p14="http://schemas.microsoft.com/office/powerpoint/2010/main" val="1070334402"/>
              </p:ext>
            </p:extLst>
          </p:nvPr>
        </p:nvGraphicFramePr>
        <p:xfrm>
          <a:off x="990600" y="1524000"/>
          <a:ext cx="7000875" cy="4191000"/>
        </p:xfrm>
        <a:graphic>
          <a:graphicData uri="http://schemas.openxmlformats.org/drawingml/2006/table">
            <a:tbl>
              <a:tblPr/>
              <a:tblGrid>
                <a:gridCol w="1107502">
                  <a:extLst>
                    <a:ext uri="{9D8B030D-6E8A-4147-A177-3AD203B41FA5}">
                      <a16:colId xmlns:a16="http://schemas.microsoft.com/office/drawing/2014/main" val="3921230812"/>
                    </a:ext>
                  </a:extLst>
                </a:gridCol>
                <a:gridCol w="5893373">
                  <a:extLst>
                    <a:ext uri="{9D8B030D-6E8A-4147-A177-3AD203B41FA5}">
                      <a16:colId xmlns:a16="http://schemas.microsoft.com/office/drawing/2014/main" val="1866748286"/>
                    </a:ext>
                  </a:extLst>
                </a:gridCol>
              </a:tblGrid>
              <a:tr h="378250">
                <a:tc>
                  <a:txBody>
                    <a:bodyPr/>
                    <a:lstStyle/>
                    <a:p>
                      <a:pPr algn="ctr" fontAlgn="b"/>
                      <a:r>
                        <a:rPr lang="it-IT" sz="1100" b="1" i="0" u="none" strike="noStrike">
                          <a:solidFill>
                            <a:srgbClr val="0070C0"/>
                          </a:solidFill>
                          <a:effectLst/>
                          <a:latin typeface="Calibri" panose="020F050202020403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400" b="1" i="1" u="none" strike="noStrike" dirty="0" smtClean="0">
                          <a:solidFill>
                            <a:srgbClr val="FF0000"/>
                          </a:solidFill>
                          <a:effectLst/>
                          <a:latin typeface="Arial" panose="020B0604020202020204" pitchFamily="34" charset="0"/>
                        </a:rPr>
                        <a:t>RECRUITING OVER 50</a:t>
                      </a:r>
                      <a:endParaRPr lang="it-IT" sz="1400" b="1" i="1" u="none" strike="noStrike" dirty="0">
                        <a:solidFill>
                          <a:srgbClr val="FF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7050314"/>
                  </a:ext>
                </a:extLst>
              </a:tr>
              <a:tr h="862408">
                <a:tc>
                  <a:txBody>
                    <a:bodyPr/>
                    <a:lstStyle/>
                    <a:p>
                      <a:pPr algn="ctr" fontAlgn="ctr"/>
                      <a:r>
                        <a:rPr lang="it-IT" sz="1100" b="1" i="0" u="none" strike="noStrike" dirty="0" smtClean="0">
                          <a:solidFill>
                            <a:srgbClr val="2F75B5"/>
                          </a:solidFill>
                          <a:effectLst/>
                          <a:latin typeface="Calibri" panose="020F0502020204030204" pitchFamily="34" charset="0"/>
                        </a:rPr>
                        <a:t>ABOUT</a:t>
                      </a:r>
                      <a:endParaRPr lang="it-IT" sz="1100" b="1" i="0" u="none" strike="noStrike" dirty="0">
                        <a:solidFill>
                          <a:srgbClr val="2F75B5"/>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smtClean="0">
                          <a:solidFill>
                            <a:srgbClr val="2F75B5"/>
                          </a:solidFill>
                          <a:effectLst/>
                          <a:latin typeface="Verdana" panose="020B0604030504040204" pitchFamily="34" charset="0"/>
                        </a:rPr>
                        <a:t>Contribution relief for the fixed-term or permanent recruitment (also as agency work) of people ageing at least 50, who have been unemployed for over 12 months.</a:t>
                      </a:r>
                      <a:endParaRPr lang="it-IT" sz="1100" b="0" i="0" u="none" strike="noStrike" dirty="0">
                        <a:solidFill>
                          <a:srgbClr val="2F75B5"/>
                        </a:solidFill>
                        <a:effectLst/>
                        <a:latin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1598690"/>
                  </a:ext>
                </a:extLst>
              </a:tr>
              <a:tr h="302599">
                <a:tc>
                  <a:txBody>
                    <a:bodyPr/>
                    <a:lstStyle/>
                    <a:p>
                      <a:pPr algn="ctr" fontAlgn="ctr"/>
                      <a:r>
                        <a:rPr lang="it-IT" sz="1100" b="1" i="0" u="none" strike="noStrike" dirty="0" smtClean="0">
                          <a:solidFill>
                            <a:srgbClr val="833C0C"/>
                          </a:solidFill>
                          <a:effectLst/>
                          <a:latin typeface="Calibri" panose="020F0502020204030204" pitchFamily="34" charset="0"/>
                        </a:rPr>
                        <a:t>BENEFICIARIES</a:t>
                      </a:r>
                      <a:endParaRPr lang="it-IT" sz="1100" b="1" i="0" u="none" strike="noStrike" dirty="0">
                        <a:solidFill>
                          <a:srgbClr val="833C0C"/>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100" b="0" i="0" u="none" strike="noStrike" dirty="0" smtClean="0">
                          <a:solidFill>
                            <a:srgbClr val="833C0C"/>
                          </a:solidFill>
                          <a:effectLst/>
                          <a:latin typeface="Verdana" panose="020B0604030504040204" pitchFamily="34" charset="0"/>
                        </a:rPr>
                        <a:t>Private </a:t>
                      </a:r>
                      <a:r>
                        <a:rPr lang="it-IT" sz="1100" b="0" i="0" u="none" strike="noStrike" dirty="0" err="1" smtClean="0">
                          <a:solidFill>
                            <a:srgbClr val="833C0C"/>
                          </a:solidFill>
                          <a:effectLst/>
                          <a:latin typeface="Verdana" panose="020B0604030504040204" pitchFamily="34" charset="0"/>
                        </a:rPr>
                        <a:t>employers</a:t>
                      </a:r>
                      <a:endParaRPr lang="it-IT" sz="1100" b="0" i="0" u="none" strike="noStrike" dirty="0">
                        <a:solidFill>
                          <a:srgbClr val="833C0C"/>
                        </a:solidFill>
                        <a:effectLst/>
                        <a:latin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3541397"/>
                  </a:ext>
                </a:extLst>
              </a:tr>
              <a:tr h="1437347">
                <a:tc>
                  <a:txBody>
                    <a:bodyPr/>
                    <a:lstStyle/>
                    <a:p>
                      <a:pPr algn="ctr" fontAlgn="ctr"/>
                      <a:r>
                        <a:rPr lang="it-IT" sz="1100" b="1" i="0" u="none" strike="noStrike" dirty="0" smtClean="0">
                          <a:solidFill>
                            <a:srgbClr val="2F75B5"/>
                          </a:solidFill>
                          <a:effectLst/>
                          <a:latin typeface="Calibri" panose="020F0502020204030204" pitchFamily="34" charset="0"/>
                        </a:rPr>
                        <a:t>CONCESSIONS </a:t>
                      </a:r>
                      <a:endParaRPr lang="it-IT" sz="1100" b="1" i="0" u="none" strike="noStrike" dirty="0">
                        <a:solidFill>
                          <a:srgbClr val="2F75B5"/>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smtClean="0">
                          <a:solidFill>
                            <a:srgbClr val="2F75B5"/>
                          </a:solidFill>
                          <a:effectLst/>
                          <a:latin typeface="Verdana" panose="020B0604030504040204" pitchFamily="34" charset="0"/>
                          <a:ea typeface="Verdana" panose="020B0604030504040204" pitchFamily="34" charset="0"/>
                        </a:rPr>
                        <a:t>Reduction in contribution equal to 50% for employers recruiting.</a:t>
                      </a:r>
                    </a:p>
                    <a:p>
                      <a:pPr algn="l" fontAlgn="ctr"/>
                      <a:r>
                        <a:rPr lang="en-US" sz="1100" b="0" i="0" u="none" strike="noStrike" dirty="0" smtClean="0">
                          <a:solidFill>
                            <a:srgbClr val="2F75B5"/>
                          </a:solidFill>
                          <a:effectLst/>
                          <a:latin typeface="Verdana" panose="020B0604030504040204" pitchFamily="34" charset="0"/>
                          <a:ea typeface="Verdana" panose="020B0604030504040204" pitchFamily="34" charset="0"/>
                        </a:rPr>
                        <a:t>The concession is granted for a maximum of 12 months in case of a fixed- term recruitment, increased to 18 months in case of a conversion of the fixed- term contract into a permanent contract, or in case of an originally permanent recruitment.</a:t>
                      </a:r>
                      <a:endParaRPr lang="en-US" sz="1100" b="0" i="0" u="none" strike="noStrike" dirty="0">
                        <a:solidFill>
                          <a:srgbClr val="2F75B5"/>
                        </a:solidFill>
                        <a:effectLst/>
                        <a:latin typeface="Verdana" panose="020B0604030504040204" pitchFamily="34" charset="0"/>
                        <a:ea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5531609"/>
                  </a:ext>
                </a:extLst>
              </a:tr>
              <a:tr h="302599">
                <a:tc>
                  <a:txBody>
                    <a:bodyPr/>
                    <a:lstStyle/>
                    <a:p>
                      <a:pPr algn="ctr" fontAlgn="ctr"/>
                      <a:r>
                        <a:rPr lang="it-IT" sz="1100" b="1" i="0" u="none" strike="noStrike" dirty="0" smtClean="0">
                          <a:solidFill>
                            <a:srgbClr val="2F75B5"/>
                          </a:solidFill>
                          <a:effectLst/>
                          <a:latin typeface="Calibri" panose="020F0502020204030204" pitchFamily="34" charset="0"/>
                        </a:rPr>
                        <a:t>AGE</a:t>
                      </a:r>
                      <a:endParaRPr lang="it-IT" sz="1100" b="1" i="0" u="none" strike="noStrike" dirty="0">
                        <a:solidFill>
                          <a:srgbClr val="2F75B5"/>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100" b="0" i="0" u="none" strike="noStrike" spc="-15" dirty="0">
                          <a:solidFill>
                            <a:srgbClr val="2F75B5"/>
                          </a:solidFill>
                          <a:effectLst/>
                          <a:latin typeface="Verdana" panose="020B0604030504040204" pitchFamily="34" charset="0"/>
                          <a:ea typeface="Verdana" panose="020B0604030504040204" pitchFamily="34" charset="0"/>
                        </a:rPr>
                        <a:t>&gt; </a:t>
                      </a:r>
                      <a:r>
                        <a:rPr lang="it-IT" sz="1100" b="0" i="0" u="none" strike="noStrike" spc="-15" dirty="0" smtClean="0">
                          <a:solidFill>
                            <a:srgbClr val="2F75B5"/>
                          </a:solidFill>
                          <a:effectLst/>
                          <a:latin typeface="Verdana" panose="020B0604030504040204" pitchFamily="34" charset="0"/>
                          <a:ea typeface="Verdana" panose="020B0604030504040204" pitchFamily="34" charset="0"/>
                        </a:rPr>
                        <a:t>50</a:t>
                      </a:r>
                      <a:endParaRPr lang="it-IT" sz="1100" b="0" i="0" u="none" strike="noStrike" dirty="0">
                        <a:solidFill>
                          <a:srgbClr val="2F75B5"/>
                        </a:solidFill>
                        <a:effectLst/>
                        <a:latin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3744926"/>
                  </a:ext>
                </a:extLst>
              </a:tr>
              <a:tr h="605198">
                <a:tc>
                  <a:txBody>
                    <a:bodyPr/>
                    <a:lstStyle/>
                    <a:p>
                      <a:pPr algn="ctr" fontAlgn="ctr"/>
                      <a:r>
                        <a:rPr lang="it-IT" sz="1100" b="1" i="0" u="none" strike="noStrike" dirty="0" smtClean="0">
                          <a:solidFill>
                            <a:srgbClr val="2F75B5"/>
                          </a:solidFill>
                          <a:effectLst/>
                          <a:latin typeface="Calibri" panose="020F0502020204030204" pitchFamily="34" charset="0"/>
                        </a:rPr>
                        <a:t>TYPE OF CONTRACT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100" b="0" i="0" u="none" strike="noStrike" dirty="0" err="1" smtClean="0">
                          <a:solidFill>
                            <a:srgbClr val="2F75B5"/>
                          </a:solidFill>
                          <a:effectLst/>
                          <a:latin typeface="Verdana" panose="020B0604030504040204" pitchFamily="34" charset="0"/>
                        </a:rPr>
                        <a:t>Fixed-term</a:t>
                      </a:r>
                      <a:r>
                        <a:rPr lang="it-IT" sz="1100" b="0" i="0" u="none" strike="noStrike" dirty="0" smtClean="0">
                          <a:solidFill>
                            <a:srgbClr val="2F75B5"/>
                          </a:solidFill>
                          <a:effectLst/>
                          <a:latin typeface="Verdana" panose="020B0604030504040204" pitchFamily="34" charset="0"/>
                        </a:rPr>
                        <a:t> or </a:t>
                      </a:r>
                      <a:r>
                        <a:rPr lang="it-IT" sz="1100" b="0" i="0" u="none" strike="noStrike" dirty="0" err="1" smtClean="0">
                          <a:solidFill>
                            <a:srgbClr val="2F75B5"/>
                          </a:solidFill>
                          <a:effectLst/>
                          <a:latin typeface="Verdana" panose="020B0604030504040204" pitchFamily="34" charset="0"/>
                        </a:rPr>
                        <a:t>permanent</a:t>
                      </a:r>
                      <a:r>
                        <a:rPr lang="it-IT" sz="1100" b="0" i="0" u="none" strike="noStrike" dirty="0" smtClean="0">
                          <a:solidFill>
                            <a:srgbClr val="2F75B5"/>
                          </a:solidFill>
                          <a:effectLst/>
                          <a:latin typeface="Verdana" panose="020B0604030504040204" pitchFamily="34" charset="0"/>
                        </a:rPr>
                        <a:t> </a:t>
                      </a:r>
                      <a:r>
                        <a:rPr lang="it-IT" sz="1100" b="0" i="0" u="none" strike="noStrike" dirty="0" err="1" smtClean="0">
                          <a:solidFill>
                            <a:srgbClr val="2F75B5"/>
                          </a:solidFill>
                          <a:effectLst/>
                          <a:latin typeface="Verdana" panose="020B0604030504040204" pitchFamily="34" charset="0"/>
                        </a:rPr>
                        <a:t>recruitment</a:t>
                      </a:r>
                      <a:r>
                        <a:rPr lang="it-IT" sz="1100" b="0" i="0" u="none" strike="noStrike" dirty="0" smtClean="0">
                          <a:solidFill>
                            <a:srgbClr val="2F75B5"/>
                          </a:solidFill>
                          <a:effectLst/>
                          <a:latin typeface="Verdana" panose="020B0604030504040204" pitchFamily="34" charset="0"/>
                        </a:rPr>
                        <a:t> </a:t>
                      </a:r>
                      <a:endParaRPr lang="it-IT" sz="1100" b="0" i="0" u="none" strike="noStrike" dirty="0">
                        <a:solidFill>
                          <a:srgbClr val="2F75B5"/>
                        </a:solidFill>
                        <a:effectLst/>
                        <a:latin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3069549"/>
                  </a:ext>
                </a:extLst>
              </a:tr>
              <a:tr h="302599">
                <a:tc>
                  <a:txBody>
                    <a:bodyPr/>
                    <a:lstStyle/>
                    <a:p>
                      <a:pPr algn="ctr" fontAlgn="ctr"/>
                      <a:r>
                        <a:rPr lang="it-IT" sz="1100" b="1" i="0" u="none" strike="noStrike" dirty="0" smtClean="0">
                          <a:solidFill>
                            <a:srgbClr val="833C0C"/>
                          </a:solidFill>
                          <a:effectLst/>
                          <a:latin typeface="Calibri" panose="020F0502020204030204" pitchFamily="34" charset="0"/>
                        </a:rPr>
                        <a:t>ARRANGEMENTS</a:t>
                      </a:r>
                      <a:endParaRPr lang="it-IT" sz="1100" b="1" i="0" u="none" strike="noStrike" dirty="0">
                        <a:solidFill>
                          <a:srgbClr val="833C0C"/>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100" b="0" i="0" u="none" strike="noStrike" dirty="0" err="1" smtClean="0">
                          <a:solidFill>
                            <a:srgbClr val="833C0C"/>
                          </a:solidFill>
                          <a:effectLst/>
                          <a:latin typeface="Verdana" panose="020B0604030504040204" pitchFamily="34" charset="0"/>
                        </a:rPr>
                        <a:t>Contribution</a:t>
                      </a:r>
                      <a:r>
                        <a:rPr lang="it-IT" sz="1100" b="0" i="0" u="none" strike="noStrike" dirty="0" smtClean="0">
                          <a:solidFill>
                            <a:srgbClr val="833C0C"/>
                          </a:solidFill>
                          <a:effectLst/>
                          <a:latin typeface="Verdana" panose="020B0604030504040204" pitchFamily="34" charset="0"/>
                        </a:rPr>
                        <a:t> </a:t>
                      </a:r>
                      <a:r>
                        <a:rPr lang="it-IT" sz="1100" b="0" i="0" u="none" strike="noStrike" dirty="0" err="1" smtClean="0">
                          <a:solidFill>
                            <a:srgbClr val="833C0C"/>
                          </a:solidFill>
                          <a:effectLst/>
                          <a:latin typeface="Verdana" panose="020B0604030504040204" pitchFamily="34" charset="0"/>
                        </a:rPr>
                        <a:t>adjustment</a:t>
                      </a:r>
                      <a:endParaRPr lang="it-IT" sz="1100" b="0" i="0" u="none" strike="noStrike" dirty="0">
                        <a:solidFill>
                          <a:srgbClr val="833C0C"/>
                        </a:solidFill>
                        <a:effectLst/>
                        <a:latin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1680221"/>
                  </a:ext>
                </a:extLst>
              </a:tr>
            </a:tbl>
          </a:graphicData>
        </a:graphic>
      </p:graphicFrame>
    </p:spTree>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Immagin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21525" y="5867400"/>
            <a:ext cx="1547813"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Immagine 5" descr="Leaderboard-728x9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0"/>
            <a:ext cx="69342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ella 1"/>
          <p:cNvGraphicFramePr>
            <a:graphicFrameLocks noGrp="1"/>
          </p:cNvGraphicFramePr>
          <p:nvPr>
            <p:extLst>
              <p:ext uri="{D42A27DB-BD31-4B8C-83A1-F6EECF244321}">
                <p14:modId xmlns:p14="http://schemas.microsoft.com/office/powerpoint/2010/main" val="1199082858"/>
              </p:ext>
            </p:extLst>
          </p:nvPr>
        </p:nvGraphicFramePr>
        <p:xfrm>
          <a:off x="1066800" y="1600200"/>
          <a:ext cx="6924675" cy="4038600"/>
        </p:xfrm>
        <a:graphic>
          <a:graphicData uri="http://schemas.openxmlformats.org/drawingml/2006/table">
            <a:tbl>
              <a:tblPr/>
              <a:tblGrid>
                <a:gridCol w="1095448">
                  <a:extLst>
                    <a:ext uri="{9D8B030D-6E8A-4147-A177-3AD203B41FA5}">
                      <a16:colId xmlns:a16="http://schemas.microsoft.com/office/drawing/2014/main" val="4046556165"/>
                    </a:ext>
                  </a:extLst>
                </a:gridCol>
                <a:gridCol w="5829227">
                  <a:extLst>
                    <a:ext uri="{9D8B030D-6E8A-4147-A177-3AD203B41FA5}">
                      <a16:colId xmlns:a16="http://schemas.microsoft.com/office/drawing/2014/main" val="2115924662"/>
                    </a:ext>
                  </a:extLst>
                </a:gridCol>
              </a:tblGrid>
              <a:tr h="391337">
                <a:tc>
                  <a:txBody>
                    <a:bodyPr/>
                    <a:lstStyle/>
                    <a:p>
                      <a:pPr algn="ctr" fontAlgn="b"/>
                      <a:r>
                        <a:rPr lang="it-IT" sz="1100" b="1" i="0" u="none" strike="noStrike">
                          <a:solidFill>
                            <a:srgbClr val="0070C0"/>
                          </a:solidFill>
                          <a:effectLst/>
                          <a:latin typeface="Calibri" panose="020F0502020204030204" pitchFamily="34"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400" b="1" i="1" u="none" strike="noStrike" dirty="0" smtClean="0">
                          <a:solidFill>
                            <a:srgbClr val="FF0000"/>
                          </a:solidFill>
                          <a:effectLst/>
                          <a:latin typeface="Arial" panose="020B0604020202020204" pitchFamily="34" charset="0"/>
                        </a:rPr>
                        <a:t>RECRUITING WOMEN</a:t>
                      </a:r>
                      <a:endParaRPr lang="it-IT" sz="1400" b="1" i="1" u="none" strike="noStrike" dirty="0">
                        <a:solidFill>
                          <a:srgbClr val="FF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4143471"/>
                  </a:ext>
                </a:extLst>
              </a:tr>
              <a:tr h="594833">
                <a:tc>
                  <a:txBody>
                    <a:bodyPr/>
                    <a:lstStyle/>
                    <a:p>
                      <a:pPr algn="ctr" fontAlgn="ctr"/>
                      <a:r>
                        <a:rPr lang="it-IT" sz="1100" b="1" i="0" u="none" strike="noStrike" dirty="0" smtClean="0">
                          <a:solidFill>
                            <a:srgbClr val="2F75B5"/>
                          </a:solidFill>
                          <a:effectLst/>
                          <a:latin typeface="Calibri" panose="020F0502020204030204" pitchFamily="34" charset="0"/>
                        </a:rPr>
                        <a:t>ABOUT</a:t>
                      </a:r>
                      <a:endParaRPr lang="it-IT" sz="1100" b="1" i="0" u="none" strike="noStrike" dirty="0">
                        <a:solidFill>
                          <a:srgbClr val="2F75B5"/>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smtClean="0">
                          <a:solidFill>
                            <a:srgbClr val="2F75B5"/>
                          </a:solidFill>
                          <a:effectLst/>
                          <a:latin typeface="Verdana" panose="020B0604030504040204" pitchFamily="34" charset="0"/>
                        </a:rPr>
                        <a:t>Contribution relief for the fixed-term or permanent recruitment (also as agency work) of women falling within special cases.</a:t>
                      </a:r>
                      <a:endParaRPr lang="it-IT" sz="1100" b="0" i="0" u="none" strike="noStrike" dirty="0">
                        <a:solidFill>
                          <a:srgbClr val="2F75B5"/>
                        </a:solidFill>
                        <a:effectLst/>
                        <a:latin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7146229"/>
                  </a:ext>
                </a:extLst>
              </a:tr>
              <a:tr h="313070">
                <a:tc>
                  <a:txBody>
                    <a:bodyPr/>
                    <a:lstStyle/>
                    <a:p>
                      <a:pPr algn="ctr" fontAlgn="ctr"/>
                      <a:r>
                        <a:rPr lang="it-IT" sz="1100" b="1" i="0" u="none" strike="noStrike" dirty="0" smtClean="0">
                          <a:solidFill>
                            <a:srgbClr val="833C0C"/>
                          </a:solidFill>
                          <a:effectLst/>
                          <a:latin typeface="Calibri" panose="020F0502020204030204" pitchFamily="34" charset="0"/>
                        </a:rPr>
                        <a:t>BENEFICIARIES</a:t>
                      </a:r>
                      <a:endParaRPr lang="it-IT" sz="1100" b="1" i="0" u="none" strike="noStrike" dirty="0">
                        <a:solidFill>
                          <a:srgbClr val="833C0C"/>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100" b="0" i="0" u="none" strike="noStrike" dirty="0" smtClean="0">
                          <a:solidFill>
                            <a:srgbClr val="833C0C"/>
                          </a:solidFill>
                          <a:effectLst/>
                          <a:latin typeface="Verdana" panose="020B0604030504040204" pitchFamily="34" charset="0"/>
                        </a:rPr>
                        <a:t>Private </a:t>
                      </a:r>
                      <a:r>
                        <a:rPr lang="it-IT" sz="1100" b="0" i="0" u="none" strike="noStrike" dirty="0" err="1" smtClean="0">
                          <a:solidFill>
                            <a:srgbClr val="833C0C"/>
                          </a:solidFill>
                          <a:effectLst/>
                          <a:latin typeface="Verdana" panose="020B0604030504040204" pitchFamily="34" charset="0"/>
                        </a:rPr>
                        <a:t>employers</a:t>
                      </a:r>
                      <a:r>
                        <a:rPr lang="it-IT" sz="1100" b="0" i="0" u="none" strike="noStrike" dirty="0" smtClean="0">
                          <a:solidFill>
                            <a:srgbClr val="833C0C"/>
                          </a:solidFill>
                          <a:effectLst/>
                          <a:latin typeface="Verdana" panose="020B0604030504040204" pitchFamily="34" charset="0"/>
                        </a:rPr>
                        <a:t>.</a:t>
                      </a:r>
                      <a:endParaRPr lang="it-IT" sz="1100" b="0" i="0" u="none" strike="noStrike" dirty="0">
                        <a:solidFill>
                          <a:srgbClr val="833C0C"/>
                        </a:solidFill>
                        <a:effectLst/>
                        <a:latin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3839411"/>
                  </a:ext>
                </a:extLst>
              </a:tr>
              <a:tr h="1487081">
                <a:tc>
                  <a:txBody>
                    <a:bodyPr/>
                    <a:lstStyle/>
                    <a:p>
                      <a:pPr algn="ctr" fontAlgn="ctr"/>
                      <a:r>
                        <a:rPr lang="it-IT" sz="1100" b="1" i="0" u="none" strike="noStrike" dirty="0" smtClean="0">
                          <a:solidFill>
                            <a:srgbClr val="2F75B5"/>
                          </a:solidFill>
                          <a:effectLst/>
                          <a:latin typeface="Calibri" panose="020F0502020204030204" pitchFamily="34" charset="0"/>
                        </a:rPr>
                        <a:t>CONCESSIONS </a:t>
                      </a:r>
                      <a:endParaRPr lang="it-IT" sz="1100" b="1" i="0" u="none" strike="noStrike" dirty="0">
                        <a:solidFill>
                          <a:srgbClr val="2F75B5"/>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smtClean="0">
                          <a:solidFill>
                            <a:srgbClr val="2F75B5"/>
                          </a:solidFill>
                          <a:effectLst/>
                          <a:latin typeface="Verdana" panose="020B0604030504040204" pitchFamily="34" charset="0"/>
                          <a:ea typeface="Verdana" panose="020B0604030504040204" pitchFamily="34" charset="0"/>
                        </a:rPr>
                        <a:t>Reduction in contribution equal to 50% for employers recruiting.</a:t>
                      </a:r>
                    </a:p>
                    <a:p>
                      <a:pPr algn="l" fontAlgn="ctr"/>
                      <a:r>
                        <a:rPr lang="en-US" sz="1200" b="0" i="0" u="none" strike="noStrike" dirty="0" smtClean="0">
                          <a:solidFill>
                            <a:srgbClr val="2F75B5"/>
                          </a:solidFill>
                          <a:effectLst/>
                          <a:latin typeface="Verdana" panose="020B0604030504040204" pitchFamily="34" charset="0"/>
                          <a:ea typeface="Verdana" panose="020B0604030504040204" pitchFamily="34" charset="0"/>
                        </a:rPr>
                        <a:t>Female workers are required to not have been employed with a regular remuneration for at least 24 months, or 6 months if residing in less-</a:t>
                      </a:r>
                      <a:r>
                        <a:rPr lang="en-US" sz="1200" b="0" i="0" u="none" strike="noStrike" dirty="0" err="1" smtClean="0">
                          <a:solidFill>
                            <a:srgbClr val="2F75B5"/>
                          </a:solidFill>
                          <a:effectLst/>
                          <a:latin typeface="Verdana" panose="020B0604030504040204" pitchFamily="34" charset="0"/>
                          <a:ea typeface="Verdana" panose="020B0604030504040204" pitchFamily="34" charset="0"/>
                        </a:rPr>
                        <a:t>favoured</a:t>
                      </a:r>
                      <a:r>
                        <a:rPr lang="en-US" sz="1200" b="0" i="0" u="none" strike="noStrike" dirty="0" smtClean="0">
                          <a:solidFill>
                            <a:srgbClr val="2F75B5"/>
                          </a:solidFill>
                          <a:effectLst/>
                          <a:latin typeface="Verdana" panose="020B0604030504040204" pitchFamily="34" charset="0"/>
                          <a:ea typeface="Verdana" panose="020B0604030504040204" pitchFamily="34" charset="0"/>
                        </a:rPr>
                        <a:t> areas or working in a profession or economic sector </a:t>
                      </a:r>
                      <a:r>
                        <a:rPr lang="en-US" sz="1200" b="0" i="0" u="none" strike="noStrike" dirty="0" err="1" smtClean="0">
                          <a:solidFill>
                            <a:srgbClr val="2F75B5"/>
                          </a:solidFill>
                          <a:effectLst/>
                          <a:latin typeface="Verdana" panose="020B0604030504040204" pitchFamily="34" charset="0"/>
                          <a:ea typeface="Verdana" panose="020B0604030504040204" pitchFamily="34" charset="0"/>
                        </a:rPr>
                        <a:t>characterised</a:t>
                      </a:r>
                      <a:r>
                        <a:rPr lang="en-US" sz="1200" b="0" i="0" u="none" strike="noStrike" dirty="0" smtClean="0">
                          <a:solidFill>
                            <a:srgbClr val="2F75B5"/>
                          </a:solidFill>
                          <a:effectLst/>
                          <a:latin typeface="Verdana" panose="020B0604030504040204" pitchFamily="34" charset="0"/>
                          <a:ea typeface="Verdana" panose="020B0604030504040204" pitchFamily="34" charset="0"/>
                        </a:rPr>
                        <a:t> by a significant gender employment inequality.</a:t>
                      </a:r>
                      <a:endParaRPr lang="en-US" sz="1200" b="0" i="0" u="none" strike="noStrike" dirty="0">
                        <a:solidFill>
                          <a:srgbClr val="2F75B5"/>
                        </a:solidFill>
                        <a:effectLst/>
                        <a:latin typeface="Verdana" panose="020B0604030504040204" pitchFamily="34" charset="0"/>
                        <a:ea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3016375"/>
                  </a:ext>
                </a:extLst>
              </a:tr>
              <a:tr h="313070">
                <a:tc>
                  <a:txBody>
                    <a:bodyPr/>
                    <a:lstStyle/>
                    <a:p>
                      <a:pPr algn="ctr" fontAlgn="ctr"/>
                      <a:r>
                        <a:rPr lang="it-IT" sz="1100" b="1" i="0" u="none" strike="noStrike" dirty="0" smtClean="0">
                          <a:solidFill>
                            <a:srgbClr val="2F75B5"/>
                          </a:solidFill>
                          <a:effectLst/>
                          <a:latin typeface="Calibri" panose="020F0502020204030204" pitchFamily="34" charset="0"/>
                        </a:rPr>
                        <a:t>AGE</a:t>
                      </a:r>
                      <a:endParaRPr lang="it-IT" sz="1100" b="1" i="0" u="none" strike="noStrike" dirty="0">
                        <a:solidFill>
                          <a:srgbClr val="2F75B5"/>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100" b="0" i="0" u="none" strike="noStrike">
                          <a:solidFill>
                            <a:srgbClr val="2F75B5"/>
                          </a:solidFill>
                          <a:effectLst/>
                          <a:latin typeface="Verdana" panose="020B060403050404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4521733"/>
                  </a:ext>
                </a:extLst>
              </a:tr>
              <a:tr h="626139">
                <a:tc>
                  <a:txBody>
                    <a:bodyPr/>
                    <a:lstStyle/>
                    <a:p>
                      <a:pPr algn="ctr" fontAlgn="ctr"/>
                      <a:r>
                        <a:rPr lang="it-IT" sz="1100" b="1" i="0" u="none" strike="noStrike" dirty="0" smtClean="0">
                          <a:solidFill>
                            <a:srgbClr val="2F75B5"/>
                          </a:solidFill>
                          <a:effectLst/>
                          <a:latin typeface="Calibri" panose="020F0502020204030204" pitchFamily="34" charset="0"/>
                        </a:rPr>
                        <a:t>TYPE OF CONTRACT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100" b="0" i="0" u="none" strike="noStrike" dirty="0" err="1" smtClean="0">
                          <a:solidFill>
                            <a:srgbClr val="2F75B5"/>
                          </a:solidFill>
                          <a:effectLst/>
                          <a:latin typeface="Verdana" panose="020B0604030504040204" pitchFamily="34" charset="0"/>
                        </a:rPr>
                        <a:t>Fixed</a:t>
                      </a:r>
                      <a:r>
                        <a:rPr lang="it-IT" sz="1100" b="0" i="0" u="none" strike="noStrike" dirty="0" smtClean="0">
                          <a:solidFill>
                            <a:srgbClr val="2F75B5"/>
                          </a:solidFill>
                          <a:effectLst/>
                          <a:latin typeface="Verdana" panose="020B0604030504040204" pitchFamily="34" charset="0"/>
                        </a:rPr>
                        <a:t> </a:t>
                      </a:r>
                      <a:r>
                        <a:rPr lang="it-IT" sz="1100" b="0" i="0" u="none" strike="noStrike" dirty="0" err="1" smtClean="0">
                          <a:solidFill>
                            <a:srgbClr val="2F75B5"/>
                          </a:solidFill>
                          <a:effectLst/>
                          <a:latin typeface="Verdana" panose="020B0604030504040204" pitchFamily="34" charset="0"/>
                        </a:rPr>
                        <a:t>term</a:t>
                      </a:r>
                      <a:r>
                        <a:rPr lang="it-IT" sz="1100" b="0" i="0" u="none" strike="noStrike" dirty="0" smtClean="0">
                          <a:solidFill>
                            <a:srgbClr val="2F75B5"/>
                          </a:solidFill>
                          <a:effectLst/>
                          <a:latin typeface="Verdana" panose="020B0604030504040204" pitchFamily="34" charset="0"/>
                        </a:rPr>
                        <a:t> and </a:t>
                      </a:r>
                      <a:r>
                        <a:rPr lang="it-IT" sz="1100" b="0" i="0" u="none" strike="noStrike" dirty="0" err="1" smtClean="0">
                          <a:solidFill>
                            <a:srgbClr val="2F75B5"/>
                          </a:solidFill>
                          <a:effectLst/>
                          <a:latin typeface="Verdana" panose="020B0604030504040204" pitchFamily="34" charset="0"/>
                        </a:rPr>
                        <a:t>Permanent</a:t>
                      </a:r>
                      <a:r>
                        <a:rPr lang="it-IT" sz="1100" b="0" i="0" u="none" strike="noStrike" dirty="0" smtClean="0">
                          <a:solidFill>
                            <a:srgbClr val="2F75B5"/>
                          </a:solidFill>
                          <a:effectLst/>
                          <a:latin typeface="Verdana" panose="020B0604030504040204" pitchFamily="34" charset="0"/>
                        </a:rPr>
                        <a:t> </a:t>
                      </a:r>
                      <a:r>
                        <a:rPr lang="it-IT" sz="1100" b="0" i="0" u="none" strike="noStrike" dirty="0" err="1" smtClean="0">
                          <a:solidFill>
                            <a:srgbClr val="2F75B5"/>
                          </a:solidFill>
                          <a:effectLst/>
                          <a:latin typeface="Verdana" panose="020B0604030504040204" pitchFamily="34" charset="0"/>
                        </a:rPr>
                        <a:t>employement</a:t>
                      </a:r>
                      <a:r>
                        <a:rPr lang="it-IT" sz="1100" b="0" i="0" u="none" strike="noStrike" dirty="0" smtClean="0">
                          <a:solidFill>
                            <a:srgbClr val="2F75B5"/>
                          </a:solidFill>
                          <a:effectLst/>
                          <a:latin typeface="Verdana" panose="020B0604030504040204" pitchFamily="34" charset="0"/>
                        </a:rPr>
                        <a:t> </a:t>
                      </a:r>
                      <a:r>
                        <a:rPr lang="it-IT" sz="1100" b="0" i="0" u="none" strike="noStrike" dirty="0" err="1" smtClean="0">
                          <a:solidFill>
                            <a:srgbClr val="2F75B5"/>
                          </a:solidFill>
                          <a:effectLst/>
                          <a:latin typeface="Verdana" panose="020B0604030504040204" pitchFamily="34" charset="0"/>
                        </a:rPr>
                        <a:t>contract</a:t>
                      </a:r>
                      <a:endParaRPr lang="it-IT" sz="1100" b="0" i="0" u="none" strike="noStrike" dirty="0">
                        <a:solidFill>
                          <a:srgbClr val="2F75B5"/>
                        </a:solidFill>
                        <a:effectLst/>
                        <a:latin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2188046"/>
                  </a:ext>
                </a:extLst>
              </a:tr>
              <a:tr h="313070">
                <a:tc>
                  <a:txBody>
                    <a:bodyPr/>
                    <a:lstStyle/>
                    <a:p>
                      <a:pPr algn="ctr" fontAlgn="ctr"/>
                      <a:r>
                        <a:rPr lang="it-IT" sz="1100" b="1" i="0" u="none" strike="noStrike" dirty="0" smtClean="0">
                          <a:solidFill>
                            <a:srgbClr val="833C0C"/>
                          </a:solidFill>
                          <a:effectLst/>
                          <a:latin typeface="Calibri" panose="020F0502020204030204" pitchFamily="34" charset="0"/>
                        </a:rPr>
                        <a:t>ARRANGEMENTS</a:t>
                      </a:r>
                      <a:endParaRPr lang="it-IT" sz="1100" b="1" i="0" u="none" strike="noStrike" dirty="0">
                        <a:solidFill>
                          <a:srgbClr val="833C0C"/>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100" b="0" i="0" u="none" strike="noStrike" dirty="0" err="1" smtClean="0">
                          <a:solidFill>
                            <a:srgbClr val="833C0C"/>
                          </a:solidFill>
                          <a:effectLst/>
                          <a:latin typeface="Verdana" panose="020B0604030504040204" pitchFamily="34" charset="0"/>
                        </a:rPr>
                        <a:t>Contribution</a:t>
                      </a:r>
                      <a:r>
                        <a:rPr lang="it-IT" sz="1100" b="0" i="0" u="none" strike="noStrike" dirty="0" smtClean="0">
                          <a:solidFill>
                            <a:srgbClr val="833C0C"/>
                          </a:solidFill>
                          <a:effectLst/>
                          <a:latin typeface="Verdana" panose="020B0604030504040204" pitchFamily="34" charset="0"/>
                        </a:rPr>
                        <a:t> </a:t>
                      </a:r>
                      <a:r>
                        <a:rPr lang="it-IT" sz="1100" b="0" i="0" u="none" strike="noStrike" dirty="0" err="1" smtClean="0">
                          <a:solidFill>
                            <a:srgbClr val="833C0C"/>
                          </a:solidFill>
                          <a:effectLst/>
                          <a:latin typeface="Verdana" panose="020B0604030504040204" pitchFamily="34" charset="0"/>
                        </a:rPr>
                        <a:t>statements</a:t>
                      </a:r>
                      <a:r>
                        <a:rPr lang="it-IT" sz="1100" b="0" i="0" u="none" strike="noStrike" dirty="0" smtClean="0">
                          <a:solidFill>
                            <a:srgbClr val="833C0C"/>
                          </a:solidFill>
                          <a:effectLst/>
                          <a:latin typeface="Verdana" panose="020B0604030504040204" pitchFamily="34" charset="0"/>
                        </a:rPr>
                        <a:t> (</a:t>
                      </a:r>
                      <a:r>
                        <a:rPr lang="it-IT" sz="1100" b="0" i="0" u="none" strike="noStrike" dirty="0" err="1" smtClean="0">
                          <a:solidFill>
                            <a:srgbClr val="833C0C"/>
                          </a:solidFill>
                          <a:effectLst/>
                          <a:latin typeface="Verdana" panose="020B0604030504040204" pitchFamily="34" charset="0"/>
                        </a:rPr>
                        <a:t>UniEmens</a:t>
                      </a:r>
                      <a:r>
                        <a:rPr lang="it-IT" sz="1100" b="0" i="0" u="none" strike="noStrike" dirty="0" smtClean="0">
                          <a:solidFill>
                            <a:srgbClr val="833C0C"/>
                          </a:solidFill>
                          <a:effectLst/>
                          <a:latin typeface="Verdana" panose="020B0604030504040204" pitchFamily="34" charset="0"/>
                        </a:rPr>
                        <a:t>)</a:t>
                      </a:r>
                      <a:endParaRPr lang="it-IT" sz="1100" b="0" i="0" u="none" strike="noStrike" dirty="0">
                        <a:solidFill>
                          <a:srgbClr val="833C0C"/>
                        </a:solidFill>
                        <a:effectLst/>
                        <a:latin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1082966"/>
                  </a:ext>
                </a:extLst>
              </a:tr>
            </a:tbl>
          </a:graphicData>
        </a:graphic>
      </p:graphicFrame>
    </p:spTree>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Immagin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21525" y="5867400"/>
            <a:ext cx="1547813"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1" name="Immagine 5" descr="Leaderboard-728x9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0"/>
            <a:ext cx="69342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ella 1"/>
          <p:cNvGraphicFramePr>
            <a:graphicFrameLocks noGrp="1"/>
          </p:cNvGraphicFramePr>
          <p:nvPr>
            <p:extLst>
              <p:ext uri="{D42A27DB-BD31-4B8C-83A1-F6EECF244321}">
                <p14:modId xmlns:p14="http://schemas.microsoft.com/office/powerpoint/2010/main" val="1549160143"/>
              </p:ext>
            </p:extLst>
          </p:nvPr>
        </p:nvGraphicFramePr>
        <p:xfrm>
          <a:off x="1066800" y="1570038"/>
          <a:ext cx="6924675" cy="3992561"/>
        </p:xfrm>
        <a:graphic>
          <a:graphicData uri="http://schemas.openxmlformats.org/drawingml/2006/table">
            <a:tbl>
              <a:tblPr/>
              <a:tblGrid>
                <a:gridCol w="1095448">
                  <a:extLst>
                    <a:ext uri="{9D8B030D-6E8A-4147-A177-3AD203B41FA5}">
                      <a16:colId xmlns:a16="http://schemas.microsoft.com/office/drawing/2014/main" val="112991082"/>
                    </a:ext>
                  </a:extLst>
                </a:gridCol>
                <a:gridCol w="5829227">
                  <a:extLst>
                    <a:ext uri="{9D8B030D-6E8A-4147-A177-3AD203B41FA5}">
                      <a16:colId xmlns:a16="http://schemas.microsoft.com/office/drawing/2014/main" val="415090026"/>
                    </a:ext>
                  </a:extLst>
                </a:gridCol>
              </a:tblGrid>
              <a:tr h="430198">
                <a:tc>
                  <a:txBody>
                    <a:bodyPr/>
                    <a:lstStyle/>
                    <a:p>
                      <a:pPr algn="ctr" fontAlgn="b"/>
                      <a:r>
                        <a:rPr lang="it-IT" sz="1100" b="1" i="0" u="none" strike="noStrike">
                          <a:solidFill>
                            <a:srgbClr val="0070C0"/>
                          </a:solidFill>
                          <a:effectLst/>
                          <a:latin typeface="Calibri" panose="020F0502020204030204" pitchFamily="34" charset="0"/>
                        </a:rPr>
                        <a:t>9</a:t>
                      </a:r>
                    </a:p>
                  </a:txBody>
                  <a:tcPr marL="9525" marR="9525"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400" b="1" i="1" u="none" strike="noStrike" dirty="0" smtClean="0">
                          <a:solidFill>
                            <a:srgbClr val="FF0000"/>
                          </a:solidFill>
                          <a:effectLst/>
                          <a:latin typeface="Arial" panose="020B0604020202020204" pitchFamily="34" charset="0"/>
                        </a:rPr>
                        <a:t>RECRUITING YOUNG PARENTS</a:t>
                      </a:r>
                      <a:endParaRPr lang="it-IT" sz="1400" b="1" i="1" u="none" strike="noStrike" dirty="0">
                        <a:solidFill>
                          <a:srgbClr val="FF0000"/>
                        </a:solidFill>
                        <a:effectLst/>
                        <a:latin typeface="Arial" panose="020B0604020202020204" pitchFamily="34" charset="0"/>
                      </a:endParaRP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7642105"/>
                  </a:ext>
                </a:extLst>
              </a:tr>
              <a:tr h="653902">
                <a:tc>
                  <a:txBody>
                    <a:bodyPr/>
                    <a:lstStyle/>
                    <a:p>
                      <a:pPr algn="ctr" fontAlgn="ctr"/>
                      <a:r>
                        <a:rPr lang="it-IT" sz="1100" b="1" i="0" u="none" strike="noStrike" dirty="0" smtClean="0">
                          <a:solidFill>
                            <a:srgbClr val="2F75B5"/>
                          </a:solidFill>
                          <a:effectLst/>
                          <a:latin typeface="Calibri" panose="020F0502020204030204" pitchFamily="34" charset="0"/>
                        </a:rPr>
                        <a:t>ABOUT</a:t>
                      </a:r>
                      <a:endParaRPr lang="it-IT" sz="1100" b="1" i="0" u="none" strike="noStrike" dirty="0">
                        <a:solidFill>
                          <a:srgbClr val="2F75B5"/>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smtClean="0">
                          <a:solidFill>
                            <a:srgbClr val="2F75B5"/>
                          </a:solidFill>
                          <a:effectLst/>
                          <a:latin typeface="Verdana" panose="020B0604030504040204" pitchFamily="34" charset="0"/>
                        </a:rPr>
                        <a:t>Parents of minors or fosters of minors having performed the registration at the INPS database</a:t>
                      </a:r>
                      <a:endParaRPr lang="it-IT" sz="1100" b="0" i="0" u="none" strike="noStrike" dirty="0">
                        <a:solidFill>
                          <a:srgbClr val="2F75B5"/>
                        </a:solidFill>
                        <a:effectLst/>
                        <a:latin typeface="Verdana" panose="020B0604030504040204" pitchFamily="34" charset="0"/>
                      </a:endParaRP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7581337"/>
                  </a:ext>
                </a:extLst>
              </a:tr>
              <a:tr h="877925">
                <a:tc>
                  <a:txBody>
                    <a:bodyPr/>
                    <a:lstStyle/>
                    <a:p>
                      <a:pPr algn="ctr" fontAlgn="ctr"/>
                      <a:r>
                        <a:rPr lang="it-IT" sz="1100" b="1" i="0" u="none" strike="noStrike" dirty="0" smtClean="0">
                          <a:solidFill>
                            <a:srgbClr val="833C0C"/>
                          </a:solidFill>
                          <a:effectLst/>
                          <a:latin typeface="Calibri" panose="020F0502020204030204" pitchFamily="34" charset="0"/>
                        </a:rPr>
                        <a:t>BENEFICIARIES</a:t>
                      </a:r>
                      <a:endParaRPr lang="it-IT" sz="1100" b="1" i="0" u="none" strike="noStrike" dirty="0">
                        <a:solidFill>
                          <a:srgbClr val="833C0C"/>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smtClean="0">
                          <a:solidFill>
                            <a:srgbClr val="833C0C"/>
                          </a:solidFill>
                          <a:effectLst/>
                          <a:latin typeface="Verdana" panose="020B0604030504040204" pitchFamily="34" charset="0"/>
                        </a:rPr>
                        <a:t>Private employers, including cooperatives (also for the recruitment of worker members and social enterprises) and Professional Firms</a:t>
                      </a:r>
                      <a:endParaRPr lang="it-IT" sz="1100" b="0" i="0" u="none" strike="noStrike" dirty="0">
                        <a:solidFill>
                          <a:srgbClr val="833C0C"/>
                        </a:solidFill>
                        <a:effectLst/>
                        <a:latin typeface="Verdana" panose="020B0604030504040204" pitchFamily="34" charset="0"/>
                      </a:endParaRP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9285467"/>
                  </a:ext>
                </a:extLst>
              </a:tr>
              <a:tr h="653902">
                <a:tc>
                  <a:txBody>
                    <a:bodyPr/>
                    <a:lstStyle/>
                    <a:p>
                      <a:pPr algn="ctr" fontAlgn="ctr"/>
                      <a:r>
                        <a:rPr lang="it-IT" sz="1100" b="1" i="0" u="none" strike="noStrike" dirty="0" smtClean="0">
                          <a:solidFill>
                            <a:srgbClr val="2F75B5"/>
                          </a:solidFill>
                          <a:effectLst/>
                          <a:latin typeface="Calibri" panose="020F0502020204030204" pitchFamily="34" charset="0"/>
                        </a:rPr>
                        <a:t>CONCESSIONS </a:t>
                      </a:r>
                      <a:endParaRPr lang="it-IT" sz="1100" b="1" i="0" u="none" strike="noStrike" dirty="0">
                        <a:solidFill>
                          <a:srgbClr val="2F75B5"/>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smtClean="0">
                          <a:solidFill>
                            <a:srgbClr val="2F75B5"/>
                          </a:solidFill>
                          <a:effectLst/>
                          <a:latin typeface="Verdana" panose="020B0604030504040204" pitchFamily="34" charset="0"/>
                        </a:rPr>
                        <a:t>Bonus to be used through a contribution adjustment.</a:t>
                      </a:r>
                    </a:p>
                    <a:p>
                      <a:pPr algn="l" fontAlgn="ctr"/>
                      <a:r>
                        <a:rPr lang="en-US" sz="1200" b="0" i="0" u="none" strike="noStrike" dirty="0" smtClean="0">
                          <a:solidFill>
                            <a:srgbClr val="2F75B5"/>
                          </a:solidFill>
                          <a:effectLst/>
                          <a:latin typeface="Verdana" panose="020B0604030504040204" pitchFamily="34" charset="0"/>
                        </a:rPr>
                        <a:t>Bonus of 5,000 EUR for each recruitment or conversion implemented, in the maximum limit of 5 recruitments/conversions for each employer.</a:t>
                      </a:r>
                      <a:endParaRPr lang="en-US" sz="1200" b="0" i="0" u="none" strike="noStrike" dirty="0">
                        <a:solidFill>
                          <a:srgbClr val="2F75B5"/>
                        </a:solidFill>
                        <a:effectLst/>
                        <a:latin typeface="Verdana" panose="020B0604030504040204" pitchFamily="34" charset="0"/>
                      </a:endParaRP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4918317"/>
                  </a:ext>
                </a:extLst>
              </a:tr>
              <a:tr h="344158">
                <a:tc>
                  <a:txBody>
                    <a:bodyPr/>
                    <a:lstStyle/>
                    <a:p>
                      <a:pPr algn="ctr" fontAlgn="ctr"/>
                      <a:r>
                        <a:rPr lang="it-IT" sz="1100" b="1" i="0" u="none" strike="noStrike" dirty="0" smtClean="0">
                          <a:solidFill>
                            <a:srgbClr val="2F75B5"/>
                          </a:solidFill>
                          <a:effectLst/>
                          <a:latin typeface="Calibri" panose="020F0502020204030204" pitchFamily="34" charset="0"/>
                        </a:rPr>
                        <a:t>AGE</a:t>
                      </a:r>
                      <a:endParaRPr lang="it-IT" sz="1100" b="1" i="0" u="none" strike="noStrike" dirty="0">
                        <a:solidFill>
                          <a:srgbClr val="2F75B5"/>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100" b="0" i="0" u="none" strike="noStrike" dirty="0" smtClean="0">
                          <a:solidFill>
                            <a:srgbClr val="2F75B5"/>
                          </a:solidFill>
                          <a:effectLst/>
                          <a:latin typeface="Verdana" panose="020B0604030504040204" pitchFamily="34" charset="0"/>
                          <a:ea typeface="Verdana" panose="020B0604030504040204" pitchFamily="34" charset="0"/>
                        </a:rPr>
                        <a:t>&lt; </a:t>
                      </a:r>
                      <a:r>
                        <a:rPr lang="it-IT" sz="1100" b="0" i="0" u="none" strike="noStrike" dirty="0">
                          <a:solidFill>
                            <a:srgbClr val="2F75B5"/>
                          </a:solidFill>
                          <a:effectLst/>
                          <a:latin typeface="Verdana" panose="020B0604030504040204" pitchFamily="34" charset="0"/>
                          <a:ea typeface="Verdana" panose="020B0604030504040204" pitchFamily="34" charset="0"/>
                        </a:rPr>
                        <a:t>35 anni</a:t>
                      </a:r>
                      <a:endParaRPr lang="it-IT" sz="1100" b="0" i="0" u="none" strike="noStrike" dirty="0">
                        <a:solidFill>
                          <a:srgbClr val="2F75B5"/>
                        </a:solidFill>
                        <a:effectLst/>
                        <a:latin typeface="Verdana" panose="020B0604030504040204" pitchFamily="34" charset="0"/>
                      </a:endParaRP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7885174"/>
                  </a:ext>
                </a:extLst>
              </a:tr>
              <a:tr h="688318">
                <a:tc>
                  <a:txBody>
                    <a:bodyPr/>
                    <a:lstStyle/>
                    <a:p>
                      <a:pPr algn="ctr" fontAlgn="ctr"/>
                      <a:r>
                        <a:rPr lang="it-IT" sz="1100" b="1" i="0" u="none" strike="noStrike" dirty="0" smtClean="0">
                          <a:solidFill>
                            <a:srgbClr val="2F75B5"/>
                          </a:solidFill>
                          <a:effectLst/>
                          <a:latin typeface="Calibri" panose="020F0502020204030204" pitchFamily="34" charset="0"/>
                        </a:rPr>
                        <a:t>TYPE OF CONTRACT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100" b="0" i="0" u="none" strike="noStrike" dirty="0" err="1" smtClean="0">
                          <a:solidFill>
                            <a:srgbClr val="2F75B5"/>
                          </a:solidFill>
                          <a:effectLst/>
                          <a:latin typeface="Verdana" panose="020B0604030504040204" pitchFamily="34" charset="0"/>
                        </a:rPr>
                        <a:t>All</a:t>
                      </a:r>
                      <a:r>
                        <a:rPr lang="it-IT" sz="1100" b="0" i="0" u="none" strike="noStrike" dirty="0" smtClean="0">
                          <a:solidFill>
                            <a:srgbClr val="2F75B5"/>
                          </a:solidFill>
                          <a:effectLst/>
                          <a:latin typeface="Verdana" panose="020B0604030504040204" pitchFamily="34" charset="0"/>
                        </a:rPr>
                        <a:t> </a:t>
                      </a:r>
                      <a:r>
                        <a:rPr lang="it-IT" sz="1100" b="0" i="0" u="none" strike="noStrike" dirty="0" err="1" smtClean="0">
                          <a:solidFill>
                            <a:srgbClr val="2F75B5"/>
                          </a:solidFill>
                          <a:effectLst/>
                          <a:latin typeface="Verdana" panose="020B0604030504040204" pitchFamily="34" charset="0"/>
                        </a:rPr>
                        <a:t>type</a:t>
                      </a:r>
                      <a:r>
                        <a:rPr lang="it-IT" sz="1100" b="0" i="0" u="none" strike="noStrike" dirty="0" smtClean="0">
                          <a:solidFill>
                            <a:srgbClr val="2F75B5"/>
                          </a:solidFill>
                          <a:effectLst/>
                          <a:latin typeface="Verdana" panose="020B0604030504040204" pitchFamily="34" charset="0"/>
                        </a:rPr>
                        <a:t> of </a:t>
                      </a:r>
                      <a:r>
                        <a:rPr lang="it-IT" sz="1100" b="0" i="0" u="none" strike="noStrike" dirty="0" err="1" smtClean="0">
                          <a:solidFill>
                            <a:srgbClr val="2F75B5"/>
                          </a:solidFill>
                          <a:effectLst/>
                          <a:latin typeface="Verdana" panose="020B0604030504040204" pitchFamily="34" charset="0"/>
                        </a:rPr>
                        <a:t>contracts</a:t>
                      </a:r>
                      <a:endParaRPr lang="it-IT" sz="1100" b="0" i="0" u="none" strike="noStrike" dirty="0">
                        <a:solidFill>
                          <a:srgbClr val="2F75B5"/>
                        </a:solidFill>
                        <a:effectLst/>
                        <a:latin typeface="Verdana" panose="020B0604030504040204" pitchFamily="34" charset="0"/>
                      </a:endParaRP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1135712"/>
                  </a:ext>
                </a:extLst>
              </a:tr>
              <a:tr h="344158">
                <a:tc>
                  <a:txBody>
                    <a:bodyPr/>
                    <a:lstStyle/>
                    <a:p>
                      <a:pPr algn="ctr" fontAlgn="ctr"/>
                      <a:r>
                        <a:rPr lang="it-IT" sz="1100" b="1" i="0" u="none" strike="noStrike" dirty="0" smtClean="0">
                          <a:solidFill>
                            <a:srgbClr val="833C0C"/>
                          </a:solidFill>
                          <a:effectLst/>
                          <a:latin typeface="Calibri" panose="020F0502020204030204" pitchFamily="34" charset="0"/>
                        </a:rPr>
                        <a:t>ARRANGEMENTS</a:t>
                      </a:r>
                      <a:endParaRPr lang="it-IT" sz="1100" b="1" i="0" u="none" strike="noStrike" dirty="0">
                        <a:solidFill>
                          <a:srgbClr val="833C0C"/>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smtClean="0">
                          <a:solidFill>
                            <a:srgbClr val="833C0C"/>
                          </a:solidFill>
                          <a:effectLst/>
                          <a:latin typeface="Verdana" panose="020B0604030504040204" pitchFamily="34" charset="0"/>
                        </a:rPr>
                        <a:t>INPS application and contribution adjustment.</a:t>
                      </a:r>
                      <a:endParaRPr lang="it-IT" sz="1100" b="0" i="0" u="none" strike="noStrike" dirty="0">
                        <a:solidFill>
                          <a:srgbClr val="833C0C"/>
                        </a:solidFill>
                        <a:effectLst/>
                        <a:latin typeface="Verdana" panose="020B0604030504040204" pitchFamily="34" charset="0"/>
                      </a:endParaRP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0721903"/>
                  </a:ext>
                </a:extLst>
              </a:tr>
            </a:tbl>
          </a:graphicData>
        </a:graphic>
      </p:graphicFrame>
    </p:spTree>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Immagin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21525" y="5867400"/>
            <a:ext cx="1547813"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5" name="Immagine 5" descr="Leaderboard-728x9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0"/>
            <a:ext cx="69342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ella 1"/>
          <p:cNvGraphicFramePr>
            <a:graphicFrameLocks noGrp="1"/>
          </p:cNvGraphicFramePr>
          <p:nvPr>
            <p:extLst>
              <p:ext uri="{D42A27DB-BD31-4B8C-83A1-F6EECF244321}">
                <p14:modId xmlns:p14="http://schemas.microsoft.com/office/powerpoint/2010/main" val="1893406434"/>
              </p:ext>
            </p:extLst>
          </p:nvPr>
        </p:nvGraphicFramePr>
        <p:xfrm>
          <a:off x="1066800" y="1600200"/>
          <a:ext cx="7086600" cy="4038601"/>
        </p:xfrm>
        <a:graphic>
          <a:graphicData uri="http://schemas.openxmlformats.org/drawingml/2006/table">
            <a:tbl>
              <a:tblPr/>
              <a:tblGrid>
                <a:gridCol w="1121064">
                  <a:extLst>
                    <a:ext uri="{9D8B030D-6E8A-4147-A177-3AD203B41FA5}">
                      <a16:colId xmlns:a16="http://schemas.microsoft.com/office/drawing/2014/main" val="1522118421"/>
                    </a:ext>
                  </a:extLst>
                </a:gridCol>
                <a:gridCol w="5965536">
                  <a:extLst>
                    <a:ext uri="{9D8B030D-6E8A-4147-A177-3AD203B41FA5}">
                      <a16:colId xmlns:a16="http://schemas.microsoft.com/office/drawing/2014/main" val="3902702540"/>
                    </a:ext>
                  </a:extLst>
                </a:gridCol>
              </a:tblGrid>
              <a:tr h="321545">
                <a:tc>
                  <a:txBody>
                    <a:bodyPr/>
                    <a:lstStyle/>
                    <a:p>
                      <a:pPr algn="ctr" fontAlgn="b"/>
                      <a:r>
                        <a:rPr lang="it-IT" sz="1100" b="1" i="0" u="none" strike="noStrike">
                          <a:solidFill>
                            <a:srgbClr val="0070C0"/>
                          </a:solidFill>
                          <a:effectLst/>
                          <a:latin typeface="Calibri" panose="020F0502020204030204" pitchFamily="34" charset="0"/>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400" b="1" i="1" u="none" strike="noStrike" dirty="0" smtClean="0">
                          <a:solidFill>
                            <a:srgbClr val="FF0000"/>
                          </a:solidFill>
                          <a:effectLst/>
                          <a:latin typeface="Arial" panose="020B0604020202020204" pitchFamily="34" charset="0"/>
                        </a:rPr>
                        <a:t>RECRUITING PEOPLE WITH DISABILITIES</a:t>
                      </a:r>
                      <a:endParaRPr lang="it-IT" sz="1400" b="1" i="1" u="none" strike="noStrike" dirty="0">
                        <a:solidFill>
                          <a:srgbClr val="FF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8497837"/>
                  </a:ext>
                </a:extLst>
              </a:tr>
              <a:tr h="488748">
                <a:tc>
                  <a:txBody>
                    <a:bodyPr/>
                    <a:lstStyle/>
                    <a:p>
                      <a:pPr algn="ctr" fontAlgn="ctr"/>
                      <a:r>
                        <a:rPr lang="it-IT" sz="1100" b="1" i="0" u="none" strike="noStrike" dirty="0" smtClean="0">
                          <a:solidFill>
                            <a:srgbClr val="2F75B5"/>
                          </a:solidFill>
                          <a:effectLst/>
                          <a:latin typeface="Calibri" panose="020F0502020204030204" pitchFamily="34" charset="0"/>
                        </a:rPr>
                        <a:t>ABOUT</a:t>
                      </a:r>
                      <a:endParaRPr lang="it-IT" sz="1100" b="1" i="0" u="none" strike="noStrike" dirty="0">
                        <a:solidFill>
                          <a:srgbClr val="2F75B5"/>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smtClean="0">
                          <a:solidFill>
                            <a:srgbClr val="2F75B5"/>
                          </a:solidFill>
                          <a:effectLst/>
                          <a:latin typeface="Verdana" panose="020B0604030504040204" pitchFamily="34" charset="0"/>
                        </a:rPr>
                        <a:t>Incentive for the recruitment of people with a permanent employment relationship of people with physical of psychological disabilities.</a:t>
                      </a:r>
                      <a:endParaRPr lang="it-IT" sz="1100" b="0" i="0" u="none" strike="noStrike" dirty="0">
                        <a:solidFill>
                          <a:srgbClr val="2F75B5"/>
                        </a:solidFill>
                        <a:effectLst/>
                        <a:latin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8530577"/>
                  </a:ext>
                </a:extLst>
              </a:tr>
              <a:tr h="488748">
                <a:tc>
                  <a:txBody>
                    <a:bodyPr/>
                    <a:lstStyle/>
                    <a:p>
                      <a:pPr algn="ctr" fontAlgn="ctr"/>
                      <a:r>
                        <a:rPr lang="it-IT" sz="1100" b="1" i="0" u="none" strike="noStrike" dirty="0" smtClean="0">
                          <a:solidFill>
                            <a:srgbClr val="833C0C"/>
                          </a:solidFill>
                          <a:effectLst/>
                          <a:latin typeface="Calibri" panose="020F0502020204030204" pitchFamily="34" charset="0"/>
                        </a:rPr>
                        <a:t>BENEFICIARIES</a:t>
                      </a:r>
                      <a:endParaRPr lang="it-IT" sz="1100" b="1" i="0" u="none" strike="noStrike" dirty="0">
                        <a:solidFill>
                          <a:srgbClr val="833C0C"/>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smtClean="0">
                          <a:solidFill>
                            <a:srgbClr val="833C0C"/>
                          </a:solidFill>
                          <a:effectLst/>
                          <a:latin typeface="Verdana" panose="020B0604030504040204" pitchFamily="34" charset="0"/>
                        </a:rPr>
                        <a:t>Private employers, whether or not subject to the obligation to recruit, including economic public bodies.</a:t>
                      </a:r>
                      <a:endParaRPr lang="it-IT" sz="1100" b="0" i="0" u="none" strike="noStrike" dirty="0">
                        <a:solidFill>
                          <a:srgbClr val="833C0C"/>
                        </a:solidFill>
                        <a:effectLst/>
                        <a:latin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7722760"/>
                  </a:ext>
                </a:extLst>
              </a:tr>
              <a:tr h="1710617">
                <a:tc>
                  <a:txBody>
                    <a:bodyPr/>
                    <a:lstStyle/>
                    <a:p>
                      <a:pPr algn="ctr" fontAlgn="ctr"/>
                      <a:r>
                        <a:rPr lang="it-IT" sz="1100" b="1" i="0" u="none" strike="noStrike" dirty="0" smtClean="0">
                          <a:solidFill>
                            <a:srgbClr val="2F75B5"/>
                          </a:solidFill>
                          <a:effectLst/>
                          <a:latin typeface="Calibri" panose="020F0502020204030204" pitchFamily="34" charset="0"/>
                        </a:rPr>
                        <a:t>CONCESSIONS </a:t>
                      </a:r>
                      <a:endParaRPr lang="it-IT" sz="1100" b="1" i="0" u="none" strike="noStrike" dirty="0">
                        <a:solidFill>
                          <a:srgbClr val="2F75B5"/>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smtClean="0">
                          <a:solidFill>
                            <a:srgbClr val="2F75B5"/>
                          </a:solidFill>
                          <a:effectLst/>
                          <a:latin typeface="Verdana" panose="020B0604030504040204" pitchFamily="34" charset="0"/>
                          <a:ea typeface="Verdana" panose="020B0604030504040204" pitchFamily="34" charset="0"/>
                        </a:rPr>
                        <a:t>Contribution equal to 70% of the gross monthly remuneration taxable for social security purposes, in case of workers with a reduced ability to work greater than 79% or affected by intellectual and psychological disabilities resulting in a reduced ability to work greater than 45%;</a:t>
                      </a:r>
                    </a:p>
                    <a:p>
                      <a:pPr algn="l" fontAlgn="ctr"/>
                      <a:r>
                        <a:rPr lang="en-US" sz="1200" b="0" i="0" u="none" strike="noStrike" dirty="0" smtClean="0">
                          <a:solidFill>
                            <a:srgbClr val="2F75B5"/>
                          </a:solidFill>
                          <a:effectLst/>
                          <a:latin typeface="Verdana" panose="020B0604030504040204" pitchFamily="34" charset="0"/>
                          <a:ea typeface="Verdana" panose="020B0604030504040204" pitchFamily="34" charset="0"/>
                        </a:rPr>
                        <a:t>35% of the gross monthly remuneration taxable for social security purposes, for the recruitment of people with a reduced ability to work ranging from 67% to 79%.</a:t>
                      </a:r>
                      <a:endParaRPr lang="en-US" sz="1200" b="0" i="0" u="none" strike="noStrike" dirty="0">
                        <a:solidFill>
                          <a:srgbClr val="2F75B5"/>
                        </a:solidFill>
                        <a:effectLst/>
                        <a:latin typeface="Verdana" panose="020B0604030504040204" pitchFamily="34" charset="0"/>
                        <a:ea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6181991"/>
                  </a:ext>
                </a:extLst>
              </a:tr>
              <a:tr h="257236">
                <a:tc>
                  <a:txBody>
                    <a:bodyPr/>
                    <a:lstStyle/>
                    <a:p>
                      <a:pPr algn="ctr" fontAlgn="ctr"/>
                      <a:r>
                        <a:rPr lang="it-IT" sz="1100" b="1" i="0" u="none" strike="noStrike" dirty="0" smtClean="0">
                          <a:solidFill>
                            <a:srgbClr val="2F75B5"/>
                          </a:solidFill>
                          <a:effectLst/>
                          <a:latin typeface="Calibri" panose="020F0502020204030204" pitchFamily="34" charset="0"/>
                        </a:rPr>
                        <a:t>AGE</a:t>
                      </a:r>
                      <a:endParaRPr lang="it-IT" sz="1100" b="1" i="0" u="none" strike="noStrike" dirty="0">
                        <a:solidFill>
                          <a:srgbClr val="2F75B5"/>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100" b="0" i="0" u="none" strike="noStrike">
                          <a:solidFill>
                            <a:srgbClr val="2F75B5"/>
                          </a:solidFill>
                          <a:effectLst/>
                          <a:latin typeface="Verdana" panose="020B060403050404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9513351"/>
                  </a:ext>
                </a:extLst>
              </a:tr>
              <a:tr h="514471">
                <a:tc>
                  <a:txBody>
                    <a:bodyPr/>
                    <a:lstStyle/>
                    <a:p>
                      <a:pPr algn="ctr" fontAlgn="ctr"/>
                      <a:r>
                        <a:rPr lang="it-IT" sz="1100" b="1" i="0" u="none" strike="noStrike" dirty="0" smtClean="0">
                          <a:solidFill>
                            <a:srgbClr val="2F75B5"/>
                          </a:solidFill>
                          <a:effectLst/>
                          <a:latin typeface="Calibri" panose="020F0502020204030204" pitchFamily="34" charset="0"/>
                        </a:rPr>
                        <a:t>TYPE OF CONTRACT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100" b="0" i="0" u="none" strike="noStrike" dirty="0" smtClean="0">
                          <a:solidFill>
                            <a:srgbClr val="2F75B5"/>
                          </a:solidFill>
                          <a:effectLst/>
                          <a:latin typeface="Verdana" panose="020B0604030504040204" pitchFamily="34" charset="0"/>
                        </a:rPr>
                        <a:t>Full-time and Part-time </a:t>
                      </a:r>
                      <a:r>
                        <a:rPr lang="it-IT" sz="1100" b="0" i="0" u="none" strike="noStrike" dirty="0" err="1" smtClean="0">
                          <a:solidFill>
                            <a:srgbClr val="2F75B5"/>
                          </a:solidFill>
                          <a:effectLst/>
                          <a:latin typeface="Verdana" panose="020B0604030504040204" pitchFamily="34" charset="0"/>
                        </a:rPr>
                        <a:t>Permanent</a:t>
                      </a:r>
                      <a:r>
                        <a:rPr lang="it-IT" sz="1100" b="0" i="0" u="none" strike="noStrike" dirty="0" smtClean="0">
                          <a:solidFill>
                            <a:srgbClr val="2F75B5"/>
                          </a:solidFill>
                          <a:effectLst/>
                          <a:latin typeface="Verdana" panose="020B0604030504040204" pitchFamily="34" charset="0"/>
                        </a:rPr>
                        <a:t> </a:t>
                      </a:r>
                      <a:r>
                        <a:rPr lang="it-IT" sz="1100" b="0" i="0" u="none" strike="noStrike" dirty="0" err="1" smtClean="0">
                          <a:solidFill>
                            <a:srgbClr val="2F75B5"/>
                          </a:solidFill>
                          <a:effectLst/>
                          <a:latin typeface="Verdana" panose="020B0604030504040204" pitchFamily="34" charset="0"/>
                        </a:rPr>
                        <a:t>employment</a:t>
                      </a:r>
                      <a:r>
                        <a:rPr lang="it-IT" sz="1100" b="0" i="0" u="none" strike="noStrike" dirty="0" smtClean="0">
                          <a:solidFill>
                            <a:srgbClr val="2F75B5"/>
                          </a:solidFill>
                          <a:effectLst/>
                          <a:latin typeface="Verdana" panose="020B0604030504040204" pitchFamily="34" charset="0"/>
                        </a:rPr>
                        <a:t> </a:t>
                      </a:r>
                      <a:r>
                        <a:rPr lang="it-IT" sz="1100" b="0" i="0" u="none" strike="noStrike" dirty="0" err="1" smtClean="0">
                          <a:solidFill>
                            <a:srgbClr val="2F75B5"/>
                          </a:solidFill>
                          <a:effectLst/>
                          <a:latin typeface="Verdana" panose="020B0604030504040204" pitchFamily="34" charset="0"/>
                        </a:rPr>
                        <a:t>contract</a:t>
                      </a:r>
                      <a:endParaRPr lang="it-IT" sz="1100" b="0" i="0" u="none" strike="noStrike" dirty="0" smtClean="0">
                        <a:solidFill>
                          <a:srgbClr val="2F75B5"/>
                        </a:solidFill>
                        <a:effectLst/>
                        <a:latin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2131334"/>
                  </a:ext>
                </a:extLst>
              </a:tr>
              <a:tr h="257236">
                <a:tc>
                  <a:txBody>
                    <a:bodyPr/>
                    <a:lstStyle/>
                    <a:p>
                      <a:pPr algn="ctr" fontAlgn="ctr"/>
                      <a:r>
                        <a:rPr lang="it-IT" sz="1100" b="1" i="0" u="none" strike="noStrike" dirty="0" smtClean="0">
                          <a:solidFill>
                            <a:srgbClr val="833C0C"/>
                          </a:solidFill>
                          <a:effectLst/>
                          <a:latin typeface="Calibri" panose="020F0502020204030204" pitchFamily="34" charset="0"/>
                        </a:rPr>
                        <a:t>ARRANGEMENTS</a:t>
                      </a:r>
                      <a:endParaRPr lang="it-IT" sz="1100" b="1" i="0" u="none" strike="noStrike" dirty="0">
                        <a:solidFill>
                          <a:srgbClr val="833C0C"/>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100" b="0" i="0" u="none" strike="noStrike" dirty="0" err="1" smtClean="0">
                          <a:solidFill>
                            <a:srgbClr val="833C0C"/>
                          </a:solidFill>
                          <a:effectLst/>
                          <a:latin typeface="Verdana" panose="020B0604030504040204" pitchFamily="34" charset="0"/>
                        </a:rPr>
                        <a:t>Contribution</a:t>
                      </a:r>
                      <a:r>
                        <a:rPr lang="it-IT" sz="1100" b="0" i="0" u="none" strike="noStrike" dirty="0" smtClean="0">
                          <a:solidFill>
                            <a:srgbClr val="833C0C"/>
                          </a:solidFill>
                          <a:effectLst/>
                          <a:latin typeface="Verdana" panose="020B0604030504040204" pitchFamily="34" charset="0"/>
                        </a:rPr>
                        <a:t> </a:t>
                      </a:r>
                      <a:r>
                        <a:rPr lang="it-IT" sz="1100" b="0" i="0" u="none" strike="noStrike" dirty="0" err="1" smtClean="0">
                          <a:solidFill>
                            <a:srgbClr val="833C0C"/>
                          </a:solidFill>
                          <a:effectLst/>
                          <a:latin typeface="Verdana" panose="020B0604030504040204" pitchFamily="34" charset="0"/>
                        </a:rPr>
                        <a:t>adjustment</a:t>
                      </a:r>
                      <a:r>
                        <a:rPr lang="it-IT" sz="1100" b="0" i="0" u="none" strike="noStrike" dirty="0" smtClean="0">
                          <a:solidFill>
                            <a:srgbClr val="833C0C"/>
                          </a:solidFill>
                          <a:effectLst/>
                          <a:latin typeface="Verdana" panose="020B0604030504040204" pitchFamily="34" charset="0"/>
                        </a:rPr>
                        <a:t> by the </a:t>
                      </a:r>
                      <a:r>
                        <a:rPr lang="it-IT" sz="1100" b="0" i="0" u="none" strike="noStrike" dirty="0" err="1" smtClean="0">
                          <a:solidFill>
                            <a:srgbClr val="833C0C"/>
                          </a:solidFill>
                          <a:effectLst/>
                          <a:latin typeface="Verdana" panose="020B0604030504040204" pitchFamily="34" charset="0"/>
                        </a:rPr>
                        <a:t>Regions</a:t>
                      </a:r>
                      <a:endParaRPr lang="it-IT" sz="1100" b="0" i="0" u="none" strike="noStrike" dirty="0">
                        <a:solidFill>
                          <a:srgbClr val="833C0C"/>
                        </a:solidFill>
                        <a:effectLst/>
                        <a:latin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2956326"/>
                  </a:ext>
                </a:extLst>
              </a:tr>
            </a:tbl>
          </a:graphicData>
        </a:graphic>
      </p:graphicFrame>
    </p:spTree>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Immagin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21525" y="5867400"/>
            <a:ext cx="1547813"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59" name="Immagine 5" descr="Leaderboard-728x9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0"/>
            <a:ext cx="69342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ella 1"/>
          <p:cNvGraphicFramePr>
            <a:graphicFrameLocks noGrp="1"/>
          </p:cNvGraphicFramePr>
          <p:nvPr>
            <p:extLst>
              <p:ext uri="{D42A27DB-BD31-4B8C-83A1-F6EECF244321}">
                <p14:modId xmlns:p14="http://schemas.microsoft.com/office/powerpoint/2010/main" val="3586812981"/>
              </p:ext>
            </p:extLst>
          </p:nvPr>
        </p:nvGraphicFramePr>
        <p:xfrm>
          <a:off x="1066800" y="1524000"/>
          <a:ext cx="7162800" cy="3962400"/>
        </p:xfrm>
        <a:graphic>
          <a:graphicData uri="http://schemas.openxmlformats.org/drawingml/2006/table">
            <a:tbl>
              <a:tblPr/>
              <a:tblGrid>
                <a:gridCol w="1133118">
                  <a:extLst>
                    <a:ext uri="{9D8B030D-6E8A-4147-A177-3AD203B41FA5}">
                      <a16:colId xmlns:a16="http://schemas.microsoft.com/office/drawing/2014/main" val="3454495302"/>
                    </a:ext>
                  </a:extLst>
                </a:gridCol>
                <a:gridCol w="6029682">
                  <a:extLst>
                    <a:ext uri="{9D8B030D-6E8A-4147-A177-3AD203B41FA5}">
                      <a16:colId xmlns:a16="http://schemas.microsoft.com/office/drawing/2014/main" val="1468594913"/>
                    </a:ext>
                  </a:extLst>
                </a:gridCol>
              </a:tblGrid>
              <a:tr h="450273">
                <a:tc>
                  <a:txBody>
                    <a:bodyPr/>
                    <a:lstStyle/>
                    <a:p>
                      <a:pPr algn="ctr" fontAlgn="b"/>
                      <a:r>
                        <a:rPr lang="it-IT" sz="1100" b="1" i="0" u="none" strike="noStrike">
                          <a:solidFill>
                            <a:srgbClr val="0070C0"/>
                          </a:solidFill>
                          <a:effectLst/>
                          <a:latin typeface="Calibri" panose="020F0502020204030204" pitchFamily="34" charset="0"/>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1" u="none" strike="noStrike" dirty="0" smtClean="0">
                          <a:solidFill>
                            <a:srgbClr val="FF0000"/>
                          </a:solidFill>
                          <a:effectLst/>
                          <a:latin typeface="Arial" panose="020B0604020202020204" pitchFamily="34" charset="0"/>
                        </a:rPr>
                        <a:t>INCENTIVES FOR THE RECRUITMENT OF THE BENEFICIARIES OF THE BASIC INCOME FOR CITIZENS</a:t>
                      </a:r>
                      <a:endParaRPr lang="it-IT" sz="1400" b="1" i="1" u="none" strike="noStrike" dirty="0">
                        <a:solidFill>
                          <a:srgbClr val="FF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4268219"/>
                  </a:ext>
                </a:extLst>
              </a:tr>
              <a:tr h="684415">
                <a:tc>
                  <a:txBody>
                    <a:bodyPr/>
                    <a:lstStyle/>
                    <a:p>
                      <a:pPr algn="ctr" fontAlgn="ctr"/>
                      <a:r>
                        <a:rPr lang="it-IT" sz="1100" b="1" i="0" u="none" strike="noStrike" dirty="0" smtClean="0">
                          <a:solidFill>
                            <a:srgbClr val="2F75B5"/>
                          </a:solidFill>
                          <a:effectLst/>
                          <a:latin typeface="Calibri" panose="020F0502020204030204" pitchFamily="34" charset="0"/>
                        </a:rPr>
                        <a:t>ABOUT</a:t>
                      </a:r>
                      <a:endParaRPr lang="it-IT" sz="1100" b="1" i="0" u="none" strike="noStrike" dirty="0">
                        <a:solidFill>
                          <a:srgbClr val="2F75B5"/>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smtClean="0">
                          <a:solidFill>
                            <a:srgbClr val="2F75B5"/>
                          </a:solidFill>
                          <a:effectLst/>
                          <a:latin typeface="Verdana" panose="020B0604030504040204" pitchFamily="34" charset="0"/>
                        </a:rPr>
                        <a:t>Full-time and permanent recruitments of the beneficiaries of the Basic Income for Citizens measure may be granted of a contribution exemption of a variable amount.</a:t>
                      </a:r>
                      <a:endParaRPr lang="it-IT" sz="1100" b="0" i="0" u="none" strike="noStrike" dirty="0">
                        <a:solidFill>
                          <a:srgbClr val="2F75B5"/>
                        </a:solidFill>
                        <a:effectLst/>
                        <a:latin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3577378"/>
                  </a:ext>
                </a:extLst>
              </a:tr>
              <a:tr h="360218">
                <a:tc>
                  <a:txBody>
                    <a:bodyPr/>
                    <a:lstStyle/>
                    <a:p>
                      <a:pPr algn="ctr" fontAlgn="ctr"/>
                      <a:r>
                        <a:rPr lang="it-IT" sz="1100" b="1" i="0" u="none" strike="noStrike" dirty="0" smtClean="0">
                          <a:solidFill>
                            <a:srgbClr val="833C0C"/>
                          </a:solidFill>
                          <a:effectLst/>
                          <a:latin typeface="Calibri" panose="020F0502020204030204" pitchFamily="34" charset="0"/>
                        </a:rPr>
                        <a:t>BENEFICIARIES</a:t>
                      </a:r>
                      <a:endParaRPr lang="it-IT" sz="1100" b="1" i="0" u="none" strike="noStrike" dirty="0">
                        <a:solidFill>
                          <a:srgbClr val="833C0C"/>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smtClean="0">
                          <a:solidFill>
                            <a:srgbClr val="833C0C"/>
                          </a:solidFill>
                          <a:effectLst/>
                          <a:latin typeface="Verdana" panose="020B0604030504040204" pitchFamily="34" charset="0"/>
                        </a:rPr>
                        <a:t>Accredited Employers and Training Entities</a:t>
                      </a:r>
                      <a:endParaRPr lang="it-IT" sz="1100" b="0" i="0" u="none" strike="noStrike" dirty="0">
                        <a:solidFill>
                          <a:srgbClr val="833C0C"/>
                        </a:solidFill>
                        <a:effectLst/>
                        <a:latin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9278994"/>
                  </a:ext>
                </a:extLst>
              </a:tr>
              <a:tr h="1026622">
                <a:tc>
                  <a:txBody>
                    <a:bodyPr/>
                    <a:lstStyle/>
                    <a:p>
                      <a:pPr algn="ctr" fontAlgn="ctr"/>
                      <a:r>
                        <a:rPr lang="it-IT" sz="1100" b="1" i="0" u="none" strike="noStrike" dirty="0" smtClean="0">
                          <a:solidFill>
                            <a:srgbClr val="2F75B5"/>
                          </a:solidFill>
                          <a:effectLst/>
                          <a:latin typeface="Calibri" panose="020F0502020204030204" pitchFamily="34" charset="0"/>
                        </a:rPr>
                        <a:t>CONCESSIONS </a:t>
                      </a:r>
                      <a:endParaRPr lang="it-IT" sz="1100" b="1" i="0" u="none" strike="noStrike" dirty="0">
                        <a:solidFill>
                          <a:srgbClr val="2F75B5"/>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smtClean="0">
                          <a:solidFill>
                            <a:srgbClr val="2F75B5"/>
                          </a:solidFill>
                          <a:effectLst/>
                          <a:latin typeface="Verdana" panose="020B0604030504040204" pitchFamily="34" charset="0"/>
                        </a:rPr>
                        <a:t>Contribution exemption, within the monthly limit of the Basic Income for Citizens received by the employee and, in any case, not exceeding 780 EUR per month and not lower than 5 monthly payments.</a:t>
                      </a:r>
                    </a:p>
                    <a:p>
                      <a:pPr algn="l" fontAlgn="ctr"/>
                      <a:r>
                        <a:rPr lang="en-US" sz="1200" b="0" i="0" u="none" strike="noStrike" dirty="0" smtClean="0">
                          <a:solidFill>
                            <a:srgbClr val="2F75B5"/>
                          </a:solidFill>
                          <a:effectLst/>
                          <a:latin typeface="Verdana" panose="020B0604030504040204" pitchFamily="34" charset="0"/>
                        </a:rPr>
                        <a:t>The duration of the exemption is equal to the difference between 18 monthly payments and the period of the Basic Income for Citizens already received</a:t>
                      </a:r>
                      <a:endParaRPr lang="en-US" sz="1200" b="0" i="0" u="none" strike="noStrike" dirty="0">
                        <a:solidFill>
                          <a:srgbClr val="2F75B5"/>
                        </a:solidFill>
                        <a:effectLst/>
                        <a:latin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8914416"/>
                  </a:ext>
                </a:extLst>
              </a:tr>
              <a:tr h="360218">
                <a:tc>
                  <a:txBody>
                    <a:bodyPr/>
                    <a:lstStyle/>
                    <a:p>
                      <a:pPr algn="ctr" fontAlgn="ctr"/>
                      <a:r>
                        <a:rPr lang="it-IT" sz="1100" b="1" i="0" u="none" strike="noStrike" dirty="0" smtClean="0">
                          <a:solidFill>
                            <a:srgbClr val="2F75B5"/>
                          </a:solidFill>
                          <a:effectLst/>
                          <a:latin typeface="Calibri" panose="020F0502020204030204" pitchFamily="34" charset="0"/>
                        </a:rPr>
                        <a:t>AGE</a:t>
                      </a:r>
                      <a:endParaRPr lang="it-IT" sz="1100" b="1" i="0" u="none" strike="noStrike" dirty="0">
                        <a:solidFill>
                          <a:srgbClr val="2F75B5"/>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100" b="0" i="0" u="none" strike="noStrike" dirty="0">
                          <a:solidFill>
                            <a:srgbClr val="2F75B5"/>
                          </a:solidFill>
                          <a:effectLst/>
                          <a:latin typeface="Verdana" panose="020B060403050404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1953173"/>
                  </a:ext>
                </a:extLst>
              </a:tr>
              <a:tr h="720436">
                <a:tc>
                  <a:txBody>
                    <a:bodyPr/>
                    <a:lstStyle/>
                    <a:p>
                      <a:pPr algn="ctr" fontAlgn="ctr"/>
                      <a:r>
                        <a:rPr lang="it-IT" sz="1100" b="1" i="0" u="none" strike="noStrike" dirty="0" smtClean="0">
                          <a:solidFill>
                            <a:srgbClr val="2F75B5"/>
                          </a:solidFill>
                          <a:effectLst/>
                          <a:latin typeface="Calibri" panose="020F0502020204030204" pitchFamily="34" charset="0"/>
                        </a:rPr>
                        <a:t>TYPE OF CONTRACT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100" b="0" i="0" u="none" strike="noStrike" dirty="0" err="1" smtClean="0">
                          <a:solidFill>
                            <a:srgbClr val="2F75B5"/>
                          </a:solidFill>
                          <a:effectLst/>
                          <a:latin typeface="Verdana" panose="020B0604030504040204" pitchFamily="34" charset="0"/>
                        </a:rPr>
                        <a:t>Permanent</a:t>
                      </a:r>
                      <a:r>
                        <a:rPr lang="it-IT" sz="1100" b="0" i="0" u="none" strike="noStrike" dirty="0" smtClean="0">
                          <a:solidFill>
                            <a:srgbClr val="2F75B5"/>
                          </a:solidFill>
                          <a:effectLst/>
                          <a:latin typeface="Verdana" panose="020B0604030504040204" pitchFamily="34" charset="0"/>
                        </a:rPr>
                        <a:t> </a:t>
                      </a:r>
                      <a:r>
                        <a:rPr lang="it-IT" sz="1100" b="0" i="0" u="none" strike="noStrike" dirty="0" err="1" smtClean="0">
                          <a:solidFill>
                            <a:srgbClr val="2F75B5"/>
                          </a:solidFill>
                          <a:effectLst/>
                          <a:latin typeface="Verdana" panose="020B0604030504040204" pitchFamily="34" charset="0"/>
                        </a:rPr>
                        <a:t>employment</a:t>
                      </a:r>
                      <a:r>
                        <a:rPr lang="it-IT" sz="1100" b="0" i="0" u="none" strike="noStrike" dirty="0" smtClean="0">
                          <a:solidFill>
                            <a:srgbClr val="2F75B5"/>
                          </a:solidFill>
                          <a:effectLst/>
                          <a:latin typeface="Verdana" panose="020B0604030504040204" pitchFamily="34" charset="0"/>
                        </a:rPr>
                        <a:t> </a:t>
                      </a:r>
                      <a:r>
                        <a:rPr lang="it-IT" sz="1100" b="0" i="0" u="none" strike="noStrike" dirty="0" err="1" smtClean="0">
                          <a:solidFill>
                            <a:srgbClr val="2F75B5"/>
                          </a:solidFill>
                          <a:effectLst/>
                          <a:latin typeface="Verdana" panose="020B0604030504040204" pitchFamily="34" charset="0"/>
                        </a:rPr>
                        <a:t>contract</a:t>
                      </a:r>
                      <a:endParaRPr lang="it-IT" sz="1100" b="0" i="0" u="none" strike="noStrike" dirty="0">
                        <a:solidFill>
                          <a:srgbClr val="2F75B5"/>
                        </a:solidFill>
                        <a:effectLst/>
                        <a:latin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2083140"/>
                  </a:ext>
                </a:extLst>
              </a:tr>
              <a:tr h="360218">
                <a:tc>
                  <a:txBody>
                    <a:bodyPr/>
                    <a:lstStyle/>
                    <a:p>
                      <a:pPr algn="ctr" fontAlgn="ctr"/>
                      <a:r>
                        <a:rPr lang="it-IT" sz="1100" b="1" i="0" u="none" strike="noStrike" dirty="0" smtClean="0">
                          <a:solidFill>
                            <a:srgbClr val="833C0C"/>
                          </a:solidFill>
                          <a:effectLst/>
                          <a:latin typeface="Calibri" panose="020F0502020204030204" pitchFamily="34" charset="0"/>
                        </a:rPr>
                        <a:t>ARRANGEMENTS</a:t>
                      </a:r>
                      <a:endParaRPr lang="it-IT" sz="1100" b="1" i="0" u="none" strike="noStrike" dirty="0">
                        <a:solidFill>
                          <a:srgbClr val="833C0C"/>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smtClean="0">
                          <a:solidFill>
                            <a:srgbClr val="833C0C"/>
                          </a:solidFill>
                          <a:effectLst/>
                          <a:latin typeface="Verdana" panose="020B0604030504040204" pitchFamily="34" charset="0"/>
                        </a:rPr>
                        <a:t>Preliminary application on INPS portal</a:t>
                      </a:r>
                      <a:endParaRPr lang="en-US" sz="1100" b="0" i="0" u="none" strike="noStrike" dirty="0">
                        <a:solidFill>
                          <a:srgbClr val="833C0C"/>
                        </a:solidFill>
                        <a:effectLst/>
                        <a:latin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6177803"/>
                  </a:ext>
                </a:extLst>
              </a:tr>
            </a:tbl>
          </a:graphicData>
        </a:graphic>
      </p:graphicFrame>
    </p:spTree>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Immagin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21525" y="5867400"/>
            <a:ext cx="1547813"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3" name="Immagine 5" descr="Leaderboard-728x9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0"/>
            <a:ext cx="69342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ella 1"/>
          <p:cNvGraphicFramePr>
            <a:graphicFrameLocks noGrp="1"/>
          </p:cNvGraphicFramePr>
          <p:nvPr>
            <p:extLst>
              <p:ext uri="{D42A27DB-BD31-4B8C-83A1-F6EECF244321}">
                <p14:modId xmlns:p14="http://schemas.microsoft.com/office/powerpoint/2010/main" val="4255622165"/>
              </p:ext>
            </p:extLst>
          </p:nvPr>
        </p:nvGraphicFramePr>
        <p:xfrm>
          <a:off x="1066800" y="1600200"/>
          <a:ext cx="6924675" cy="3962401"/>
        </p:xfrm>
        <a:graphic>
          <a:graphicData uri="http://schemas.openxmlformats.org/drawingml/2006/table">
            <a:tbl>
              <a:tblPr/>
              <a:tblGrid>
                <a:gridCol w="1095448">
                  <a:extLst>
                    <a:ext uri="{9D8B030D-6E8A-4147-A177-3AD203B41FA5}">
                      <a16:colId xmlns:a16="http://schemas.microsoft.com/office/drawing/2014/main" val="1334893049"/>
                    </a:ext>
                  </a:extLst>
                </a:gridCol>
                <a:gridCol w="5829227">
                  <a:extLst>
                    <a:ext uri="{9D8B030D-6E8A-4147-A177-3AD203B41FA5}">
                      <a16:colId xmlns:a16="http://schemas.microsoft.com/office/drawing/2014/main" val="812414987"/>
                    </a:ext>
                  </a:extLst>
                </a:gridCol>
              </a:tblGrid>
              <a:tr h="454404">
                <a:tc>
                  <a:txBody>
                    <a:bodyPr/>
                    <a:lstStyle/>
                    <a:p>
                      <a:pPr algn="ctr" fontAlgn="b"/>
                      <a:r>
                        <a:rPr lang="it-IT" sz="1100" b="1" i="0" u="none" strike="noStrike">
                          <a:solidFill>
                            <a:srgbClr val="0070C0"/>
                          </a:solidFill>
                          <a:effectLst/>
                          <a:latin typeface="Calibri" panose="020F0502020204030204" pitchFamily="34" charset="0"/>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400" b="1" i="1" u="none" strike="noStrike" dirty="0" smtClean="0">
                          <a:solidFill>
                            <a:srgbClr val="FF0000"/>
                          </a:solidFill>
                          <a:effectLst/>
                          <a:latin typeface="Arial" panose="020B0604020202020204" pitchFamily="34" charset="0"/>
                        </a:rPr>
                        <a:t>RECRUITING BENEFICIARIES WITH A </a:t>
                      </a:r>
                    </a:p>
                    <a:p>
                      <a:pPr algn="ctr" fontAlgn="ctr"/>
                      <a:r>
                        <a:rPr lang="it-IT" sz="1400" b="1" i="1" u="none" strike="noStrike" dirty="0" smtClean="0">
                          <a:solidFill>
                            <a:srgbClr val="FF0000"/>
                          </a:solidFill>
                          <a:effectLst/>
                          <a:latin typeface="Arial" panose="020B0604020202020204" pitchFamily="34" charset="0"/>
                        </a:rPr>
                        <a:t>REEMPLOYMENT AGREEMENT</a:t>
                      </a:r>
                      <a:endParaRPr lang="it-IT" sz="1400" b="1" i="1" u="none" strike="noStrike" dirty="0">
                        <a:solidFill>
                          <a:srgbClr val="FF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4844811"/>
                  </a:ext>
                </a:extLst>
              </a:tr>
              <a:tr h="690694">
                <a:tc>
                  <a:txBody>
                    <a:bodyPr/>
                    <a:lstStyle/>
                    <a:p>
                      <a:pPr algn="ctr" fontAlgn="ctr"/>
                      <a:r>
                        <a:rPr lang="it-IT" sz="1100" b="1" i="0" u="none" strike="noStrike" dirty="0" smtClean="0">
                          <a:solidFill>
                            <a:srgbClr val="2F75B5"/>
                          </a:solidFill>
                          <a:effectLst/>
                          <a:latin typeface="Calibri" panose="020F0502020204030204" pitchFamily="34" charset="0"/>
                        </a:rPr>
                        <a:t>ABOUT</a:t>
                      </a:r>
                      <a:endParaRPr lang="it-IT" sz="1100" b="1" i="0" u="none" strike="noStrike" dirty="0">
                        <a:solidFill>
                          <a:srgbClr val="2F75B5"/>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smtClean="0">
                          <a:solidFill>
                            <a:srgbClr val="2F75B5"/>
                          </a:solidFill>
                          <a:effectLst/>
                          <a:latin typeface="Verdana" panose="020B0604030504040204" pitchFamily="34" charset="0"/>
                        </a:rPr>
                        <a:t>Incentive for the recruitment of beneficiaries of social security measures on permanent contracts who require for a reemployment allowance under a reemployment agreement</a:t>
                      </a:r>
                      <a:endParaRPr lang="it-IT" sz="1100" b="0" i="0" u="none" strike="noStrike" dirty="0">
                        <a:solidFill>
                          <a:srgbClr val="2F75B5"/>
                        </a:solidFill>
                        <a:effectLst/>
                        <a:latin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0316661"/>
                  </a:ext>
                </a:extLst>
              </a:tr>
              <a:tr h="363523">
                <a:tc>
                  <a:txBody>
                    <a:bodyPr/>
                    <a:lstStyle/>
                    <a:p>
                      <a:pPr algn="ctr" fontAlgn="ctr"/>
                      <a:r>
                        <a:rPr lang="it-IT" sz="1100" b="1" i="0" u="none" strike="noStrike" dirty="0" smtClean="0">
                          <a:solidFill>
                            <a:srgbClr val="833C0C"/>
                          </a:solidFill>
                          <a:effectLst/>
                          <a:latin typeface="Calibri" panose="020F0502020204030204" pitchFamily="34" charset="0"/>
                        </a:rPr>
                        <a:t>BENEFICIARIES</a:t>
                      </a:r>
                      <a:endParaRPr lang="it-IT" sz="1100" b="1" i="0" u="none" strike="noStrike" dirty="0">
                        <a:solidFill>
                          <a:srgbClr val="833C0C"/>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100" b="0" i="0" u="none" strike="noStrike" dirty="0" smtClean="0">
                          <a:solidFill>
                            <a:srgbClr val="833C0C"/>
                          </a:solidFill>
                          <a:effectLst/>
                          <a:latin typeface="Verdana" panose="020B0604030504040204" pitchFamily="34" charset="0"/>
                        </a:rPr>
                        <a:t>Private </a:t>
                      </a:r>
                      <a:r>
                        <a:rPr lang="it-IT" sz="1100" b="0" i="0" u="none" strike="noStrike" dirty="0" err="1" smtClean="0">
                          <a:solidFill>
                            <a:srgbClr val="833C0C"/>
                          </a:solidFill>
                          <a:effectLst/>
                          <a:latin typeface="Verdana" panose="020B0604030504040204" pitchFamily="34" charset="0"/>
                        </a:rPr>
                        <a:t>employers</a:t>
                      </a:r>
                      <a:r>
                        <a:rPr lang="it-IT" sz="1100" b="0" i="0" u="none" strike="noStrike" dirty="0" smtClean="0">
                          <a:solidFill>
                            <a:srgbClr val="833C0C"/>
                          </a:solidFill>
                          <a:effectLst/>
                          <a:latin typeface="Verdana" panose="020B0604030504040204" pitchFamily="34" charset="0"/>
                        </a:rPr>
                        <a:t>.</a:t>
                      </a:r>
                      <a:endParaRPr lang="it-IT" sz="1100" b="0" i="0" u="none" strike="noStrike" dirty="0">
                        <a:solidFill>
                          <a:srgbClr val="833C0C"/>
                        </a:solidFill>
                        <a:effectLst/>
                        <a:latin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1480608"/>
                  </a:ext>
                </a:extLst>
              </a:tr>
              <a:tr h="690694">
                <a:tc>
                  <a:txBody>
                    <a:bodyPr/>
                    <a:lstStyle/>
                    <a:p>
                      <a:pPr algn="ctr" fontAlgn="ctr"/>
                      <a:r>
                        <a:rPr lang="it-IT" sz="1100" b="1" i="0" u="none" strike="noStrike" dirty="0" smtClean="0">
                          <a:solidFill>
                            <a:srgbClr val="2F75B5"/>
                          </a:solidFill>
                          <a:effectLst/>
                          <a:latin typeface="Calibri" panose="020F0502020204030204" pitchFamily="34" charset="0"/>
                        </a:rPr>
                        <a:t>CONCESSIONS </a:t>
                      </a:r>
                      <a:endParaRPr lang="it-IT" sz="1100" b="1" i="0" u="none" strike="noStrike" dirty="0">
                        <a:solidFill>
                          <a:srgbClr val="2F75B5"/>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smtClean="0">
                          <a:solidFill>
                            <a:srgbClr val="2F75B5"/>
                          </a:solidFill>
                          <a:effectLst/>
                          <a:latin typeface="Verdana" panose="020B0604030504040204" pitchFamily="34" charset="0"/>
                          <a:ea typeface="Verdana" panose="020B0604030504040204" pitchFamily="34" charset="0"/>
                        </a:rPr>
                        <a:t>Exemption from the payment of 50% of social security contributions excluding premiums and contributions due to INAIL) for a maximum amount limit of 4,030 EUR on an annual basis.</a:t>
                      </a:r>
                      <a:endParaRPr lang="it-IT" sz="1200" b="0" i="0" u="none" strike="noStrike" dirty="0">
                        <a:solidFill>
                          <a:srgbClr val="2F75B5"/>
                        </a:solidFill>
                        <a:effectLst/>
                        <a:latin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5213971"/>
                  </a:ext>
                </a:extLst>
              </a:tr>
              <a:tr h="363523">
                <a:tc>
                  <a:txBody>
                    <a:bodyPr/>
                    <a:lstStyle/>
                    <a:p>
                      <a:pPr algn="ctr" fontAlgn="ctr"/>
                      <a:r>
                        <a:rPr lang="it-IT" sz="1100" b="1" i="0" u="none" strike="noStrike" dirty="0" smtClean="0">
                          <a:solidFill>
                            <a:srgbClr val="2F75B5"/>
                          </a:solidFill>
                          <a:effectLst/>
                          <a:latin typeface="Calibri" panose="020F0502020204030204" pitchFamily="34" charset="0"/>
                        </a:rPr>
                        <a:t>AGE</a:t>
                      </a:r>
                      <a:endParaRPr lang="it-IT" sz="1100" b="1" i="0" u="none" strike="noStrike" dirty="0">
                        <a:solidFill>
                          <a:srgbClr val="2F75B5"/>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100" b="0" i="0" u="none" strike="noStrike">
                          <a:solidFill>
                            <a:srgbClr val="2F75B5"/>
                          </a:solidFill>
                          <a:effectLst/>
                          <a:latin typeface="Verdana" panose="020B060403050404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816622"/>
                  </a:ext>
                </a:extLst>
              </a:tr>
              <a:tr h="1036040">
                <a:tc>
                  <a:txBody>
                    <a:bodyPr/>
                    <a:lstStyle/>
                    <a:p>
                      <a:pPr algn="ctr" fontAlgn="ctr"/>
                      <a:r>
                        <a:rPr lang="it-IT" sz="1100" b="1" i="0" u="none" strike="noStrike" dirty="0" smtClean="0">
                          <a:solidFill>
                            <a:srgbClr val="2F75B5"/>
                          </a:solidFill>
                          <a:effectLst/>
                          <a:latin typeface="Calibri" panose="020F0502020204030204" pitchFamily="34" charset="0"/>
                        </a:rPr>
                        <a:t>TYPE OF CONTRACT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smtClean="0">
                          <a:solidFill>
                            <a:srgbClr val="2F75B5"/>
                          </a:solidFill>
                          <a:effectLst/>
                          <a:latin typeface="Verdana" panose="020B0604030504040204" pitchFamily="34" charset="0"/>
                        </a:rPr>
                        <a:t>Full-time / Part-time permanent recruitments - Fixed-term contract. </a:t>
                      </a:r>
                      <a:endParaRPr lang="it-IT" sz="1100" b="0" i="0" u="none" strike="noStrike" dirty="0">
                        <a:solidFill>
                          <a:srgbClr val="2F75B5"/>
                        </a:solidFill>
                        <a:effectLst/>
                        <a:latin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2252471"/>
                  </a:ext>
                </a:extLst>
              </a:tr>
              <a:tr h="363523">
                <a:tc>
                  <a:txBody>
                    <a:bodyPr/>
                    <a:lstStyle/>
                    <a:p>
                      <a:pPr algn="ctr" fontAlgn="ctr"/>
                      <a:r>
                        <a:rPr lang="it-IT" sz="1100" b="1" i="0" u="none" strike="noStrike" dirty="0" smtClean="0">
                          <a:solidFill>
                            <a:srgbClr val="833C0C"/>
                          </a:solidFill>
                          <a:effectLst/>
                          <a:latin typeface="Calibri" panose="020F0502020204030204" pitchFamily="34" charset="0"/>
                        </a:rPr>
                        <a:t>ARRANGEMENTS</a:t>
                      </a:r>
                      <a:endParaRPr lang="it-IT" sz="1100" b="1" i="0" u="none" strike="noStrike" dirty="0">
                        <a:solidFill>
                          <a:srgbClr val="833C0C"/>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100" b="0" i="0" u="none" strike="noStrike" dirty="0" err="1" smtClean="0">
                          <a:solidFill>
                            <a:srgbClr val="833C0C"/>
                          </a:solidFill>
                          <a:effectLst/>
                          <a:latin typeface="Verdana" panose="020B0604030504040204" pitchFamily="34" charset="0"/>
                        </a:rPr>
                        <a:t>Contribution</a:t>
                      </a:r>
                      <a:r>
                        <a:rPr lang="it-IT" sz="1100" b="0" i="0" u="none" strike="noStrike" dirty="0" smtClean="0">
                          <a:solidFill>
                            <a:srgbClr val="833C0C"/>
                          </a:solidFill>
                          <a:effectLst/>
                          <a:latin typeface="Verdana" panose="020B0604030504040204" pitchFamily="34" charset="0"/>
                        </a:rPr>
                        <a:t> </a:t>
                      </a:r>
                      <a:r>
                        <a:rPr lang="it-IT" sz="1100" b="0" i="0" u="none" strike="noStrike" dirty="0" err="1" smtClean="0">
                          <a:solidFill>
                            <a:srgbClr val="833C0C"/>
                          </a:solidFill>
                          <a:effectLst/>
                          <a:latin typeface="Verdana" panose="020B0604030504040204" pitchFamily="34" charset="0"/>
                        </a:rPr>
                        <a:t>adjustment</a:t>
                      </a:r>
                      <a:endParaRPr lang="it-IT" sz="1100" b="0" i="0" u="none" strike="noStrike" dirty="0">
                        <a:solidFill>
                          <a:srgbClr val="833C0C"/>
                        </a:solidFill>
                        <a:effectLst/>
                        <a:latin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4978262"/>
                  </a:ext>
                </a:extLst>
              </a:tr>
            </a:tbl>
          </a:graphicData>
        </a:graphic>
      </p:graphicFrame>
    </p:spTree>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Immagin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21525" y="5867400"/>
            <a:ext cx="1547813"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7" name="Immagine 5" descr="Leaderboard-728x9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0"/>
            <a:ext cx="69342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ella 1"/>
          <p:cNvGraphicFramePr>
            <a:graphicFrameLocks noGrp="1"/>
          </p:cNvGraphicFramePr>
          <p:nvPr>
            <p:extLst>
              <p:ext uri="{D42A27DB-BD31-4B8C-83A1-F6EECF244321}">
                <p14:modId xmlns:p14="http://schemas.microsoft.com/office/powerpoint/2010/main" val="85605617"/>
              </p:ext>
            </p:extLst>
          </p:nvPr>
        </p:nvGraphicFramePr>
        <p:xfrm>
          <a:off x="990600" y="1533525"/>
          <a:ext cx="7239000" cy="4029075"/>
        </p:xfrm>
        <a:graphic>
          <a:graphicData uri="http://schemas.openxmlformats.org/drawingml/2006/table">
            <a:tbl>
              <a:tblPr/>
              <a:tblGrid>
                <a:gridCol w="1145172">
                  <a:extLst>
                    <a:ext uri="{9D8B030D-6E8A-4147-A177-3AD203B41FA5}">
                      <a16:colId xmlns:a16="http://schemas.microsoft.com/office/drawing/2014/main" val="2366276897"/>
                    </a:ext>
                  </a:extLst>
                </a:gridCol>
                <a:gridCol w="6093828">
                  <a:extLst>
                    <a:ext uri="{9D8B030D-6E8A-4147-A177-3AD203B41FA5}">
                      <a16:colId xmlns:a16="http://schemas.microsoft.com/office/drawing/2014/main" val="216604401"/>
                    </a:ext>
                  </a:extLst>
                </a:gridCol>
              </a:tblGrid>
              <a:tr h="341447">
                <a:tc>
                  <a:txBody>
                    <a:bodyPr/>
                    <a:lstStyle/>
                    <a:p>
                      <a:pPr algn="ctr" fontAlgn="b"/>
                      <a:r>
                        <a:rPr lang="it-IT" sz="1100" b="1" i="0" u="none" strike="noStrike">
                          <a:solidFill>
                            <a:srgbClr val="0070C0"/>
                          </a:solidFill>
                          <a:effectLst/>
                          <a:latin typeface="Calibri" panose="020F0502020204030204" pitchFamily="34" charset="0"/>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400" b="1" i="1" u="none" strike="noStrike" dirty="0" smtClean="0">
                          <a:solidFill>
                            <a:srgbClr val="FF0000"/>
                          </a:solidFill>
                          <a:effectLst/>
                          <a:latin typeface="Arial" panose="020B0604020202020204" pitchFamily="34" charset="0"/>
                        </a:rPr>
                        <a:t>RECRUITING NASPI BENEFICIARIES</a:t>
                      </a:r>
                      <a:endParaRPr lang="it-IT" sz="1400" b="1" i="1" u="none" strike="noStrike" dirty="0">
                        <a:solidFill>
                          <a:srgbClr val="FF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4496772"/>
                  </a:ext>
                </a:extLst>
              </a:tr>
              <a:tr h="518999">
                <a:tc>
                  <a:txBody>
                    <a:bodyPr/>
                    <a:lstStyle/>
                    <a:p>
                      <a:pPr algn="ctr" fontAlgn="ctr"/>
                      <a:r>
                        <a:rPr lang="it-IT" sz="1100" b="1" i="0" u="none" strike="noStrike" dirty="0" smtClean="0">
                          <a:solidFill>
                            <a:srgbClr val="2F75B5"/>
                          </a:solidFill>
                          <a:effectLst/>
                          <a:latin typeface="Calibri" panose="020F0502020204030204" pitchFamily="34" charset="0"/>
                        </a:rPr>
                        <a:t>ABOUT</a:t>
                      </a:r>
                      <a:endParaRPr lang="it-IT" sz="1100" b="1" i="0" u="none" strike="noStrike" dirty="0">
                        <a:solidFill>
                          <a:srgbClr val="2F75B5"/>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smtClean="0">
                          <a:solidFill>
                            <a:srgbClr val="2F75B5"/>
                          </a:solidFill>
                          <a:effectLst/>
                          <a:latin typeface="Verdana" panose="020B0604030504040204" pitchFamily="34" charset="0"/>
                        </a:rPr>
                        <a:t>Incentive for employers recruiting, full-time and permanently, NASPI (Unemployment allowance) beneficiaries.</a:t>
                      </a:r>
                      <a:endParaRPr lang="it-IT" sz="1100" b="0" i="0" u="none" strike="noStrike" dirty="0">
                        <a:solidFill>
                          <a:srgbClr val="2F75B5"/>
                        </a:solidFill>
                        <a:effectLst/>
                        <a:latin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6274138"/>
                  </a:ext>
                </a:extLst>
              </a:tr>
              <a:tr h="1037999">
                <a:tc>
                  <a:txBody>
                    <a:bodyPr/>
                    <a:lstStyle/>
                    <a:p>
                      <a:pPr algn="ctr" fontAlgn="ctr"/>
                      <a:r>
                        <a:rPr lang="it-IT" sz="1100" b="1" i="0" u="none" strike="noStrike" dirty="0" smtClean="0">
                          <a:solidFill>
                            <a:srgbClr val="833C0C"/>
                          </a:solidFill>
                          <a:effectLst/>
                          <a:latin typeface="Calibri" panose="020F0502020204030204" pitchFamily="34" charset="0"/>
                        </a:rPr>
                        <a:t>BENEFICIARIES</a:t>
                      </a:r>
                      <a:endParaRPr lang="it-IT" sz="1100" b="1" i="0" u="none" strike="noStrike" dirty="0">
                        <a:solidFill>
                          <a:srgbClr val="833C0C"/>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spc="-15" dirty="0" smtClean="0">
                          <a:solidFill>
                            <a:srgbClr val="833C0C"/>
                          </a:solidFill>
                          <a:effectLst/>
                          <a:latin typeface="Verdana" panose="020B0604030504040204" pitchFamily="34" charset="0"/>
                        </a:rPr>
                        <a:t>All employers, including cooperatives establishing an employment relationship with worker members, as well as agency work enterprises with reference to workers recruited for agency work purposes.</a:t>
                      </a:r>
                      <a:endParaRPr lang="it-IT" sz="1100" b="0" i="0" u="none" strike="noStrike" dirty="0">
                        <a:solidFill>
                          <a:srgbClr val="833C0C"/>
                        </a:solidFill>
                        <a:effectLst/>
                        <a:latin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0055219"/>
                  </a:ext>
                </a:extLst>
              </a:tr>
              <a:tr h="1037999">
                <a:tc>
                  <a:txBody>
                    <a:bodyPr/>
                    <a:lstStyle/>
                    <a:p>
                      <a:pPr algn="ctr" fontAlgn="ctr"/>
                      <a:r>
                        <a:rPr lang="it-IT" sz="1100" b="1" i="0" u="none" strike="noStrike" dirty="0" smtClean="0">
                          <a:solidFill>
                            <a:srgbClr val="2F75B5"/>
                          </a:solidFill>
                          <a:effectLst/>
                          <a:latin typeface="Calibri" panose="020F0502020204030204" pitchFamily="34" charset="0"/>
                        </a:rPr>
                        <a:t>CONCESSIONS </a:t>
                      </a:r>
                      <a:endParaRPr lang="it-IT" sz="1100" b="1" i="0" u="none" strike="noStrike" dirty="0">
                        <a:solidFill>
                          <a:srgbClr val="2F75B5"/>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smtClean="0">
                          <a:solidFill>
                            <a:srgbClr val="2F75B5"/>
                          </a:solidFill>
                          <a:effectLst/>
                          <a:latin typeface="Verdana" panose="020B0604030504040204" pitchFamily="34" charset="0"/>
                          <a:ea typeface="Verdana" panose="020B0604030504040204" pitchFamily="34" charset="0"/>
                        </a:rPr>
                        <a:t>Monthly contribution of 20% of the remaining monthly NASPI allowance which would have been paid to the worker.</a:t>
                      </a:r>
                    </a:p>
                    <a:p>
                      <a:pPr algn="l" fontAlgn="ctr"/>
                      <a:r>
                        <a:rPr lang="en-US" sz="1200" b="0" i="0" u="none" strike="noStrike" dirty="0" smtClean="0">
                          <a:solidFill>
                            <a:srgbClr val="2F75B5"/>
                          </a:solidFill>
                          <a:effectLst/>
                          <a:latin typeface="Verdana" panose="020B0604030504040204" pitchFamily="34" charset="0"/>
                          <a:ea typeface="Verdana" panose="020B0604030504040204" pitchFamily="34" charset="0"/>
                        </a:rPr>
                        <a:t>The benefit refers to full-time and permanent recruitments of those benefitting from a NASPI allowance.</a:t>
                      </a:r>
                      <a:endParaRPr lang="en-US" sz="1200" b="0" i="0" u="none" strike="noStrike" dirty="0">
                        <a:solidFill>
                          <a:srgbClr val="2F75B5"/>
                        </a:solidFill>
                        <a:effectLst/>
                        <a:latin typeface="Verdana" panose="020B0604030504040204" pitchFamily="34" charset="0"/>
                        <a:ea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1623047"/>
                  </a:ext>
                </a:extLst>
              </a:tr>
              <a:tr h="273158">
                <a:tc>
                  <a:txBody>
                    <a:bodyPr/>
                    <a:lstStyle/>
                    <a:p>
                      <a:pPr algn="ctr" fontAlgn="ctr"/>
                      <a:r>
                        <a:rPr lang="it-IT" sz="1100" b="1" i="0" u="none" strike="noStrike" dirty="0" smtClean="0">
                          <a:solidFill>
                            <a:srgbClr val="2F75B5"/>
                          </a:solidFill>
                          <a:effectLst/>
                          <a:latin typeface="Calibri" panose="020F0502020204030204" pitchFamily="34" charset="0"/>
                        </a:rPr>
                        <a:t>AGE</a:t>
                      </a:r>
                      <a:endParaRPr lang="it-IT" sz="1100" b="1" i="0" u="none" strike="noStrike" dirty="0">
                        <a:solidFill>
                          <a:srgbClr val="2F75B5"/>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100" b="0" i="0" u="none" strike="noStrike">
                          <a:solidFill>
                            <a:srgbClr val="2F75B5"/>
                          </a:solidFill>
                          <a:effectLst/>
                          <a:latin typeface="Verdana" panose="020B060403050404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3321701"/>
                  </a:ext>
                </a:extLst>
              </a:tr>
              <a:tr h="546315">
                <a:tc>
                  <a:txBody>
                    <a:bodyPr/>
                    <a:lstStyle/>
                    <a:p>
                      <a:pPr algn="ctr" fontAlgn="ctr"/>
                      <a:r>
                        <a:rPr lang="it-IT" sz="1100" b="1" i="0" u="none" strike="noStrike" dirty="0" smtClean="0">
                          <a:solidFill>
                            <a:srgbClr val="2F75B5"/>
                          </a:solidFill>
                          <a:effectLst/>
                          <a:latin typeface="Calibri" panose="020F0502020204030204" pitchFamily="34" charset="0"/>
                        </a:rPr>
                        <a:t>TYPE OF CONTRACT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100" b="0" i="0" u="none" strike="noStrike" dirty="0" smtClean="0">
                          <a:solidFill>
                            <a:srgbClr val="2F75B5"/>
                          </a:solidFill>
                          <a:effectLst/>
                          <a:latin typeface="Verdana" panose="020B0604030504040204" pitchFamily="34" charset="0"/>
                        </a:rPr>
                        <a:t>Full-time and </a:t>
                      </a:r>
                      <a:r>
                        <a:rPr lang="it-IT" sz="1100" b="0" i="0" u="none" strike="noStrike" dirty="0" err="1" smtClean="0">
                          <a:solidFill>
                            <a:srgbClr val="2F75B5"/>
                          </a:solidFill>
                          <a:effectLst/>
                          <a:latin typeface="Verdana" panose="020B0604030504040204" pitchFamily="34" charset="0"/>
                        </a:rPr>
                        <a:t>permanent</a:t>
                      </a:r>
                      <a:r>
                        <a:rPr lang="it-IT" sz="1100" b="0" i="0" u="none" strike="noStrike" dirty="0" smtClean="0">
                          <a:solidFill>
                            <a:srgbClr val="2F75B5"/>
                          </a:solidFill>
                          <a:effectLst/>
                          <a:latin typeface="Verdana" panose="020B0604030504040204" pitchFamily="34" charset="0"/>
                        </a:rPr>
                        <a:t> </a:t>
                      </a:r>
                      <a:r>
                        <a:rPr lang="it-IT" sz="1100" b="0" i="0" u="none" strike="noStrike" dirty="0" err="1" smtClean="0">
                          <a:solidFill>
                            <a:srgbClr val="2F75B5"/>
                          </a:solidFill>
                          <a:effectLst/>
                          <a:latin typeface="Verdana" panose="020B0604030504040204" pitchFamily="34" charset="0"/>
                        </a:rPr>
                        <a:t>recruitments</a:t>
                      </a:r>
                      <a:r>
                        <a:rPr lang="it-IT" sz="1100" b="0" i="0" u="none" strike="noStrike" dirty="0" smtClean="0">
                          <a:solidFill>
                            <a:srgbClr val="2F75B5"/>
                          </a:solidFill>
                          <a:effectLst/>
                          <a:latin typeface="Verdana" panose="020B0604030504040204" pitchFamily="34" charset="0"/>
                        </a:rPr>
                        <a:t>  -  Apprenticeship</a:t>
                      </a:r>
                      <a:endParaRPr lang="it-IT" sz="1100" b="0" i="0" u="none" strike="noStrike" dirty="0">
                        <a:solidFill>
                          <a:srgbClr val="2F75B5"/>
                        </a:solidFill>
                        <a:effectLst/>
                        <a:latin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8378923"/>
                  </a:ext>
                </a:extLst>
              </a:tr>
              <a:tr h="273158">
                <a:tc>
                  <a:txBody>
                    <a:bodyPr/>
                    <a:lstStyle/>
                    <a:p>
                      <a:pPr algn="ctr" fontAlgn="ctr"/>
                      <a:r>
                        <a:rPr lang="it-IT" sz="1100" b="1" i="0" u="none" strike="noStrike" dirty="0" smtClean="0">
                          <a:solidFill>
                            <a:srgbClr val="833C0C"/>
                          </a:solidFill>
                          <a:effectLst/>
                          <a:latin typeface="Calibri" panose="020F0502020204030204" pitchFamily="34" charset="0"/>
                        </a:rPr>
                        <a:t>ARRANGEMENTS</a:t>
                      </a:r>
                      <a:endParaRPr lang="it-IT" sz="1100" b="1" i="0" u="none" strike="noStrike" dirty="0">
                        <a:solidFill>
                          <a:srgbClr val="833C0C"/>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100" b="0" i="0" u="none" strike="noStrike" dirty="0" err="1" smtClean="0">
                          <a:solidFill>
                            <a:srgbClr val="833C0C"/>
                          </a:solidFill>
                          <a:effectLst/>
                          <a:latin typeface="Verdana" panose="020B0604030504040204" pitchFamily="34" charset="0"/>
                        </a:rPr>
                        <a:t>Contribution</a:t>
                      </a:r>
                      <a:r>
                        <a:rPr lang="it-IT" sz="1100" b="0" i="0" u="none" strike="noStrike" dirty="0" smtClean="0">
                          <a:solidFill>
                            <a:srgbClr val="833C0C"/>
                          </a:solidFill>
                          <a:effectLst/>
                          <a:latin typeface="Verdana" panose="020B0604030504040204" pitchFamily="34" charset="0"/>
                        </a:rPr>
                        <a:t> </a:t>
                      </a:r>
                      <a:r>
                        <a:rPr lang="it-IT" sz="1100" b="0" i="0" u="none" strike="noStrike" dirty="0" err="1" smtClean="0">
                          <a:solidFill>
                            <a:srgbClr val="833C0C"/>
                          </a:solidFill>
                          <a:effectLst/>
                          <a:latin typeface="Verdana" panose="020B0604030504040204" pitchFamily="34" charset="0"/>
                        </a:rPr>
                        <a:t>adjustment</a:t>
                      </a:r>
                      <a:endParaRPr lang="it-IT" sz="1100" b="0" i="0" u="none" strike="noStrike" dirty="0">
                        <a:solidFill>
                          <a:srgbClr val="833C0C"/>
                        </a:solidFill>
                        <a:effectLst/>
                        <a:latin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6794706"/>
                  </a:ext>
                </a:extLst>
              </a:tr>
            </a:tbl>
          </a:graphicData>
        </a:graphic>
      </p:graphicFrame>
    </p:spTree>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Immagin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21525" y="5867400"/>
            <a:ext cx="1547813"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1" name="Immagine 5" descr="Leaderboard-728x9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0"/>
            <a:ext cx="69342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ella 1"/>
          <p:cNvGraphicFramePr>
            <a:graphicFrameLocks noGrp="1"/>
          </p:cNvGraphicFramePr>
          <p:nvPr>
            <p:extLst>
              <p:ext uri="{D42A27DB-BD31-4B8C-83A1-F6EECF244321}">
                <p14:modId xmlns:p14="http://schemas.microsoft.com/office/powerpoint/2010/main" val="1772506151"/>
              </p:ext>
            </p:extLst>
          </p:nvPr>
        </p:nvGraphicFramePr>
        <p:xfrm>
          <a:off x="1066800" y="1295400"/>
          <a:ext cx="6924675" cy="4291678"/>
        </p:xfrm>
        <a:graphic>
          <a:graphicData uri="http://schemas.openxmlformats.org/drawingml/2006/table">
            <a:tbl>
              <a:tblPr/>
              <a:tblGrid>
                <a:gridCol w="1095448">
                  <a:extLst>
                    <a:ext uri="{9D8B030D-6E8A-4147-A177-3AD203B41FA5}">
                      <a16:colId xmlns:a16="http://schemas.microsoft.com/office/drawing/2014/main" val="3552172754"/>
                    </a:ext>
                  </a:extLst>
                </a:gridCol>
                <a:gridCol w="5829227">
                  <a:extLst>
                    <a:ext uri="{9D8B030D-6E8A-4147-A177-3AD203B41FA5}">
                      <a16:colId xmlns:a16="http://schemas.microsoft.com/office/drawing/2014/main" val="641472474"/>
                    </a:ext>
                  </a:extLst>
                </a:gridCol>
              </a:tblGrid>
              <a:tr h="287547">
                <a:tc>
                  <a:txBody>
                    <a:bodyPr/>
                    <a:lstStyle/>
                    <a:p>
                      <a:pPr algn="ctr" fontAlgn="b"/>
                      <a:r>
                        <a:rPr lang="it-IT" sz="1100" b="1" i="0" u="none" strike="noStrike">
                          <a:solidFill>
                            <a:srgbClr val="0070C0"/>
                          </a:solidFill>
                          <a:effectLst/>
                          <a:latin typeface="Calibri" panose="020F0502020204030204" pitchFamily="34" charset="0"/>
                        </a:rPr>
                        <a:t>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400" b="1" i="1" u="none" strike="noStrike" dirty="0" smtClean="0">
                          <a:solidFill>
                            <a:srgbClr val="FF0000"/>
                          </a:solidFill>
                          <a:effectLst/>
                          <a:latin typeface="Arial" panose="020B0604020202020204" pitchFamily="34" charset="0"/>
                        </a:rPr>
                        <a:t>RECRUITING CIGS BENEFICIARIES</a:t>
                      </a:r>
                      <a:endParaRPr lang="it-IT" sz="1400" b="1" i="1" u="none" strike="noStrike" dirty="0">
                        <a:solidFill>
                          <a:srgbClr val="FF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4646011"/>
                  </a:ext>
                </a:extLst>
              </a:tr>
              <a:tr h="655608">
                <a:tc>
                  <a:txBody>
                    <a:bodyPr/>
                    <a:lstStyle/>
                    <a:p>
                      <a:pPr algn="ctr" fontAlgn="ctr"/>
                      <a:r>
                        <a:rPr lang="it-IT" sz="1100" b="1" i="0" u="none" strike="noStrike" dirty="0" smtClean="0">
                          <a:solidFill>
                            <a:srgbClr val="2F75B5"/>
                          </a:solidFill>
                          <a:effectLst/>
                          <a:latin typeface="Calibri" panose="020F0502020204030204" pitchFamily="34" charset="0"/>
                        </a:rPr>
                        <a:t>ABOUT</a:t>
                      </a:r>
                      <a:endParaRPr lang="it-IT" sz="1100" b="1" i="0" u="none" strike="noStrike" dirty="0">
                        <a:solidFill>
                          <a:srgbClr val="2F75B5"/>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smtClean="0">
                          <a:solidFill>
                            <a:srgbClr val="2F75B5"/>
                          </a:solidFill>
                          <a:effectLst/>
                          <a:latin typeface="Verdana" panose="020B0604030504040204" pitchFamily="34" charset="0"/>
                        </a:rPr>
                        <a:t>Incentive for full-time and permanent recruitments (or also those regarding the admission of worker members) of people who have been beneficiaries of </a:t>
                      </a:r>
                      <a:r>
                        <a:rPr lang="en-US" sz="1100" b="0" i="0" u="none" strike="noStrike" dirty="0" smtClean="0">
                          <a:solidFill>
                            <a:srgbClr val="FF0000"/>
                          </a:solidFill>
                          <a:effectLst/>
                          <a:latin typeface="Verdana" panose="020B0604030504040204" pitchFamily="34" charset="0"/>
                        </a:rPr>
                        <a:t>CIGS </a:t>
                      </a:r>
                      <a:r>
                        <a:rPr lang="en-US" sz="1050" b="0" i="0" u="none" strike="noStrike" baseline="30000" dirty="0" smtClean="0">
                          <a:solidFill>
                            <a:srgbClr val="FF0000"/>
                          </a:solidFill>
                          <a:effectLst/>
                          <a:latin typeface="Verdana" panose="020B0604030504040204" pitchFamily="34" charset="0"/>
                        </a:rPr>
                        <a:t>(*)</a:t>
                      </a:r>
                      <a:r>
                        <a:rPr lang="en-US" sz="1100" b="0" i="0" u="none" strike="noStrike" dirty="0" smtClean="0">
                          <a:solidFill>
                            <a:srgbClr val="FF0000"/>
                          </a:solidFill>
                          <a:effectLst/>
                          <a:latin typeface="Verdana" panose="020B0604030504040204" pitchFamily="34" charset="0"/>
                        </a:rPr>
                        <a:t> </a:t>
                      </a:r>
                      <a:r>
                        <a:rPr lang="en-US" sz="1100" b="0" i="0" u="none" strike="noStrike" dirty="0" smtClean="0">
                          <a:solidFill>
                            <a:srgbClr val="2F75B5"/>
                          </a:solidFill>
                          <a:effectLst/>
                          <a:latin typeface="Verdana" panose="020B0604030504040204" pitchFamily="34" charset="0"/>
                        </a:rPr>
                        <a:t>for at least three months, while the origin enterprise is required to have been under CIGS for at least six months.</a:t>
                      </a:r>
                      <a:endParaRPr lang="it-IT" sz="1100" b="0" i="0" u="none" strike="noStrike" dirty="0">
                        <a:solidFill>
                          <a:srgbClr val="2F75B5"/>
                        </a:solidFill>
                        <a:effectLst/>
                        <a:latin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7088616"/>
                  </a:ext>
                </a:extLst>
              </a:tr>
              <a:tr h="437072">
                <a:tc>
                  <a:txBody>
                    <a:bodyPr/>
                    <a:lstStyle/>
                    <a:p>
                      <a:pPr algn="ctr" fontAlgn="ctr"/>
                      <a:r>
                        <a:rPr lang="it-IT" sz="1100" b="1" i="0" u="none" strike="noStrike" dirty="0" smtClean="0">
                          <a:solidFill>
                            <a:srgbClr val="833C0C"/>
                          </a:solidFill>
                          <a:effectLst/>
                          <a:latin typeface="Calibri" panose="020F0502020204030204" pitchFamily="34" charset="0"/>
                        </a:rPr>
                        <a:t>BENEFICIARIES</a:t>
                      </a:r>
                      <a:endParaRPr lang="it-IT" sz="1100" b="1" i="0" u="none" strike="noStrike" dirty="0">
                        <a:solidFill>
                          <a:srgbClr val="833C0C"/>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smtClean="0">
                          <a:solidFill>
                            <a:srgbClr val="833C0C"/>
                          </a:solidFill>
                          <a:effectLst/>
                          <a:latin typeface="Verdana" panose="020B0604030504040204" pitchFamily="34" charset="0"/>
                        </a:rPr>
                        <a:t>Employers, including production and work cooperatives. The employer is required not to be under ongoing layoffs.</a:t>
                      </a:r>
                      <a:endParaRPr lang="it-IT" sz="1100" b="0" i="0" u="none" strike="noStrike" dirty="0">
                        <a:solidFill>
                          <a:srgbClr val="833C0C"/>
                        </a:solidFill>
                        <a:effectLst/>
                        <a:latin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4634641"/>
                  </a:ext>
                </a:extLst>
              </a:tr>
              <a:tr h="1966823">
                <a:tc>
                  <a:txBody>
                    <a:bodyPr/>
                    <a:lstStyle/>
                    <a:p>
                      <a:pPr algn="ctr" fontAlgn="ctr"/>
                      <a:r>
                        <a:rPr lang="it-IT" sz="1100" b="1" i="0" u="none" strike="noStrike" dirty="0" smtClean="0">
                          <a:solidFill>
                            <a:srgbClr val="2F75B5"/>
                          </a:solidFill>
                          <a:effectLst/>
                          <a:latin typeface="Calibri" panose="020F0502020204030204" pitchFamily="34" charset="0"/>
                        </a:rPr>
                        <a:t>CONCESSIONS </a:t>
                      </a:r>
                      <a:endParaRPr lang="it-IT" sz="1100" b="1" i="0" u="none" strike="noStrike" dirty="0">
                        <a:solidFill>
                          <a:srgbClr val="2F75B5"/>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smtClean="0">
                          <a:solidFill>
                            <a:srgbClr val="2F75B5"/>
                          </a:solidFill>
                          <a:effectLst/>
                          <a:latin typeface="Verdana" panose="020B0604030504040204" pitchFamily="34" charset="0"/>
                          <a:ea typeface="Verdana" panose="020B0604030504040204" pitchFamily="34" charset="0"/>
                        </a:rPr>
                        <a:t>For 12 months the contribution share payable by the employer is equal to the ordinarily expected one for apprentices (equal to 10% of the taxable remuneration for social security purposes).</a:t>
                      </a:r>
                    </a:p>
                    <a:p>
                      <a:pPr algn="l" fontAlgn="ctr"/>
                      <a:r>
                        <a:rPr lang="en-US" sz="1200" b="0" i="0" u="none" strike="noStrike" dirty="0" smtClean="0">
                          <a:solidFill>
                            <a:srgbClr val="2F75B5"/>
                          </a:solidFill>
                          <a:effectLst/>
                          <a:latin typeface="Verdana" panose="020B0604030504040204" pitchFamily="34" charset="0"/>
                          <a:ea typeface="Verdana" panose="020B0604030504040204" pitchFamily="34" charset="0"/>
                        </a:rPr>
                        <a:t>Monthly contribution equal to 50% of the mobility allowance which would have been due to the worker for a period varying according to his/her age, as follows: </a:t>
                      </a:r>
                    </a:p>
                    <a:p>
                      <a:pPr marL="228600" indent="-228600" algn="l" fontAlgn="ctr">
                        <a:buAutoNum type="alphaLcParenR"/>
                      </a:pPr>
                      <a:r>
                        <a:rPr lang="en-US" sz="1200" b="0" i="0" u="none" strike="noStrike" dirty="0" smtClean="0">
                          <a:solidFill>
                            <a:srgbClr val="2F75B5"/>
                          </a:solidFill>
                          <a:effectLst/>
                          <a:latin typeface="Verdana" panose="020B0604030504040204" pitchFamily="34" charset="0"/>
                          <a:ea typeface="Verdana" panose="020B0604030504040204" pitchFamily="34" charset="0"/>
                        </a:rPr>
                        <a:t>9 months for workers ageing up to 50; </a:t>
                      </a:r>
                    </a:p>
                    <a:p>
                      <a:pPr marL="228600" indent="-228600" algn="l" fontAlgn="ctr">
                        <a:buAutoNum type="alphaLcParenR"/>
                      </a:pPr>
                      <a:r>
                        <a:rPr lang="en-US" sz="1200" b="0" i="0" u="none" strike="noStrike" dirty="0" smtClean="0">
                          <a:solidFill>
                            <a:srgbClr val="2F75B5"/>
                          </a:solidFill>
                          <a:effectLst/>
                          <a:latin typeface="Verdana" panose="020B0604030504040204" pitchFamily="34" charset="0"/>
                          <a:ea typeface="Verdana" panose="020B0604030504040204" pitchFamily="34" charset="0"/>
                        </a:rPr>
                        <a:t>21 months for workers ageing over 50; </a:t>
                      </a:r>
                    </a:p>
                    <a:p>
                      <a:pPr marL="228600" indent="-228600" algn="l" fontAlgn="ctr">
                        <a:buAutoNum type="alphaLcParenR"/>
                      </a:pPr>
                      <a:r>
                        <a:rPr lang="en-US" sz="1200" b="0" i="0" u="none" strike="noStrike" dirty="0" smtClean="0">
                          <a:solidFill>
                            <a:srgbClr val="2F75B5"/>
                          </a:solidFill>
                          <a:effectLst/>
                          <a:latin typeface="Verdana" panose="020B0604030504040204" pitchFamily="34" charset="0"/>
                          <a:ea typeface="Verdana" panose="020B0604030504040204" pitchFamily="34" charset="0"/>
                        </a:rPr>
                        <a:t>33 months for workers ageing over 50, residing in the areas of the </a:t>
                      </a:r>
                      <a:r>
                        <a:rPr lang="en-US" sz="1200" b="0" i="0" u="none" strike="noStrike" dirty="0" err="1" smtClean="0">
                          <a:solidFill>
                            <a:srgbClr val="2F75B5"/>
                          </a:solidFill>
                          <a:effectLst/>
                          <a:latin typeface="Verdana" panose="020B0604030504040204" pitchFamily="34" charset="0"/>
                          <a:ea typeface="Verdana" panose="020B0604030504040204" pitchFamily="34" charset="0"/>
                        </a:rPr>
                        <a:t>Mezzogiorno</a:t>
                      </a:r>
                      <a:r>
                        <a:rPr lang="en-US" sz="1200" b="0" i="0" u="none" strike="noStrike" dirty="0" smtClean="0">
                          <a:solidFill>
                            <a:srgbClr val="2F75B5"/>
                          </a:solidFill>
                          <a:effectLst/>
                          <a:latin typeface="Verdana" panose="020B0604030504040204" pitchFamily="34" charset="0"/>
                          <a:ea typeface="Verdana" panose="020B0604030504040204" pitchFamily="34" charset="0"/>
                        </a:rPr>
                        <a:t> and in those with a high employment rate.</a:t>
                      </a:r>
                      <a:endParaRPr lang="en-US" sz="1200" b="0" i="0" u="none" strike="noStrike" dirty="0">
                        <a:solidFill>
                          <a:srgbClr val="2F75B5"/>
                        </a:solidFill>
                        <a:effectLst/>
                        <a:latin typeface="Verdana" panose="020B0604030504040204" pitchFamily="34" charset="0"/>
                        <a:ea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5045990"/>
                  </a:ext>
                </a:extLst>
              </a:tr>
              <a:tr h="230038">
                <a:tc>
                  <a:txBody>
                    <a:bodyPr/>
                    <a:lstStyle/>
                    <a:p>
                      <a:pPr algn="ctr" fontAlgn="ctr"/>
                      <a:r>
                        <a:rPr lang="it-IT" sz="1100" b="1" i="0" u="none" strike="noStrike" dirty="0" smtClean="0">
                          <a:solidFill>
                            <a:srgbClr val="2F75B5"/>
                          </a:solidFill>
                          <a:effectLst/>
                          <a:latin typeface="Calibri" panose="020F0502020204030204" pitchFamily="34" charset="0"/>
                        </a:rPr>
                        <a:t>AGE</a:t>
                      </a:r>
                      <a:endParaRPr lang="it-IT" sz="1100" b="1" i="0" u="none" strike="noStrike" dirty="0">
                        <a:solidFill>
                          <a:srgbClr val="2F75B5"/>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100" b="0" i="0" u="none" strike="noStrike">
                          <a:solidFill>
                            <a:srgbClr val="2F75B5"/>
                          </a:solidFill>
                          <a:effectLst/>
                          <a:latin typeface="Verdana" panose="020B060403050404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2814051"/>
                  </a:ext>
                </a:extLst>
              </a:tr>
              <a:tr h="460075">
                <a:tc>
                  <a:txBody>
                    <a:bodyPr/>
                    <a:lstStyle/>
                    <a:p>
                      <a:pPr algn="ctr" fontAlgn="ctr"/>
                      <a:r>
                        <a:rPr lang="it-IT" sz="1100" b="1" i="0" u="none" strike="noStrike" dirty="0" smtClean="0">
                          <a:solidFill>
                            <a:srgbClr val="2F75B5"/>
                          </a:solidFill>
                          <a:effectLst/>
                          <a:latin typeface="Calibri" panose="020F0502020204030204" pitchFamily="34" charset="0"/>
                        </a:rPr>
                        <a:t>TYPE OF CONTRACT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100" b="0" i="0" u="none" strike="noStrike" dirty="0" err="1" smtClean="0">
                          <a:solidFill>
                            <a:srgbClr val="2F75B5"/>
                          </a:solidFill>
                          <a:effectLst/>
                          <a:latin typeface="Verdana" panose="020B0604030504040204" pitchFamily="34" charset="0"/>
                        </a:rPr>
                        <a:t>Permanent</a:t>
                      </a:r>
                      <a:r>
                        <a:rPr lang="it-IT" sz="1100" b="0" i="0" u="none" strike="noStrike" dirty="0" smtClean="0">
                          <a:solidFill>
                            <a:srgbClr val="2F75B5"/>
                          </a:solidFill>
                          <a:effectLst/>
                          <a:latin typeface="Verdana" panose="020B0604030504040204" pitchFamily="34" charset="0"/>
                        </a:rPr>
                        <a:t> </a:t>
                      </a:r>
                      <a:r>
                        <a:rPr lang="it-IT" sz="1100" b="0" i="0" u="none" strike="noStrike" dirty="0" err="1" smtClean="0">
                          <a:solidFill>
                            <a:srgbClr val="2F75B5"/>
                          </a:solidFill>
                          <a:effectLst/>
                          <a:latin typeface="Verdana" panose="020B0604030504040204" pitchFamily="34" charset="0"/>
                        </a:rPr>
                        <a:t>employment</a:t>
                      </a:r>
                      <a:r>
                        <a:rPr lang="it-IT" sz="1100" b="0" i="0" u="none" strike="noStrike" dirty="0" smtClean="0">
                          <a:solidFill>
                            <a:srgbClr val="2F75B5"/>
                          </a:solidFill>
                          <a:effectLst/>
                          <a:latin typeface="Verdana" panose="020B0604030504040204" pitchFamily="34" charset="0"/>
                        </a:rPr>
                        <a:t> </a:t>
                      </a:r>
                      <a:r>
                        <a:rPr lang="it-IT" sz="1100" b="0" i="0" u="none" strike="noStrike" dirty="0" err="1" smtClean="0">
                          <a:solidFill>
                            <a:srgbClr val="2F75B5"/>
                          </a:solidFill>
                          <a:effectLst/>
                          <a:latin typeface="Verdana" panose="020B0604030504040204" pitchFamily="34" charset="0"/>
                        </a:rPr>
                        <a:t>contract</a:t>
                      </a:r>
                      <a:endParaRPr lang="it-IT" sz="1100" b="0" i="0" u="none" strike="noStrike" dirty="0">
                        <a:solidFill>
                          <a:srgbClr val="2F75B5"/>
                        </a:solidFill>
                        <a:effectLst/>
                        <a:latin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5462021"/>
                  </a:ext>
                </a:extLst>
              </a:tr>
              <a:tr h="230038">
                <a:tc>
                  <a:txBody>
                    <a:bodyPr/>
                    <a:lstStyle/>
                    <a:p>
                      <a:pPr algn="ctr" fontAlgn="ctr"/>
                      <a:r>
                        <a:rPr lang="it-IT" sz="1100" b="1" i="0" u="none" strike="noStrike" dirty="0" smtClean="0">
                          <a:solidFill>
                            <a:srgbClr val="833C0C"/>
                          </a:solidFill>
                          <a:effectLst/>
                          <a:latin typeface="Calibri" panose="020F0502020204030204" pitchFamily="34" charset="0"/>
                        </a:rPr>
                        <a:t>ARRANGEMENTS</a:t>
                      </a:r>
                      <a:endParaRPr lang="it-IT" sz="1100" b="1" i="0" u="none" strike="noStrike" dirty="0">
                        <a:solidFill>
                          <a:srgbClr val="833C0C"/>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100" b="0" i="0" u="none" strike="noStrike" dirty="0" err="1" smtClean="0">
                          <a:solidFill>
                            <a:srgbClr val="833C0C"/>
                          </a:solidFill>
                          <a:effectLst/>
                          <a:latin typeface="Verdana" panose="020B0604030504040204" pitchFamily="34" charset="0"/>
                        </a:rPr>
                        <a:t>Contribution</a:t>
                      </a:r>
                      <a:r>
                        <a:rPr lang="it-IT" sz="1100" b="0" i="0" u="none" strike="noStrike" dirty="0" smtClean="0">
                          <a:solidFill>
                            <a:srgbClr val="833C0C"/>
                          </a:solidFill>
                          <a:effectLst/>
                          <a:latin typeface="Verdana" panose="020B0604030504040204" pitchFamily="34" charset="0"/>
                        </a:rPr>
                        <a:t> </a:t>
                      </a:r>
                      <a:r>
                        <a:rPr lang="it-IT" sz="1100" b="0" i="0" u="none" strike="noStrike" dirty="0" err="1" smtClean="0">
                          <a:solidFill>
                            <a:srgbClr val="833C0C"/>
                          </a:solidFill>
                          <a:effectLst/>
                          <a:latin typeface="Verdana" panose="020B0604030504040204" pitchFamily="34" charset="0"/>
                        </a:rPr>
                        <a:t>adjustment</a:t>
                      </a:r>
                      <a:r>
                        <a:rPr lang="it-IT" sz="1100" b="0" i="0" u="none" strike="noStrike" dirty="0" smtClean="0">
                          <a:solidFill>
                            <a:srgbClr val="833C0C"/>
                          </a:solidFill>
                          <a:effectLst/>
                          <a:latin typeface="Verdana" panose="020B0604030504040204" pitchFamily="34" charset="0"/>
                        </a:rPr>
                        <a:t>.</a:t>
                      </a:r>
                      <a:endParaRPr lang="it-IT" sz="1100" b="0" i="0" u="none" strike="noStrike" dirty="0">
                        <a:solidFill>
                          <a:srgbClr val="833C0C"/>
                        </a:solidFill>
                        <a:effectLst/>
                        <a:latin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9370193"/>
                  </a:ext>
                </a:extLst>
              </a:tr>
            </a:tbl>
          </a:graphicData>
        </a:graphic>
      </p:graphicFrame>
      <p:sp>
        <p:nvSpPr>
          <p:cNvPr id="3" name="Rettangolo 2"/>
          <p:cNvSpPr/>
          <p:nvPr/>
        </p:nvSpPr>
        <p:spPr>
          <a:xfrm>
            <a:off x="1066799" y="5602069"/>
            <a:ext cx="6054725" cy="615553"/>
          </a:xfrm>
          <a:prstGeom prst="rect">
            <a:avLst/>
          </a:prstGeom>
        </p:spPr>
        <p:txBody>
          <a:bodyPr wrap="square">
            <a:spAutoFit/>
          </a:bodyPr>
          <a:lstStyle/>
          <a:p>
            <a:r>
              <a:rPr lang="en-US" sz="1200" baseline="30000" dirty="0" smtClean="0"/>
              <a:t>(*)</a:t>
            </a:r>
            <a:r>
              <a:rPr lang="en-US" sz="1200" dirty="0" smtClean="0"/>
              <a:t> </a:t>
            </a:r>
            <a:r>
              <a:rPr lang="en-US" sz="1100" i="1" dirty="0" smtClean="0"/>
              <a:t>The </a:t>
            </a:r>
            <a:r>
              <a:rPr lang="en-US" sz="1100" i="1" dirty="0"/>
              <a:t>Extraordinary Wages Guarantee Fund (CIGS) is an allowance paid by INPS to supplement the remuneration of workers in companies facing crisis and reorganization situations</a:t>
            </a:r>
            <a:endParaRPr lang="it-IT" sz="1100" i="1" dirty="0"/>
          </a:p>
        </p:txBody>
      </p:sp>
    </p:spTree>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Immagin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21525" y="5867400"/>
            <a:ext cx="1547813"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5" name="Immagine 5" descr="Leaderboard-728x9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0"/>
            <a:ext cx="69342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ella 1"/>
          <p:cNvGraphicFramePr>
            <a:graphicFrameLocks noGrp="1"/>
          </p:cNvGraphicFramePr>
          <p:nvPr>
            <p:extLst>
              <p:ext uri="{D42A27DB-BD31-4B8C-83A1-F6EECF244321}">
                <p14:modId xmlns:p14="http://schemas.microsoft.com/office/powerpoint/2010/main" val="1726667056"/>
              </p:ext>
            </p:extLst>
          </p:nvPr>
        </p:nvGraphicFramePr>
        <p:xfrm>
          <a:off x="1311275" y="1600200"/>
          <a:ext cx="6680200" cy="4522458"/>
        </p:xfrm>
        <a:graphic>
          <a:graphicData uri="http://schemas.openxmlformats.org/drawingml/2006/table">
            <a:tbl>
              <a:tblPr/>
              <a:tblGrid>
                <a:gridCol w="1056773">
                  <a:extLst>
                    <a:ext uri="{9D8B030D-6E8A-4147-A177-3AD203B41FA5}">
                      <a16:colId xmlns:a16="http://schemas.microsoft.com/office/drawing/2014/main" val="1613375089"/>
                    </a:ext>
                  </a:extLst>
                </a:gridCol>
                <a:gridCol w="5623427">
                  <a:extLst>
                    <a:ext uri="{9D8B030D-6E8A-4147-A177-3AD203B41FA5}">
                      <a16:colId xmlns:a16="http://schemas.microsoft.com/office/drawing/2014/main" val="194311660"/>
                    </a:ext>
                  </a:extLst>
                </a:gridCol>
              </a:tblGrid>
              <a:tr h="484405">
                <a:tc>
                  <a:txBody>
                    <a:bodyPr/>
                    <a:lstStyle/>
                    <a:p>
                      <a:pPr algn="ctr" fontAlgn="b"/>
                      <a:r>
                        <a:rPr lang="it-IT" sz="1100" b="1" i="0" u="none" strike="noStrike">
                          <a:solidFill>
                            <a:srgbClr val="0070C0"/>
                          </a:solidFill>
                          <a:effectLst/>
                          <a:latin typeface="Calibri" panose="020F0502020204030204" pitchFamily="34" charset="0"/>
                        </a:rPr>
                        <a:t>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400" b="1" i="1" u="none" strike="noStrike" dirty="0" smtClean="0">
                          <a:solidFill>
                            <a:srgbClr val="FF0000"/>
                          </a:solidFill>
                          <a:effectLst/>
                          <a:latin typeface="Arial" panose="020B0604020202020204" pitchFamily="34" charset="0"/>
                        </a:rPr>
                        <a:t>RECRUITING YOUNG EXCELLENCE</a:t>
                      </a:r>
                      <a:endParaRPr lang="it-IT" sz="1400" b="1" i="1" u="none" strike="noStrike" dirty="0">
                        <a:solidFill>
                          <a:srgbClr val="FF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2363804"/>
                  </a:ext>
                </a:extLst>
              </a:tr>
              <a:tr h="736296">
                <a:tc>
                  <a:txBody>
                    <a:bodyPr/>
                    <a:lstStyle/>
                    <a:p>
                      <a:pPr algn="ctr" fontAlgn="ctr"/>
                      <a:r>
                        <a:rPr lang="it-IT" sz="1100" b="1" i="0" u="none" strike="noStrike" dirty="0" smtClean="0">
                          <a:solidFill>
                            <a:srgbClr val="2F75B5"/>
                          </a:solidFill>
                          <a:effectLst/>
                          <a:latin typeface="Calibri" panose="020F0502020204030204" pitchFamily="34" charset="0"/>
                        </a:rPr>
                        <a:t>ABOUT</a:t>
                      </a:r>
                      <a:endParaRPr lang="it-IT" sz="1100" b="1" i="0" u="none" strike="noStrike" dirty="0">
                        <a:solidFill>
                          <a:srgbClr val="2F75B5"/>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smtClean="0">
                          <a:solidFill>
                            <a:srgbClr val="2F75B5"/>
                          </a:solidFill>
                          <a:effectLst/>
                          <a:latin typeface="Verdana" panose="020B0604030504040204" pitchFamily="34" charset="0"/>
                        </a:rPr>
                        <a:t>A contribution exemption, intended for private employers who recruit with a permanent employment contract young people graduated obtaining top marks or PhD graduates.</a:t>
                      </a:r>
                      <a:endParaRPr lang="it-IT" sz="1100" b="0" i="0" u="none" strike="noStrike" dirty="0">
                        <a:solidFill>
                          <a:srgbClr val="2F75B5"/>
                        </a:solidFill>
                        <a:effectLst/>
                        <a:latin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151255"/>
                  </a:ext>
                </a:extLst>
              </a:tr>
              <a:tr h="736296">
                <a:tc>
                  <a:txBody>
                    <a:bodyPr/>
                    <a:lstStyle/>
                    <a:p>
                      <a:pPr algn="ctr" fontAlgn="ctr"/>
                      <a:r>
                        <a:rPr lang="it-IT" sz="1100" b="1" i="0" u="none" strike="noStrike" dirty="0" smtClean="0">
                          <a:solidFill>
                            <a:srgbClr val="833C0C"/>
                          </a:solidFill>
                          <a:effectLst/>
                          <a:latin typeface="Calibri" panose="020F0502020204030204" pitchFamily="34" charset="0"/>
                        </a:rPr>
                        <a:t>BENEFICIARIES</a:t>
                      </a:r>
                      <a:endParaRPr lang="it-IT" sz="1100" b="1" i="0" u="none" strike="noStrike" dirty="0">
                        <a:solidFill>
                          <a:srgbClr val="833C0C"/>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smtClean="0">
                          <a:solidFill>
                            <a:srgbClr val="833C0C"/>
                          </a:solidFill>
                          <a:effectLst/>
                          <a:latin typeface="Verdana" panose="020B0604030504040204" pitchFamily="34" charset="0"/>
                        </a:rPr>
                        <a:t>Private employers wishing to recruit:</a:t>
                      </a:r>
                    </a:p>
                    <a:p>
                      <a:pPr algn="l" fontAlgn="ctr"/>
                      <a:r>
                        <a:rPr lang="en-US" sz="1100" b="0" i="0" u="none" strike="noStrike" dirty="0" smtClean="0">
                          <a:solidFill>
                            <a:srgbClr val="833C0C"/>
                          </a:solidFill>
                          <a:effectLst/>
                          <a:latin typeface="Verdana" panose="020B0604030504040204" pitchFamily="34" charset="0"/>
                        </a:rPr>
                        <a:t>Citizens with a master degree (</a:t>
                      </a:r>
                      <a:r>
                        <a:rPr lang="en-US" sz="1100" b="0" i="0" u="none" strike="noStrike" dirty="0" err="1" smtClean="0">
                          <a:solidFill>
                            <a:srgbClr val="833C0C"/>
                          </a:solidFill>
                          <a:effectLst/>
                          <a:latin typeface="Verdana" panose="020B0604030504040204" pitchFamily="34" charset="0"/>
                        </a:rPr>
                        <a:t>laurea</a:t>
                      </a:r>
                      <a:r>
                        <a:rPr lang="en-US" sz="1100" b="0" i="0" u="none" strike="noStrike" dirty="0" smtClean="0">
                          <a:solidFill>
                            <a:srgbClr val="833C0C"/>
                          </a:solidFill>
                          <a:effectLst/>
                          <a:latin typeface="Verdana" panose="020B0604030504040204" pitchFamily="34" charset="0"/>
                        </a:rPr>
                        <a:t> </a:t>
                      </a:r>
                      <a:r>
                        <a:rPr lang="en-US" sz="1100" b="0" i="0" u="none" strike="noStrike" dirty="0" err="1" smtClean="0">
                          <a:solidFill>
                            <a:srgbClr val="833C0C"/>
                          </a:solidFill>
                          <a:effectLst/>
                          <a:latin typeface="Verdana" panose="020B0604030504040204" pitchFamily="34" charset="0"/>
                        </a:rPr>
                        <a:t>magistrale</a:t>
                      </a:r>
                      <a:r>
                        <a:rPr lang="en-US" sz="1100" b="0" i="0" u="none" strike="noStrike" dirty="0" smtClean="0">
                          <a:solidFill>
                            <a:srgbClr val="833C0C"/>
                          </a:solidFill>
                          <a:effectLst/>
                          <a:latin typeface="Verdana" panose="020B0604030504040204" pitchFamily="34" charset="0"/>
                        </a:rPr>
                        <a:t>) magna cum laude and a weighted average of at least 108/110, within the statutory duration of the course of study and before the age of 30, in legally recognized State or non-state universities; or Citizens who have achieved the PhD graduation and before the age of 34, in legally recognized State or non-state universities.</a:t>
                      </a:r>
                      <a:endParaRPr lang="it-IT" sz="1100" b="0" i="0" u="none" strike="noStrike" dirty="0">
                        <a:solidFill>
                          <a:srgbClr val="833C0C"/>
                        </a:solidFill>
                        <a:effectLst/>
                        <a:latin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1753430"/>
                  </a:ext>
                </a:extLst>
              </a:tr>
              <a:tr h="736296">
                <a:tc>
                  <a:txBody>
                    <a:bodyPr/>
                    <a:lstStyle/>
                    <a:p>
                      <a:pPr algn="ctr" fontAlgn="ctr"/>
                      <a:r>
                        <a:rPr lang="it-IT" sz="1100" b="1" i="0" u="none" strike="noStrike" dirty="0" smtClean="0">
                          <a:solidFill>
                            <a:srgbClr val="2F75B5"/>
                          </a:solidFill>
                          <a:effectLst/>
                          <a:latin typeface="Calibri" panose="020F0502020204030204" pitchFamily="34" charset="0"/>
                        </a:rPr>
                        <a:t>CONCESSIONS </a:t>
                      </a:r>
                      <a:endParaRPr lang="it-IT" sz="1100" b="1" i="0" u="none" strike="noStrike" dirty="0">
                        <a:solidFill>
                          <a:srgbClr val="2F75B5"/>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smtClean="0">
                          <a:solidFill>
                            <a:srgbClr val="2F75B5"/>
                          </a:solidFill>
                          <a:effectLst/>
                          <a:latin typeface="Verdana" panose="020B0604030504040204" pitchFamily="34" charset="0"/>
                        </a:rPr>
                        <a:t>Contribution exemption for a maximum period of 12 months as of the date of the recruitment, within the maximum limit of 8,000 EUR for each recruitment.</a:t>
                      </a:r>
                      <a:endParaRPr lang="it-IT" sz="1200" b="0" i="0" u="none" strike="noStrike" dirty="0">
                        <a:solidFill>
                          <a:srgbClr val="2F75B5"/>
                        </a:solidFill>
                        <a:effectLst/>
                        <a:latin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9919693"/>
                  </a:ext>
                </a:extLst>
              </a:tr>
              <a:tr h="387524">
                <a:tc>
                  <a:txBody>
                    <a:bodyPr/>
                    <a:lstStyle/>
                    <a:p>
                      <a:pPr algn="ctr" fontAlgn="ctr"/>
                      <a:r>
                        <a:rPr lang="it-IT" sz="1100" b="1" i="0" u="none" strike="noStrike" dirty="0" smtClean="0">
                          <a:solidFill>
                            <a:srgbClr val="2F75B5"/>
                          </a:solidFill>
                          <a:effectLst/>
                          <a:latin typeface="Calibri" panose="020F0502020204030204" pitchFamily="34" charset="0"/>
                        </a:rPr>
                        <a:t>AGE</a:t>
                      </a:r>
                      <a:endParaRPr lang="it-IT" sz="1100" b="1" i="0" u="none" strike="noStrike" dirty="0">
                        <a:solidFill>
                          <a:srgbClr val="2F75B5"/>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100" b="0" i="0" u="none" strike="noStrike" dirty="0">
                          <a:solidFill>
                            <a:srgbClr val="2F75B5"/>
                          </a:solidFill>
                          <a:effectLst/>
                          <a:latin typeface="Verdana" panose="020B0604030504040204" pitchFamily="34" charset="0"/>
                        </a:rPr>
                        <a:t> </a:t>
                      </a:r>
                      <a:r>
                        <a:rPr lang="it-IT" sz="1100" b="0" i="0" u="none" strike="noStrike" dirty="0" smtClean="0">
                          <a:solidFill>
                            <a:srgbClr val="2F75B5"/>
                          </a:solidFill>
                          <a:effectLst/>
                          <a:latin typeface="Verdana" panose="020B0604030504040204" pitchFamily="34" charset="0"/>
                        </a:rPr>
                        <a:t>&lt; 34</a:t>
                      </a:r>
                      <a:endParaRPr lang="it-IT" sz="1100" b="0" i="0" u="none" strike="noStrike" dirty="0">
                        <a:solidFill>
                          <a:srgbClr val="2F75B5"/>
                        </a:solidFill>
                        <a:effectLst/>
                        <a:latin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9140967"/>
                  </a:ext>
                </a:extLst>
              </a:tr>
              <a:tr h="775048">
                <a:tc>
                  <a:txBody>
                    <a:bodyPr/>
                    <a:lstStyle/>
                    <a:p>
                      <a:pPr algn="ctr" fontAlgn="ctr"/>
                      <a:r>
                        <a:rPr lang="it-IT" sz="1100" b="1" i="0" u="none" strike="noStrike" dirty="0" smtClean="0">
                          <a:solidFill>
                            <a:srgbClr val="2F75B5"/>
                          </a:solidFill>
                          <a:effectLst/>
                          <a:latin typeface="Calibri" panose="020F0502020204030204" pitchFamily="34" charset="0"/>
                        </a:rPr>
                        <a:t>TYPE OF CONTRACT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100" b="0" i="0" u="none" strike="noStrike" dirty="0" err="1" smtClean="0">
                          <a:solidFill>
                            <a:srgbClr val="2F75B5"/>
                          </a:solidFill>
                          <a:effectLst/>
                          <a:latin typeface="Verdana" panose="020B0604030504040204" pitchFamily="34" charset="0"/>
                        </a:rPr>
                        <a:t>Permanent</a:t>
                      </a:r>
                      <a:r>
                        <a:rPr lang="it-IT" sz="1100" b="0" i="0" u="none" strike="noStrike" dirty="0" smtClean="0">
                          <a:solidFill>
                            <a:srgbClr val="2F75B5"/>
                          </a:solidFill>
                          <a:effectLst/>
                          <a:latin typeface="Verdana" panose="020B0604030504040204" pitchFamily="34" charset="0"/>
                        </a:rPr>
                        <a:t> </a:t>
                      </a:r>
                      <a:r>
                        <a:rPr lang="it-IT" sz="1100" b="0" i="0" u="none" strike="noStrike" dirty="0" err="1" smtClean="0">
                          <a:solidFill>
                            <a:srgbClr val="2F75B5"/>
                          </a:solidFill>
                          <a:effectLst/>
                          <a:latin typeface="Verdana" panose="020B0604030504040204" pitchFamily="34" charset="0"/>
                        </a:rPr>
                        <a:t>employment</a:t>
                      </a:r>
                      <a:r>
                        <a:rPr lang="it-IT" sz="1100" b="0" i="0" u="none" strike="noStrike" dirty="0" smtClean="0">
                          <a:solidFill>
                            <a:srgbClr val="2F75B5"/>
                          </a:solidFill>
                          <a:effectLst/>
                          <a:latin typeface="Verdana" panose="020B0604030504040204" pitchFamily="34" charset="0"/>
                        </a:rPr>
                        <a:t> </a:t>
                      </a:r>
                      <a:r>
                        <a:rPr lang="it-IT" sz="1100" b="0" i="0" u="none" strike="noStrike" dirty="0" err="1" smtClean="0">
                          <a:solidFill>
                            <a:srgbClr val="2F75B5"/>
                          </a:solidFill>
                          <a:effectLst/>
                          <a:latin typeface="Verdana" panose="020B0604030504040204" pitchFamily="34" charset="0"/>
                        </a:rPr>
                        <a:t>contract</a:t>
                      </a:r>
                      <a:r>
                        <a:rPr lang="it-IT" sz="1100" b="0" i="0" u="none" strike="noStrike" dirty="0" smtClean="0">
                          <a:solidFill>
                            <a:srgbClr val="2F75B5"/>
                          </a:solidFill>
                          <a:effectLst/>
                          <a:latin typeface="Verdana" panose="020B0604030504040204" pitchFamily="34" charset="0"/>
                        </a:rPr>
                        <a:t> </a:t>
                      </a:r>
                      <a:endParaRPr lang="it-IT" sz="1100" b="0" i="0" u="none" strike="noStrike" dirty="0">
                        <a:solidFill>
                          <a:srgbClr val="2F75B5"/>
                        </a:solidFill>
                        <a:effectLst/>
                        <a:latin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3868059"/>
                  </a:ext>
                </a:extLst>
              </a:tr>
              <a:tr h="387524">
                <a:tc>
                  <a:txBody>
                    <a:bodyPr/>
                    <a:lstStyle/>
                    <a:p>
                      <a:pPr algn="ctr" fontAlgn="ctr"/>
                      <a:r>
                        <a:rPr lang="it-IT" sz="1100" b="1" i="0" u="none" strike="noStrike" dirty="0" smtClean="0">
                          <a:solidFill>
                            <a:srgbClr val="833C0C"/>
                          </a:solidFill>
                          <a:effectLst/>
                          <a:latin typeface="Calibri" panose="020F0502020204030204" pitchFamily="34" charset="0"/>
                        </a:rPr>
                        <a:t>ARRANGEMENTS</a:t>
                      </a:r>
                      <a:endParaRPr lang="it-IT" sz="1100" b="1" i="0" u="none" strike="noStrike" dirty="0">
                        <a:solidFill>
                          <a:srgbClr val="833C0C"/>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100" b="0" i="0" u="none" strike="noStrike" dirty="0" err="1" smtClean="0">
                          <a:solidFill>
                            <a:srgbClr val="833C0C"/>
                          </a:solidFill>
                          <a:effectLst/>
                          <a:latin typeface="Verdana" panose="020B0604030504040204" pitchFamily="34" charset="0"/>
                        </a:rPr>
                        <a:t>Contribution</a:t>
                      </a:r>
                      <a:r>
                        <a:rPr lang="it-IT" sz="1100" b="0" i="0" u="none" strike="noStrike" dirty="0" smtClean="0">
                          <a:solidFill>
                            <a:srgbClr val="833C0C"/>
                          </a:solidFill>
                          <a:effectLst/>
                          <a:latin typeface="Verdana" panose="020B0604030504040204" pitchFamily="34" charset="0"/>
                        </a:rPr>
                        <a:t> </a:t>
                      </a:r>
                      <a:r>
                        <a:rPr lang="it-IT" sz="1100" b="0" i="0" u="none" strike="noStrike" dirty="0" err="1" smtClean="0">
                          <a:solidFill>
                            <a:srgbClr val="833C0C"/>
                          </a:solidFill>
                          <a:effectLst/>
                          <a:latin typeface="Verdana" panose="020B0604030504040204" pitchFamily="34" charset="0"/>
                        </a:rPr>
                        <a:t>adjustment</a:t>
                      </a:r>
                      <a:endParaRPr lang="it-IT" sz="1100" b="0" i="0" u="none" strike="noStrike" dirty="0">
                        <a:solidFill>
                          <a:srgbClr val="833C0C"/>
                        </a:solidFill>
                        <a:effectLst/>
                        <a:latin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6860674"/>
                  </a:ext>
                </a:extLst>
              </a:tr>
            </a:tbl>
          </a:graphicData>
        </a:graphic>
      </p:graphicFrame>
    </p:spTree>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olo 5"/>
          <p:cNvSpPr>
            <a:spLocks noGrp="1"/>
          </p:cNvSpPr>
          <p:nvPr>
            <p:ph type="title"/>
          </p:nvPr>
        </p:nvSpPr>
        <p:spPr>
          <a:xfrm>
            <a:off x="615950" y="990600"/>
            <a:ext cx="8070850" cy="762000"/>
          </a:xfrm>
        </p:spPr>
        <p:txBody>
          <a:bodyPr/>
          <a:lstStyle/>
          <a:p>
            <a:r>
              <a:rPr lang="it-IT" altLang="it-IT" dirty="0" err="1"/>
              <a:t>Employment</a:t>
            </a:r>
            <a:r>
              <a:rPr lang="it-IT" altLang="it-IT" dirty="0"/>
              <a:t> </a:t>
            </a:r>
            <a:r>
              <a:rPr lang="it-IT" altLang="it-IT" dirty="0" err="1"/>
              <a:t>contracts</a:t>
            </a:r>
            <a:r>
              <a:rPr lang="it-IT" altLang="it-IT" dirty="0"/>
              <a:t> in </a:t>
            </a:r>
            <a:r>
              <a:rPr lang="it-IT" altLang="it-IT" dirty="0" err="1"/>
              <a:t>Italy</a:t>
            </a:r>
            <a:endParaRPr lang="it-IT" altLang="it-IT" dirty="0" smtClean="0"/>
          </a:p>
        </p:txBody>
      </p:sp>
      <p:pic>
        <p:nvPicPr>
          <p:cNvPr id="20483" name="Immagine 6" descr="Leaderboard-728x9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0"/>
            <a:ext cx="69342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Immagin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21525" y="5867400"/>
            <a:ext cx="1547813"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egnaposto contenuto 3"/>
          <p:cNvSpPr>
            <a:spLocks noGrp="1"/>
          </p:cNvSpPr>
          <p:nvPr>
            <p:ph idx="1"/>
          </p:nvPr>
        </p:nvSpPr>
        <p:spPr>
          <a:xfrm>
            <a:off x="615950" y="2266950"/>
            <a:ext cx="8070850" cy="3219450"/>
          </a:xfrm>
        </p:spPr>
        <p:txBody>
          <a:bodyPr/>
          <a:lstStyle/>
          <a:p>
            <a:pPr marL="0" indent="0">
              <a:buNone/>
              <a:defRPr/>
            </a:pPr>
            <a:r>
              <a:rPr lang="it-IT" dirty="0" smtClean="0">
                <a:solidFill>
                  <a:srgbClr val="FF0000"/>
                </a:solidFill>
              </a:rPr>
              <a:t>Self-</a:t>
            </a:r>
            <a:r>
              <a:rPr lang="it-IT" dirty="0" err="1" smtClean="0">
                <a:solidFill>
                  <a:srgbClr val="FF0000"/>
                </a:solidFill>
              </a:rPr>
              <a:t>employment</a:t>
            </a:r>
            <a:r>
              <a:rPr lang="it-IT" dirty="0" smtClean="0">
                <a:solidFill>
                  <a:srgbClr val="FF0000"/>
                </a:solidFill>
              </a:rPr>
              <a:t>:</a:t>
            </a:r>
            <a:endParaRPr lang="it-IT" dirty="0" smtClean="0"/>
          </a:p>
          <a:p>
            <a:pPr marL="0" indent="0">
              <a:buFont typeface="Arial" panose="020B0604020202020204" pitchFamily="34" charset="0"/>
              <a:buNone/>
              <a:defRPr/>
            </a:pPr>
            <a:endParaRPr lang="it-IT" dirty="0" smtClean="0"/>
          </a:p>
          <a:p>
            <a:pPr>
              <a:defRPr/>
            </a:pPr>
            <a:r>
              <a:rPr lang="it-IT" dirty="0"/>
              <a:t>Professional </a:t>
            </a:r>
            <a:r>
              <a:rPr lang="it-IT" dirty="0" err="1"/>
              <a:t>services</a:t>
            </a:r>
            <a:r>
              <a:rPr lang="it-IT" dirty="0"/>
              <a:t>.</a:t>
            </a:r>
          </a:p>
        </p:txBody>
      </p:sp>
    </p:spTree>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6"/>
          <p:cNvSpPr>
            <a:spLocks noGrp="1"/>
          </p:cNvSpPr>
          <p:nvPr>
            <p:ph type="body" idx="4294967295"/>
          </p:nvPr>
        </p:nvSpPr>
        <p:spPr>
          <a:xfrm>
            <a:off x="633413" y="1447800"/>
            <a:ext cx="8070850" cy="4114800"/>
          </a:xfrm>
        </p:spPr>
        <p:style>
          <a:lnRef idx="2">
            <a:schemeClr val="accent4"/>
          </a:lnRef>
          <a:fillRef idx="1">
            <a:schemeClr val="lt1"/>
          </a:fillRef>
          <a:effectRef idx="0">
            <a:schemeClr val="accent4"/>
          </a:effectRef>
          <a:fontRef idx="minor">
            <a:schemeClr val="dk1"/>
          </a:fontRef>
        </p:style>
        <p:txBody>
          <a:bodyPr/>
          <a:lstStyle/>
          <a:p>
            <a:pPr marL="0" indent="0" algn="ctr">
              <a:buNone/>
            </a:pPr>
            <a:r>
              <a:rPr lang="it-IT" b="1" spc="50" dirty="0">
                <a:ln w="0"/>
                <a:solidFill>
                  <a:schemeClr val="bg2"/>
                </a:solidFill>
                <a:effectLst>
                  <a:outerShdw blurRad="50800" dist="38100" algn="l" rotWithShape="0">
                    <a:prstClr val="black">
                      <a:alpha val="40000"/>
                    </a:prstClr>
                  </a:outerShdw>
                </a:effectLst>
              </a:rPr>
              <a:t>NATIONAL INCENTIVE </a:t>
            </a:r>
            <a:r>
              <a:rPr lang="it-IT" b="1" spc="50" dirty="0" smtClean="0">
                <a:ln w="0"/>
                <a:solidFill>
                  <a:schemeClr val="bg2"/>
                </a:solidFill>
                <a:effectLst>
                  <a:outerShdw blurRad="50800" dist="38100" algn="l" rotWithShape="0">
                    <a:prstClr val="black">
                      <a:alpha val="40000"/>
                    </a:prstClr>
                  </a:outerShdw>
                </a:effectLst>
              </a:rPr>
              <a:t>REPOSITORY</a:t>
            </a:r>
            <a:endParaRPr lang="it-IT" b="1" spc="50" dirty="0">
              <a:ln w="0"/>
              <a:solidFill>
                <a:schemeClr val="bg2"/>
              </a:solidFill>
              <a:effectLst>
                <a:outerShdw blurRad="50800" dist="38100" algn="l" rotWithShape="0">
                  <a:prstClr val="black">
                    <a:alpha val="40000"/>
                  </a:prstClr>
                </a:outerShdw>
              </a:effectLst>
            </a:endParaRPr>
          </a:p>
          <a:p>
            <a:pPr marL="0" indent="0">
              <a:buNone/>
            </a:pPr>
            <a:r>
              <a:rPr lang="it-IT" dirty="0"/>
              <a:t> </a:t>
            </a:r>
          </a:p>
          <a:p>
            <a:r>
              <a:rPr lang="en-US" dirty="0"/>
              <a:t>To know all the benefits for hiring that you can benefit from, you can consult the National </a:t>
            </a:r>
            <a:r>
              <a:rPr lang="en-US" dirty="0" smtClean="0"/>
              <a:t>Incentive Repository </a:t>
            </a:r>
            <a:r>
              <a:rPr lang="en-US" dirty="0"/>
              <a:t>prepared by </a:t>
            </a:r>
            <a:r>
              <a:rPr lang="en-US" dirty="0" err="1"/>
              <a:t>Anpal</a:t>
            </a:r>
            <a:r>
              <a:rPr lang="en-US" dirty="0" smtClean="0"/>
              <a:t>.</a:t>
            </a:r>
            <a:endParaRPr lang="en-US" dirty="0"/>
          </a:p>
          <a:p>
            <a:r>
              <a:rPr lang="en-US" dirty="0"/>
              <a:t>It is a database containing the updated list of benefits available for hiring specific categories of workers. </a:t>
            </a:r>
            <a:endParaRPr lang="fr-FR" altLang="it-IT" dirty="0" smtClean="0"/>
          </a:p>
          <a:p>
            <a:pPr eaLnBrk="1" hangingPunct="1"/>
            <a:endParaRPr lang="fr-FR" altLang="it-IT" dirty="0" smtClean="0"/>
          </a:p>
        </p:txBody>
      </p:sp>
      <p:pic>
        <p:nvPicPr>
          <p:cNvPr id="31747" name="Immagin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21525" y="5867400"/>
            <a:ext cx="1547813"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Immagine 5" descr="Leaderboard-728x9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0"/>
            <a:ext cx="69342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Immagine 5" descr="Leaderboard-728x9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0"/>
            <a:ext cx="69342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466" y="1645683"/>
            <a:ext cx="7402533" cy="4850206"/>
          </a:xfrm>
          <a:prstGeom prst="rect">
            <a:avLst/>
          </a:prstGeom>
        </p:spPr>
      </p:pic>
      <p:pic>
        <p:nvPicPr>
          <p:cNvPr id="31747" name="Immagin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21525" y="5867400"/>
            <a:ext cx="1547813"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ttangolo 2"/>
          <p:cNvSpPr/>
          <p:nvPr/>
        </p:nvSpPr>
        <p:spPr>
          <a:xfrm>
            <a:off x="1981200" y="1066800"/>
            <a:ext cx="5486400" cy="369332"/>
          </a:xfrm>
          <a:prstGeom prst="rect">
            <a:avLst/>
          </a:prstGeom>
        </p:spPr>
        <p:txBody>
          <a:bodyPr wrap="square">
            <a:spAutoFit/>
          </a:bodyPr>
          <a:lstStyle/>
          <a:p>
            <a:pPr algn="ctr"/>
            <a:r>
              <a:rPr lang="it-IT" b="1" dirty="0" smtClean="0">
                <a:solidFill>
                  <a:schemeClr val="bg2"/>
                </a:solidFill>
              </a:rPr>
              <a:t>https://myanpal.anpal.gov.it/repertorio-incentivi/</a:t>
            </a:r>
            <a:endParaRPr lang="it-IT" b="1" dirty="0">
              <a:solidFill>
                <a:schemeClr val="bg2"/>
              </a:solidFill>
            </a:endParaRPr>
          </a:p>
        </p:txBody>
      </p:sp>
    </p:spTree>
    <p:extLst>
      <p:ext uri="{BB962C8B-B14F-4D97-AF65-F5344CB8AC3E}">
        <p14:creationId xmlns:p14="http://schemas.microsoft.com/office/powerpoint/2010/main" val="2042895521"/>
      </p:ext>
    </p:extLst>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Immagine 5" descr="Leaderboard-728x9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0"/>
            <a:ext cx="69342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ttangolo 2"/>
          <p:cNvSpPr/>
          <p:nvPr/>
        </p:nvSpPr>
        <p:spPr>
          <a:xfrm>
            <a:off x="1981200" y="1066800"/>
            <a:ext cx="5486400" cy="369332"/>
          </a:xfrm>
          <a:prstGeom prst="rect">
            <a:avLst/>
          </a:prstGeom>
        </p:spPr>
        <p:txBody>
          <a:bodyPr wrap="square">
            <a:spAutoFit/>
          </a:bodyPr>
          <a:lstStyle/>
          <a:p>
            <a:pPr algn="ctr"/>
            <a:r>
              <a:rPr lang="it-IT" b="1" dirty="0" smtClean="0">
                <a:solidFill>
                  <a:schemeClr val="bg2"/>
                </a:solidFill>
              </a:rPr>
              <a:t>https://myanpal.anpal.gov.it/repertorio-incentivi/</a:t>
            </a:r>
            <a:endParaRPr lang="it-IT" b="1" dirty="0">
              <a:solidFill>
                <a:schemeClr val="bg2"/>
              </a:solidFill>
            </a:endParaRPr>
          </a:p>
        </p:txBody>
      </p:sp>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548118"/>
            <a:ext cx="8153400" cy="4776482"/>
          </a:xfrm>
          <a:prstGeom prst="rect">
            <a:avLst/>
          </a:prstGeom>
        </p:spPr>
      </p:pic>
      <p:pic>
        <p:nvPicPr>
          <p:cNvPr id="31747" name="Immagin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21525" y="5867400"/>
            <a:ext cx="1547813"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7456795"/>
      </p:ext>
    </p:extLst>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Immagine 5" descr="C:\Users\cmastracci.ext\Desktop\EURES\logo FSE\logo_U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4537075"/>
            <a:ext cx="620713"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9" name="Immagin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01800" y="4537075"/>
            <a:ext cx="1547813"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0" name="Immagine 6" descr="HD-1920x1080.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505200"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A85B9C1B-DA1F-41B4-B804-42220DD4B932}"/>
              </a:ext>
            </a:extLst>
          </p:cNvPr>
          <p:cNvSpPr>
            <a:spLocks/>
          </p:cNvSpPr>
          <p:nvPr/>
        </p:nvSpPr>
        <p:spPr bwMode="gray">
          <a:xfrm>
            <a:off x="0" y="2133600"/>
            <a:ext cx="9144000" cy="533400"/>
          </a:xfrm>
          <a:prstGeom prst="rect">
            <a:avLst/>
          </a:prstGeom>
          <a:noFill/>
          <a:ln w="9525">
            <a:noFill/>
            <a:miter lim="800000"/>
            <a:headEnd/>
            <a:tailEnd/>
          </a:ln>
        </p:spPr>
        <p:txBody>
          <a:bodyPr anchor="b"/>
          <a:lstStyle/>
          <a:p>
            <a:pPr algn="ctr">
              <a:defRPr/>
            </a:pPr>
            <a:r>
              <a:rPr lang="fr-FR" altLang="it-IT" sz="2400" b="1" dirty="0" err="1">
                <a:solidFill>
                  <a:schemeClr val="bg2">
                    <a:lumMod val="60000"/>
                    <a:lumOff val="40000"/>
                  </a:schemeClr>
                </a:solidFill>
                <a:effectLst>
                  <a:outerShdw blurRad="38100" dist="38100" dir="2700000" algn="tl">
                    <a:srgbClr val="000000">
                      <a:alpha val="43137"/>
                    </a:srgbClr>
                  </a:outerShdw>
                </a:effectLst>
                <a:latin typeface="Arial" charset="0"/>
                <a:cs typeface="Arial" charset="0"/>
              </a:rPr>
              <a:t>Thank</a:t>
            </a:r>
            <a:r>
              <a:rPr lang="fr-FR" altLang="it-IT" sz="2400" b="1" dirty="0">
                <a:solidFill>
                  <a:schemeClr val="bg2">
                    <a:lumMod val="60000"/>
                    <a:lumOff val="40000"/>
                  </a:schemeClr>
                </a:solidFill>
                <a:effectLst>
                  <a:outerShdw blurRad="38100" dist="38100" dir="2700000" algn="tl">
                    <a:srgbClr val="000000">
                      <a:alpha val="43137"/>
                    </a:srgbClr>
                  </a:outerShdw>
                </a:effectLst>
                <a:latin typeface="Arial" charset="0"/>
                <a:cs typeface="Arial" charset="0"/>
              </a:rPr>
              <a:t> </a:t>
            </a:r>
            <a:r>
              <a:rPr lang="fr-FR" altLang="it-IT" sz="2400" b="1" dirty="0" err="1">
                <a:solidFill>
                  <a:schemeClr val="bg2">
                    <a:lumMod val="60000"/>
                    <a:lumOff val="40000"/>
                  </a:schemeClr>
                </a:solidFill>
                <a:effectLst>
                  <a:outerShdw blurRad="38100" dist="38100" dir="2700000" algn="tl">
                    <a:srgbClr val="000000">
                      <a:alpha val="43137"/>
                    </a:srgbClr>
                  </a:outerShdw>
                </a:effectLst>
                <a:latin typeface="Arial" charset="0"/>
                <a:cs typeface="Arial" charset="0"/>
              </a:rPr>
              <a:t>you</a:t>
            </a:r>
            <a:r>
              <a:rPr lang="fr-FR" altLang="it-IT" sz="2400" b="1" dirty="0">
                <a:solidFill>
                  <a:schemeClr val="bg2">
                    <a:lumMod val="60000"/>
                    <a:lumOff val="40000"/>
                  </a:schemeClr>
                </a:solidFill>
                <a:effectLst>
                  <a:outerShdw blurRad="38100" dist="38100" dir="2700000" algn="tl">
                    <a:srgbClr val="000000">
                      <a:alpha val="43137"/>
                    </a:srgbClr>
                  </a:outerShdw>
                </a:effectLst>
                <a:latin typeface="Arial" charset="0"/>
                <a:cs typeface="Arial" charset="0"/>
              </a:rPr>
              <a:t> for </a:t>
            </a:r>
            <a:r>
              <a:rPr lang="fr-FR" altLang="it-IT" sz="2400" b="1" dirty="0" err="1">
                <a:solidFill>
                  <a:schemeClr val="bg2">
                    <a:lumMod val="60000"/>
                    <a:lumOff val="40000"/>
                  </a:schemeClr>
                </a:solidFill>
                <a:effectLst>
                  <a:outerShdw blurRad="38100" dist="38100" dir="2700000" algn="tl">
                    <a:srgbClr val="000000">
                      <a:alpha val="43137"/>
                    </a:srgbClr>
                  </a:outerShdw>
                </a:effectLst>
                <a:latin typeface="Arial" charset="0"/>
                <a:cs typeface="Arial" charset="0"/>
              </a:rPr>
              <a:t>your</a:t>
            </a:r>
            <a:r>
              <a:rPr lang="fr-FR" altLang="it-IT" sz="2400" b="1" dirty="0">
                <a:solidFill>
                  <a:schemeClr val="bg2">
                    <a:lumMod val="60000"/>
                    <a:lumOff val="40000"/>
                  </a:schemeClr>
                </a:solidFill>
                <a:effectLst>
                  <a:outerShdw blurRad="38100" dist="38100" dir="2700000" algn="tl">
                    <a:srgbClr val="000000">
                      <a:alpha val="43137"/>
                    </a:srgbClr>
                  </a:outerShdw>
                </a:effectLst>
                <a:latin typeface="Arial" charset="0"/>
                <a:cs typeface="Arial" charset="0"/>
              </a:rPr>
              <a:t> attention!</a:t>
            </a:r>
          </a:p>
        </p:txBody>
      </p:sp>
      <p:sp>
        <p:nvSpPr>
          <p:cNvPr id="2" name="CasellaDiTesto 1"/>
          <p:cNvSpPr txBox="1"/>
          <p:nvPr/>
        </p:nvSpPr>
        <p:spPr>
          <a:xfrm>
            <a:off x="4572000" y="3962400"/>
            <a:ext cx="3766800" cy="646331"/>
          </a:xfrm>
          <a:prstGeom prst="rect">
            <a:avLst/>
          </a:prstGeom>
          <a:noFill/>
          <a:ln>
            <a:solidFill>
              <a:srgbClr val="FF0000"/>
            </a:solidFill>
          </a:ln>
        </p:spPr>
        <p:txBody>
          <a:bodyPr wrap="none" rtlCol="0">
            <a:spAutoFit/>
          </a:bodyPr>
          <a:lstStyle/>
          <a:p>
            <a:r>
              <a:rPr lang="it-IT" b="1" i="1" dirty="0" smtClean="0">
                <a:solidFill>
                  <a:schemeClr val="bg2"/>
                </a:solidFill>
              </a:rPr>
              <a:t>Rosario De Luca EURES </a:t>
            </a:r>
            <a:r>
              <a:rPr lang="it-IT" b="1" i="1" dirty="0" err="1" smtClean="0">
                <a:solidFill>
                  <a:schemeClr val="bg2"/>
                </a:solidFill>
              </a:rPr>
              <a:t>Adviser</a:t>
            </a:r>
            <a:endParaRPr lang="it-IT" b="1" i="1" dirty="0" smtClean="0">
              <a:solidFill>
                <a:schemeClr val="bg2"/>
              </a:solidFill>
            </a:endParaRPr>
          </a:p>
          <a:p>
            <a:r>
              <a:rPr lang="it-IT" i="1" dirty="0">
                <a:solidFill>
                  <a:srgbClr val="BEC933"/>
                </a:solidFill>
              </a:rPr>
              <a:t>r</a:t>
            </a:r>
            <a:r>
              <a:rPr lang="it-IT" i="1" dirty="0" smtClean="0">
                <a:solidFill>
                  <a:srgbClr val="BEC933"/>
                </a:solidFill>
              </a:rPr>
              <a:t>osario.deluca@eures-sicilia.eu</a:t>
            </a:r>
            <a:endParaRPr lang="it-IT" i="1" dirty="0">
              <a:solidFill>
                <a:srgbClr val="BEC933"/>
              </a:solidFill>
            </a:endParaRPr>
          </a:p>
        </p:txBody>
      </p:sp>
    </p:spTree>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olo 5"/>
          <p:cNvSpPr>
            <a:spLocks noGrp="1"/>
          </p:cNvSpPr>
          <p:nvPr>
            <p:ph type="title"/>
          </p:nvPr>
        </p:nvSpPr>
        <p:spPr>
          <a:xfrm>
            <a:off x="615950" y="990600"/>
            <a:ext cx="8070850" cy="762000"/>
          </a:xfrm>
        </p:spPr>
        <p:txBody>
          <a:bodyPr/>
          <a:lstStyle/>
          <a:p>
            <a:r>
              <a:rPr lang="it-IT" altLang="it-IT" dirty="0" err="1">
                <a:solidFill>
                  <a:srgbClr val="27639E"/>
                </a:solidFill>
              </a:rPr>
              <a:t>Employment</a:t>
            </a:r>
            <a:r>
              <a:rPr lang="it-IT" altLang="it-IT" dirty="0">
                <a:solidFill>
                  <a:srgbClr val="27639E"/>
                </a:solidFill>
              </a:rPr>
              <a:t> </a:t>
            </a:r>
            <a:r>
              <a:rPr lang="it-IT" altLang="it-IT" dirty="0" err="1">
                <a:solidFill>
                  <a:srgbClr val="27639E"/>
                </a:solidFill>
              </a:rPr>
              <a:t>contracts</a:t>
            </a:r>
            <a:r>
              <a:rPr lang="it-IT" altLang="it-IT" dirty="0">
                <a:solidFill>
                  <a:srgbClr val="27639E"/>
                </a:solidFill>
              </a:rPr>
              <a:t> in </a:t>
            </a:r>
            <a:r>
              <a:rPr lang="it-IT" altLang="it-IT" dirty="0" err="1">
                <a:solidFill>
                  <a:srgbClr val="27639E"/>
                </a:solidFill>
              </a:rPr>
              <a:t>Italy</a:t>
            </a:r>
            <a:endParaRPr lang="it-IT" altLang="it-IT" dirty="0">
              <a:solidFill>
                <a:srgbClr val="27639E"/>
              </a:solidFill>
            </a:endParaRPr>
          </a:p>
        </p:txBody>
      </p:sp>
      <p:pic>
        <p:nvPicPr>
          <p:cNvPr id="21507" name="Immagine 6" descr="Leaderboard-728x9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0"/>
            <a:ext cx="69342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Segnaposto contenuto 9"/>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838200" y="1885950"/>
            <a:ext cx="7162800" cy="4114800"/>
          </a:xfrm>
        </p:spPr>
      </p:pic>
      <p:pic>
        <p:nvPicPr>
          <p:cNvPr id="21509" name="Immagin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21525" y="5867400"/>
            <a:ext cx="1547813"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olo 5"/>
          <p:cNvSpPr>
            <a:spLocks noGrp="1"/>
          </p:cNvSpPr>
          <p:nvPr>
            <p:ph type="title"/>
          </p:nvPr>
        </p:nvSpPr>
        <p:spPr>
          <a:xfrm>
            <a:off x="615950" y="990600"/>
            <a:ext cx="8070850" cy="762000"/>
          </a:xfrm>
        </p:spPr>
        <p:txBody>
          <a:bodyPr/>
          <a:lstStyle/>
          <a:p>
            <a:r>
              <a:rPr lang="it-IT" altLang="it-IT" dirty="0" err="1"/>
              <a:t>Permanent</a:t>
            </a:r>
            <a:r>
              <a:rPr lang="it-IT" altLang="it-IT" dirty="0"/>
              <a:t> </a:t>
            </a:r>
            <a:r>
              <a:rPr lang="it-IT" altLang="it-IT" dirty="0" err="1"/>
              <a:t>employment</a:t>
            </a:r>
            <a:r>
              <a:rPr lang="it-IT" altLang="it-IT" dirty="0"/>
              <a:t> </a:t>
            </a:r>
            <a:r>
              <a:rPr lang="it-IT" altLang="it-IT" dirty="0" err="1"/>
              <a:t>contract</a:t>
            </a:r>
            <a:endParaRPr lang="it-IT" altLang="it-IT" dirty="0"/>
          </a:p>
        </p:txBody>
      </p:sp>
      <p:pic>
        <p:nvPicPr>
          <p:cNvPr id="22531" name="Immagine 6" descr="Leaderboard-728x9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0"/>
            <a:ext cx="69342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Immagin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21525" y="5867400"/>
            <a:ext cx="1547813"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Segnaposto contenuto 3"/>
          <p:cNvSpPr>
            <a:spLocks noGrp="1"/>
          </p:cNvSpPr>
          <p:nvPr>
            <p:ph idx="1"/>
          </p:nvPr>
        </p:nvSpPr>
        <p:spPr>
          <a:xfrm>
            <a:off x="615950" y="1962150"/>
            <a:ext cx="8070850" cy="3600450"/>
          </a:xfrm>
        </p:spPr>
        <p:txBody>
          <a:bodyPr/>
          <a:lstStyle/>
          <a:p>
            <a:r>
              <a:rPr lang="en-US" altLang="it-IT" dirty="0"/>
              <a:t>The most frequently used form of contract in Italy.</a:t>
            </a:r>
          </a:p>
          <a:p>
            <a:r>
              <a:rPr lang="en-US" altLang="it-IT" dirty="0"/>
              <a:t>Further simplification in the case of termination of employment.</a:t>
            </a:r>
          </a:p>
          <a:p>
            <a:r>
              <a:rPr lang="en-US" altLang="it-IT" dirty="0"/>
              <a:t>The employee may be assigned to each level task of job agreement provided that it falls within the same category. </a:t>
            </a:r>
          </a:p>
          <a:p>
            <a:r>
              <a:rPr lang="en-US" altLang="it-IT" dirty="0"/>
              <a:t>It's legitimate assigning employee to lesser duties, but only in the case of processes of Company restructuring and </a:t>
            </a:r>
            <a:r>
              <a:rPr lang="en-US" altLang="it-IT" dirty="0" err="1"/>
              <a:t>reorganisation</a:t>
            </a:r>
            <a:r>
              <a:rPr lang="en-US" altLang="it-IT" dirty="0"/>
              <a:t>, in </a:t>
            </a:r>
            <a:r>
              <a:rPr lang="en-US" altLang="it-IT" dirty="0" err="1"/>
              <a:t>oder</a:t>
            </a:r>
            <a:r>
              <a:rPr lang="en-US" altLang="it-IT" dirty="0"/>
              <a:t> to avoid </a:t>
            </a:r>
            <a:r>
              <a:rPr lang="en-US" altLang="it-IT" dirty="0" smtClean="0"/>
              <a:t>dismissal.</a:t>
            </a:r>
            <a:endParaRPr lang="it-IT" altLang="it-IT" dirty="0" smtClean="0"/>
          </a:p>
        </p:txBody>
      </p:sp>
    </p:spTree>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olo 5"/>
          <p:cNvSpPr>
            <a:spLocks noGrp="1"/>
          </p:cNvSpPr>
          <p:nvPr>
            <p:ph type="title"/>
          </p:nvPr>
        </p:nvSpPr>
        <p:spPr>
          <a:xfrm>
            <a:off x="615950" y="990600"/>
            <a:ext cx="8070850" cy="762000"/>
          </a:xfrm>
        </p:spPr>
        <p:txBody>
          <a:bodyPr/>
          <a:lstStyle/>
          <a:p>
            <a:r>
              <a:rPr lang="it-IT" altLang="it-IT" dirty="0" err="1">
                <a:solidFill>
                  <a:srgbClr val="27639E"/>
                </a:solidFill>
              </a:rPr>
              <a:t>Fixed-term</a:t>
            </a:r>
            <a:r>
              <a:rPr lang="it-IT" altLang="it-IT" dirty="0">
                <a:solidFill>
                  <a:srgbClr val="27639E"/>
                </a:solidFill>
              </a:rPr>
              <a:t> </a:t>
            </a:r>
            <a:r>
              <a:rPr lang="it-IT" altLang="it-IT" dirty="0" err="1">
                <a:solidFill>
                  <a:srgbClr val="27639E"/>
                </a:solidFill>
              </a:rPr>
              <a:t>employment</a:t>
            </a:r>
            <a:r>
              <a:rPr lang="it-IT" altLang="it-IT" dirty="0">
                <a:solidFill>
                  <a:srgbClr val="27639E"/>
                </a:solidFill>
              </a:rPr>
              <a:t> </a:t>
            </a:r>
            <a:r>
              <a:rPr lang="it-IT" altLang="it-IT" dirty="0" err="1">
                <a:solidFill>
                  <a:srgbClr val="27639E"/>
                </a:solidFill>
              </a:rPr>
              <a:t>contract</a:t>
            </a:r>
            <a:endParaRPr lang="it-IT" altLang="it-IT" dirty="0">
              <a:solidFill>
                <a:srgbClr val="27639E"/>
              </a:solidFill>
            </a:endParaRPr>
          </a:p>
        </p:txBody>
      </p:sp>
      <p:pic>
        <p:nvPicPr>
          <p:cNvPr id="23555" name="Immagine 6" descr="Leaderboard-728x9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0"/>
            <a:ext cx="69342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Immagin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21525" y="5867400"/>
            <a:ext cx="1547813"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Segnaposto contenuto 3"/>
          <p:cNvSpPr>
            <a:spLocks noGrp="1"/>
          </p:cNvSpPr>
          <p:nvPr>
            <p:ph idx="1"/>
          </p:nvPr>
        </p:nvSpPr>
        <p:spPr>
          <a:xfrm>
            <a:off x="615950" y="2266950"/>
            <a:ext cx="8070850" cy="3219450"/>
          </a:xfrm>
        </p:spPr>
        <p:txBody>
          <a:bodyPr/>
          <a:lstStyle/>
          <a:p>
            <a:r>
              <a:rPr lang="en-US" altLang="it-IT" dirty="0"/>
              <a:t>The apposition of a term  must be stated in the written act, under penalty of invalidity.</a:t>
            </a:r>
          </a:p>
          <a:p>
            <a:r>
              <a:rPr lang="en-US" altLang="it-IT" dirty="0"/>
              <a:t>The maximum duration is set at 12 months and increased to 24 months only under special conditions.</a:t>
            </a:r>
          </a:p>
          <a:p>
            <a:r>
              <a:rPr lang="en-US" altLang="it-IT" dirty="0"/>
              <a:t>It can be renewed but respecting intervals of time from 10 to 20 days. </a:t>
            </a:r>
          </a:p>
          <a:p>
            <a:r>
              <a:rPr lang="en-US" altLang="it-IT" dirty="0"/>
              <a:t>Can be made up to a maximum of 20% of the number of permanent workers.</a:t>
            </a:r>
          </a:p>
        </p:txBody>
      </p:sp>
    </p:spTree>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olo 5"/>
          <p:cNvSpPr>
            <a:spLocks noGrp="1"/>
          </p:cNvSpPr>
          <p:nvPr>
            <p:ph type="title"/>
          </p:nvPr>
        </p:nvSpPr>
        <p:spPr>
          <a:xfrm>
            <a:off x="615950" y="1143000"/>
            <a:ext cx="8070850" cy="609600"/>
          </a:xfrm>
        </p:spPr>
        <p:txBody>
          <a:bodyPr/>
          <a:lstStyle/>
          <a:p>
            <a:pPr>
              <a:lnSpc>
                <a:spcPct val="107000"/>
              </a:lnSpc>
              <a:spcAft>
                <a:spcPts val="800"/>
              </a:spcAft>
            </a:pPr>
            <a:r>
              <a:rPr lang="it-IT" altLang="it-IT" sz="2800" dirty="0">
                <a:latin typeface="Calibri" panose="020F0502020204030204" pitchFamily="34" charset="0"/>
                <a:ea typeface="SimSun" panose="02010600030101010101" pitchFamily="2" charset="-122"/>
              </a:rPr>
              <a:t>Part-time </a:t>
            </a:r>
            <a:r>
              <a:rPr lang="it-IT" altLang="it-IT" sz="2800" dirty="0" err="1">
                <a:latin typeface="Calibri" panose="020F0502020204030204" pitchFamily="34" charset="0"/>
                <a:ea typeface="SimSun" panose="02010600030101010101" pitchFamily="2" charset="-122"/>
              </a:rPr>
              <a:t>contract</a:t>
            </a:r>
            <a:endParaRPr lang="it-IT" altLang="it-IT" sz="2800" dirty="0">
              <a:latin typeface="Calibri" panose="020F0502020204030204" pitchFamily="34" charset="0"/>
              <a:ea typeface="SimSun" panose="02010600030101010101" pitchFamily="2" charset="-122"/>
            </a:endParaRPr>
          </a:p>
        </p:txBody>
      </p:sp>
      <p:pic>
        <p:nvPicPr>
          <p:cNvPr id="24579" name="Immagine 6" descr="Leaderboard-728x9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0"/>
            <a:ext cx="69342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Immagin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21525" y="5867400"/>
            <a:ext cx="1547813"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CasellaDiTesto 6"/>
          <p:cNvSpPr txBox="1">
            <a:spLocks noChangeArrowheads="1"/>
          </p:cNvSpPr>
          <p:nvPr/>
        </p:nvSpPr>
        <p:spPr bwMode="auto">
          <a:xfrm>
            <a:off x="3733800" y="2000250"/>
            <a:ext cx="48768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pPr>
            <a:r>
              <a:rPr lang="en-US" altLang="it-IT" dirty="0"/>
              <a:t>It is not a contract but only a reduced working time scheme </a:t>
            </a:r>
          </a:p>
          <a:p>
            <a:pPr>
              <a:spcBef>
                <a:spcPct val="0"/>
              </a:spcBef>
            </a:pPr>
            <a:r>
              <a:rPr lang="en-US" altLang="it-IT" dirty="0"/>
              <a:t>It may be requested by the worker for special needs</a:t>
            </a:r>
            <a:r>
              <a:rPr lang="en-US" altLang="it-IT" sz="1800" dirty="0"/>
              <a:t>.</a:t>
            </a:r>
          </a:p>
        </p:txBody>
      </p:sp>
      <p:sp>
        <p:nvSpPr>
          <p:cNvPr id="24582" name="CasellaDiTesto 7"/>
          <p:cNvSpPr txBox="1">
            <a:spLocks noChangeArrowheads="1"/>
          </p:cNvSpPr>
          <p:nvPr/>
        </p:nvSpPr>
        <p:spPr bwMode="auto">
          <a:xfrm>
            <a:off x="762000" y="3856038"/>
            <a:ext cx="76200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pPr>
            <a:r>
              <a:rPr lang="en-US" altLang="it-IT" dirty="0"/>
              <a:t>Horizontal part-time: every day but less hours than normal working</a:t>
            </a:r>
          </a:p>
          <a:p>
            <a:pPr>
              <a:spcBef>
                <a:spcPct val="0"/>
              </a:spcBef>
            </a:pPr>
            <a:r>
              <a:rPr lang="en-US" altLang="it-IT" dirty="0"/>
              <a:t>Vertical part-time: full-time only on some days of the week, month or year.</a:t>
            </a:r>
          </a:p>
          <a:p>
            <a:pPr>
              <a:spcBef>
                <a:spcPct val="0"/>
              </a:spcBef>
            </a:pPr>
            <a:r>
              <a:rPr lang="en-US" altLang="it-IT" dirty="0"/>
              <a:t>Mixed: combination of vertical and horizontal</a:t>
            </a:r>
            <a:r>
              <a:rPr lang="it-IT" altLang="it-IT" sz="1800" dirty="0" smtClean="0"/>
              <a:t>.</a:t>
            </a:r>
            <a:endParaRPr lang="it-IT" altLang="it-IT" sz="1800" dirty="0"/>
          </a:p>
        </p:txBody>
      </p:sp>
      <p:pic>
        <p:nvPicPr>
          <p:cNvPr id="24583" name="Immagin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0600" y="1835150"/>
            <a:ext cx="2733675" cy="182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Immagin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733550"/>
            <a:ext cx="960438"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itolo 5"/>
          <p:cNvSpPr>
            <a:spLocks noGrp="1"/>
          </p:cNvSpPr>
          <p:nvPr>
            <p:ph type="title"/>
          </p:nvPr>
        </p:nvSpPr>
        <p:spPr>
          <a:xfrm>
            <a:off x="615950" y="990600"/>
            <a:ext cx="8070850" cy="762000"/>
          </a:xfrm>
        </p:spPr>
        <p:txBody>
          <a:bodyPr/>
          <a:lstStyle/>
          <a:p>
            <a:r>
              <a:rPr lang="it-IT" altLang="it-IT" sz="2800" dirty="0" smtClean="0"/>
              <a:t>Staff leasing </a:t>
            </a:r>
            <a:r>
              <a:rPr lang="it-IT" altLang="it-IT" sz="2800" dirty="0" err="1" smtClean="0"/>
              <a:t>contract</a:t>
            </a:r>
            <a:endParaRPr lang="it-IT" altLang="it-IT" sz="2800" dirty="0" smtClean="0"/>
          </a:p>
        </p:txBody>
      </p:sp>
      <p:pic>
        <p:nvPicPr>
          <p:cNvPr id="25604" name="Immagine 6" descr="Leaderboard-728x9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0"/>
            <a:ext cx="69342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Immagin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21525" y="5867400"/>
            <a:ext cx="1547813"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Segnaposto contenuto 3"/>
          <p:cNvSpPr>
            <a:spLocks noGrp="1"/>
          </p:cNvSpPr>
          <p:nvPr>
            <p:ph idx="1"/>
          </p:nvPr>
        </p:nvSpPr>
        <p:spPr>
          <a:xfrm>
            <a:off x="615950" y="3028950"/>
            <a:ext cx="8070850" cy="3219450"/>
          </a:xfrm>
        </p:spPr>
        <p:txBody>
          <a:bodyPr/>
          <a:lstStyle/>
          <a:p>
            <a:r>
              <a:rPr lang="en-US" altLang="it-IT" sz="2300" dirty="0"/>
              <a:t>It provides for the signing of a written contract between the enterprise using the worker for its activities and the </a:t>
            </a:r>
            <a:r>
              <a:rPr lang="en-US" altLang="it-IT" sz="2300" dirty="0" err="1"/>
              <a:t>authorised</a:t>
            </a:r>
            <a:r>
              <a:rPr lang="en-US" altLang="it-IT" sz="2300" dirty="0"/>
              <a:t> agency registered in the appropriate register.</a:t>
            </a:r>
          </a:p>
          <a:p>
            <a:r>
              <a:rPr lang="en-US" altLang="it-IT" sz="2300" dirty="0"/>
              <a:t>It may be permanent or fixed-term.</a:t>
            </a:r>
          </a:p>
          <a:p>
            <a:r>
              <a:rPr lang="en-US" altLang="it-IT" sz="2300" dirty="0"/>
              <a:t>It may be </a:t>
            </a:r>
            <a:r>
              <a:rPr lang="en-US" altLang="it-IT" sz="2300" dirty="0" err="1"/>
              <a:t>renowed</a:t>
            </a:r>
            <a:r>
              <a:rPr lang="en-US" altLang="it-IT" sz="2300" dirty="0"/>
              <a:t> but respecting intervals of time from 10 to 20 days.  </a:t>
            </a:r>
          </a:p>
          <a:p>
            <a:r>
              <a:rPr lang="en-US" altLang="it-IT" sz="2300" dirty="0"/>
              <a:t>Can be made up from 20% to 30% of the number of permanent workers.</a:t>
            </a:r>
          </a:p>
        </p:txBody>
      </p:sp>
      <p:pic>
        <p:nvPicPr>
          <p:cNvPr id="25607" name="Immagin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1676400"/>
            <a:ext cx="2682875"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Immagine 6"/>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90800" y="1727200"/>
            <a:ext cx="2209800"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reccia a sinistra 7"/>
          <p:cNvSpPr/>
          <p:nvPr/>
        </p:nvSpPr>
        <p:spPr>
          <a:xfrm>
            <a:off x="1524000" y="2041525"/>
            <a:ext cx="904875" cy="4841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2" name="Freccia bidirezionale orizzontale 1"/>
          <p:cNvSpPr/>
          <p:nvPr/>
        </p:nvSpPr>
        <p:spPr>
          <a:xfrm>
            <a:off x="4800600" y="2036763"/>
            <a:ext cx="1166813" cy="48577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Tree>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olo 5"/>
          <p:cNvSpPr>
            <a:spLocks noGrp="1"/>
          </p:cNvSpPr>
          <p:nvPr>
            <p:ph type="title"/>
          </p:nvPr>
        </p:nvSpPr>
        <p:spPr>
          <a:xfrm>
            <a:off x="615950" y="1143000"/>
            <a:ext cx="8070850" cy="685800"/>
          </a:xfrm>
        </p:spPr>
        <p:txBody>
          <a:bodyPr/>
          <a:lstStyle/>
          <a:p>
            <a:pPr>
              <a:lnSpc>
                <a:spcPct val="107000"/>
              </a:lnSpc>
              <a:spcAft>
                <a:spcPts val="800"/>
              </a:spcAft>
            </a:pPr>
            <a:r>
              <a:rPr lang="it-IT" altLang="it-IT" sz="2800" dirty="0" smtClean="0">
                <a:latin typeface="Calibri" panose="020F0502020204030204" pitchFamily="34" charset="0"/>
                <a:ea typeface="SimSun" panose="02010600030101010101" pitchFamily="2" charset="-122"/>
              </a:rPr>
              <a:t>On Call </a:t>
            </a:r>
            <a:r>
              <a:rPr lang="it-IT" altLang="it-IT" sz="2800" dirty="0" err="1" smtClean="0">
                <a:latin typeface="Calibri" panose="020F0502020204030204" pitchFamily="34" charset="0"/>
                <a:ea typeface="SimSun" panose="02010600030101010101" pitchFamily="2" charset="-122"/>
              </a:rPr>
              <a:t>contract</a:t>
            </a:r>
            <a:endParaRPr lang="it-IT" altLang="it-IT" sz="2000" dirty="0" smtClean="0">
              <a:latin typeface="Calibri" panose="020F0502020204030204" pitchFamily="34" charset="0"/>
              <a:ea typeface="SimSun" panose="02010600030101010101" pitchFamily="2" charset="-122"/>
            </a:endParaRPr>
          </a:p>
        </p:txBody>
      </p:sp>
      <p:sp>
        <p:nvSpPr>
          <p:cNvPr id="26627" name="Segnaposto contenuto 3"/>
          <p:cNvSpPr>
            <a:spLocks noGrp="1"/>
          </p:cNvSpPr>
          <p:nvPr>
            <p:ph sz="half" idx="1"/>
          </p:nvPr>
        </p:nvSpPr>
        <p:spPr>
          <a:xfrm>
            <a:off x="3276600" y="2081213"/>
            <a:ext cx="5029200" cy="1254125"/>
          </a:xfrm>
        </p:spPr>
        <p:txBody>
          <a:bodyPr/>
          <a:lstStyle/>
          <a:p>
            <a:r>
              <a:rPr lang="en-US" altLang="it-IT" sz="2400" dirty="0"/>
              <a:t>It provides that the work is done only on call of the company or the employer.</a:t>
            </a:r>
            <a:endParaRPr lang="it-IT" altLang="it-IT" sz="2400" dirty="0" smtClean="0"/>
          </a:p>
        </p:txBody>
      </p:sp>
      <p:pic>
        <p:nvPicPr>
          <p:cNvPr id="26628" name="Immagine 6" descr="Leaderboard-728x9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0"/>
            <a:ext cx="69342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Immagin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21525" y="5867400"/>
            <a:ext cx="1547813"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Immagin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5338" y="2081213"/>
            <a:ext cx="2481262"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1" name="CasellaDiTesto 1"/>
          <p:cNvSpPr txBox="1">
            <a:spLocks noChangeArrowheads="1"/>
          </p:cNvSpPr>
          <p:nvPr/>
        </p:nvSpPr>
        <p:spPr bwMode="auto">
          <a:xfrm>
            <a:off x="381000" y="3505200"/>
            <a:ext cx="83820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Font typeface="Arial" panose="020B0604020202020204" pitchFamily="34" charset="0"/>
              <a:buChar char="•"/>
            </a:pPr>
            <a:r>
              <a:rPr lang="en-US" altLang="it-IT" sz="2200" dirty="0"/>
              <a:t>A written act is mandatory</a:t>
            </a:r>
            <a:r>
              <a:rPr lang="en-US" altLang="it-IT" sz="2200" dirty="0" smtClean="0"/>
              <a:t>.</a:t>
            </a:r>
            <a:endParaRPr lang="it-IT" altLang="it-IT" sz="2200" dirty="0"/>
          </a:p>
          <a:p>
            <a:pPr>
              <a:buFont typeface="Arial" panose="020B0604020202020204" pitchFamily="34" charset="0"/>
              <a:buChar char="•"/>
            </a:pPr>
            <a:r>
              <a:rPr lang="en-US" altLang="it-IT" sz="2200" dirty="0"/>
              <a:t>It may have objective or subjective cause</a:t>
            </a:r>
            <a:r>
              <a:rPr lang="en-US" altLang="it-IT" sz="2200" dirty="0" smtClean="0"/>
              <a:t>.</a:t>
            </a:r>
          </a:p>
          <a:p>
            <a:pPr>
              <a:buFont typeface="Arial" panose="020B0604020202020204" pitchFamily="34" charset="0"/>
              <a:buChar char="•"/>
            </a:pPr>
            <a:r>
              <a:rPr lang="it-IT" altLang="it-IT" sz="2200" dirty="0" err="1"/>
              <a:t>It</a:t>
            </a:r>
            <a:r>
              <a:rPr lang="it-IT" altLang="it-IT" sz="2200" dirty="0"/>
              <a:t> can </a:t>
            </a:r>
            <a:r>
              <a:rPr lang="it-IT" altLang="it-IT" sz="2200" dirty="0" smtClean="0"/>
              <a:t>be a </a:t>
            </a:r>
            <a:r>
              <a:rPr lang="it-IT" altLang="it-IT" sz="2200" dirty="0" err="1" smtClean="0"/>
              <a:t>fixed</a:t>
            </a:r>
            <a:r>
              <a:rPr lang="it-IT" altLang="it-IT" sz="2200" dirty="0" smtClean="0"/>
              <a:t> </a:t>
            </a:r>
            <a:r>
              <a:rPr lang="it-IT" altLang="it-IT" sz="2200" dirty="0" err="1" smtClean="0"/>
              <a:t>term</a:t>
            </a:r>
            <a:r>
              <a:rPr lang="it-IT" altLang="it-IT" sz="2200" dirty="0" smtClean="0"/>
              <a:t> or a </a:t>
            </a:r>
            <a:r>
              <a:rPr lang="it-IT" altLang="it-IT" sz="2200" dirty="0" err="1" smtClean="0"/>
              <a:t>permanent</a:t>
            </a:r>
            <a:r>
              <a:rPr lang="it-IT" altLang="it-IT" sz="2200" dirty="0" smtClean="0"/>
              <a:t> </a:t>
            </a:r>
            <a:r>
              <a:rPr lang="it-IT" altLang="it-IT" sz="2200" dirty="0" err="1" smtClean="0"/>
              <a:t>contract</a:t>
            </a:r>
            <a:r>
              <a:rPr lang="it-IT" altLang="it-IT" sz="2200" dirty="0" smtClean="0"/>
              <a:t>.</a:t>
            </a:r>
            <a:endParaRPr lang="it-IT" altLang="it-IT" sz="2200" dirty="0"/>
          </a:p>
          <a:p>
            <a:pPr>
              <a:buFont typeface="Arial" panose="020B0604020202020204" pitchFamily="34" charset="0"/>
              <a:buChar char="•"/>
            </a:pPr>
            <a:r>
              <a:rPr lang="en-US" altLang="it-IT" sz="2200" dirty="0"/>
              <a:t>The maximum duration of a </a:t>
            </a:r>
            <a:r>
              <a:rPr lang="en-US" altLang="it-IT" sz="2200" dirty="0" smtClean="0"/>
              <a:t>“on call contract” </a:t>
            </a:r>
            <a:r>
              <a:rPr lang="en-US" altLang="it-IT" sz="2200" dirty="0"/>
              <a:t>cannot exceed 400 days in 3 years, with the exception of some areas, such as: </a:t>
            </a:r>
            <a:r>
              <a:rPr lang="en-US" altLang="it-IT" sz="2200" dirty="0" smtClean="0"/>
              <a:t>tourism </a:t>
            </a:r>
            <a:r>
              <a:rPr lang="en-US" altLang="it-IT" sz="2200" dirty="0"/>
              <a:t>sector; </a:t>
            </a:r>
            <a:r>
              <a:rPr lang="en-US" altLang="it-IT" sz="2200" dirty="0" smtClean="0"/>
              <a:t>retail </a:t>
            </a:r>
            <a:r>
              <a:rPr lang="en-US" altLang="it-IT" sz="2200" dirty="0"/>
              <a:t>sector; </a:t>
            </a:r>
            <a:r>
              <a:rPr lang="en-US" altLang="it-IT" sz="2200" dirty="0" smtClean="0"/>
              <a:t>entertainment </a:t>
            </a:r>
            <a:r>
              <a:rPr lang="en-US" altLang="it-IT" sz="2200" dirty="0"/>
              <a:t>sector.</a:t>
            </a:r>
            <a:endParaRPr lang="it-IT" altLang="it-IT" sz="2200" dirty="0"/>
          </a:p>
        </p:txBody>
      </p:sp>
    </p:spTree>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1_EURES.xml">
  <a:themeElements>
    <a:clrScheme name="1_EURES.xml 1">
      <a:dk1>
        <a:srgbClr val="6D838E"/>
      </a:dk1>
      <a:lt1>
        <a:srgbClr val="FFFFFF"/>
      </a:lt1>
      <a:dk2>
        <a:srgbClr val="27639E"/>
      </a:dk2>
      <a:lt2>
        <a:srgbClr val="00388C"/>
      </a:lt2>
      <a:accent1>
        <a:srgbClr val="259FA0"/>
      </a:accent1>
      <a:accent2>
        <a:srgbClr val="F29120"/>
      </a:accent2>
      <a:accent3>
        <a:srgbClr val="FFFFFF"/>
      </a:accent3>
      <a:accent4>
        <a:srgbClr val="5C6F78"/>
      </a:accent4>
      <a:accent5>
        <a:srgbClr val="ACCDCD"/>
      </a:accent5>
      <a:accent6>
        <a:srgbClr val="DB831C"/>
      </a:accent6>
      <a:hlink>
        <a:srgbClr val="92A339"/>
      </a:hlink>
      <a:folHlink>
        <a:srgbClr val="C01E56"/>
      </a:folHlink>
    </a:clrScheme>
    <a:fontScheme name="1_EURES.xm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EURES.xml 1">
        <a:dk1>
          <a:srgbClr val="6D838E"/>
        </a:dk1>
        <a:lt1>
          <a:srgbClr val="FFFFFF"/>
        </a:lt1>
        <a:dk2>
          <a:srgbClr val="27639E"/>
        </a:dk2>
        <a:lt2>
          <a:srgbClr val="00388C"/>
        </a:lt2>
        <a:accent1>
          <a:srgbClr val="259FA0"/>
        </a:accent1>
        <a:accent2>
          <a:srgbClr val="F29120"/>
        </a:accent2>
        <a:accent3>
          <a:srgbClr val="FFFFFF"/>
        </a:accent3>
        <a:accent4>
          <a:srgbClr val="5C6F78"/>
        </a:accent4>
        <a:accent5>
          <a:srgbClr val="ACCDCD"/>
        </a:accent5>
        <a:accent6>
          <a:srgbClr val="DB831C"/>
        </a:accent6>
        <a:hlink>
          <a:srgbClr val="92A339"/>
        </a:hlink>
        <a:folHlink>
          <a:srgbClr val="C01E5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EURES.xml">
  <a:themeElements>
    <a:clrScheme name="2_EURES.xml 1">
      <a:dk1>
        <a:srgbClr val="6D838E"/>
      </a:dk1>
      <a:lt1>
        <a:srgbClr val="FFFFFF"/>
      </a:lt1>
      <a:dk2>
        <a:srgbClr val="27639E"/>
      </a:dk2>
      <a:lt2>
        <a:srgbClr val="00388C"/>
      </a:lt2>
      <a:accent1>
        <a:srgbClr val="259FA0"/>
      </a:accent1>
      <a:accent2>
        <a:srgbClr val="F29120"/>
      </a:accent2>
      <a:accent3>
        <a:srgbClr val="FFFFFF"/>
      </a:accent3>
      <a:accent4>
        <a:srgbClr val="5C6F78"/>
      </a:accent4>
      <a:accent5>
        <a:srgbClr val="ACCDCD"/>
      </a:accent5>
      <a:accent6>
        <a:srgbClr val="DB831C"/>
      </a:accent6>
      <a:hlink>
        <a:srgbClr val="92A339"/>
      </a:hlink>
      <a:folHlink>
        <a:srgbClr val="C01E56"/>
      </a:folHlink>
    </a:clrScheme>
    <a:fontScheme name="2_EURES.xm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EURES.xml 1">
        <a:dk1>
          <a:srgbClr val="6D838E"/>
        </a:dk1>
        <a:lt1>
          <a:srgbClr val="FFFFFF"/>
        </a:lt1>
        <a:dk2>
          <a:srgbClr val="27639E"/>
        </a:dk2>
        <a:lt2>
          <a:srgbClr val="00388C"/>
        </a:lt2>
        <a:accent1>
          <a:srgbClr val="259FA0"/>
        </a:accent1>
        <a:accent2>
          <a:srgbClr val="F29120"/>
        </a:accent2>
        <a:accent3>
          <a:srgbClr val="FFFFFF"/>
        </a:accent3>
        <a:accent4>
          <a:srgbClr val="5C6F78"/>
        </a:accent4>
        <a:accent5>
          <a:srgbClr val="ACCDCD"/>
        </a:accent5>
        <a:accent6>
          <a:srgbClr val="DB831C"/>
        </a:accent6>
        <a:hlink>
          <a:srgbClr val="92A339"/>
        </a:hlink>
        <a:folHlink>
          <a:srgbClr val="C01E5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EURES.xml">
  <a:themeElements>
    <a:clrScheme name="3_EURES.xml 1">
      <a:dk1>
        <a:srgbClr val="6D838E"/>
      </a:dk1>
      <a:lt1>
        <a:srgbClr val="FFFFFF"/>
      </a:lt1>
      <a:dk2>
        <a:srgbClr val="27639E"/>
      </a:dk2>
      <a:lt2>
        <a:srgbClr val="00388C"/>
      </a:lt2>
      <a:accent1>
        <a:srgbClr val="259FA0"/>
      </a:accent1>
      <a:accent2>
        <a:srgbClr val="F29120"/>
      </a:accent2>
      <a:accent3>
        <a:srgbClr val="FFFFFF"/>
      </a:accent3>
      <a:accent4>
        <a:srgbClr val="5C6F78"/>
      </a:accent4>
      <a:accent5>
        <a:srgbClr val="ACCDCD"/>
      </a:accent5>
      <a:accent6>
        <a:srgbClr val="DB831C"/>
      </a:accent6>
      <a:hlink>
        <a:srgbClr val="92A339"/>
      </a:hlink>
      <a:folHlink>
        <a:srgbClr val="C01E56"/>
      </a:folHlink>
    </a:clrScheme>
    <a:fontScheme name="3_EURES.xm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EURES.xml 1">
        <a:dk1>
          <a:srgbClr val="6D838E"/>
        </a:dk1>
        <a:lt1>
          <a:srgbClr val="FFFFFF"/>
        </a:lt1>
        <a:dk2>
          <a:srgbClr val="27639E"/>
        </a:dk2>
        <a:lt2>
          <a:srgbClr val="00388C"/>
        </a:lt2>
        <a:accent1>
          <a:srgbClr val="259FA0"/>
        </a:accent1>
        <a:accent2>
          <a:srgbClr val="F29120"/>
        </a:accent2>
        <a:accent3>
          <a:srgbClr val="FFFFFF"/>
        </a:accent3>
        <a:accent4>
          <a:srgbClr val="5C6F78"/>
        </a:accent4>
        <a:accent5>
          <a:srgbClr val="ACCDCD"/>
        </a:accent5>
        <a:accent6>
          <a:srgbClr val="DB831C"/>
        </a:accent6>
        <a:hlink>
          <a:srgbClr val="92A339"/>
        </a:hlink>
        <a:folHlink>
          <a:srgbClr val="C01E5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EURES.xml">
  <a:themeElements>
    <a:clrScheme name="4_EURES.xml 1">
      <a:dk1>
        <a:srgbClr val="6D838E"/>
      </a:dk1>
      <a:lt1>
        <a:srgbClr val="FFFFFF"/>
      </a:lt1>
      <a:dk2>
        <a:srgbClr val="27639E"/>
      </a:dk2>
      <a:lt2>
        <a:srgbClr val="00388C"/>
      </a:lt2>
      <a:accent1>
        <a:srgbClr val="259FA0"/>
      </a:accent1>
      <a:accent2>
        <a:srgbClr val="F29120"/>
      </a:accent2>
      <a:accent3>
        <a:srgbClr val="FFFFFF"/>
      </a:accent3>
      <a:accent4>
        <a:srgbClr val="5C6F78"/>
      </a:accent4>
      <a:accent5>
        <a:srgbClr val="ACCDCD"/>
      </a:accent5>
      <a:accent6>
        <a:srgbClr val="DB831C"/>
      </a:accent6>
      <a:hlink>
        <a:srgbClr val="92A339"/>
      </a:hlink>
      <a:folHlink>
        <a:srgbClr val="C01E56"/>
      </a:folHlink>
    </a:clrScheme>
    <a:fontScheme name="4_EURES.xm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EURES.xml 1">
        <a:dk1>
          <a:srgbClr val="6D838E"/>
        </a:dk1>
        <a:lt1>
          <a:srgbClr val="FFFFFF"/>
        </a:lt1>
        <a:dk2>
          <a:srgbClr val="27639E"/>
        </a:dk2>
        <a:lt2>
          <a:srgbClr val="00388C"/>
        </a:lt2>
        <a:accent1>
          <a:srgbClr val="259FA0"/>
        </a:accent1>
        <a:accent2>
          <a:srgbClr val="F29120"/>
        </a:accent2>
        <a:accent3>
          <a:srgbClr val="FFFFFF"/>
        </a:accent3>
        <a:accent4>
          <a:srgbClr val="5C6F78"/>
        </a:accent4>
        <a:accent5>
          <a:srgbClr val="ACCDCD"/>
        </a:accent5>
        <a:accent6>
          <a:srgbClr val="DB831C"/>
        </a:accent6>
        <a:hlink>
          <a:srgbClr val="92A339"/>
        </a:hlink>
        <a:folHlink>
          <a:srgbClr val="C01E5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EURES.xml">
  <a:themeElements>
    <a:clrScheme name="5_EURES.xml 1">
      <a:dk1>
        <a:srgbClr val="6D838E"/>
      </a:dk1>
      <a:lt1>
        <a:srgbClr val="FFFFFF"/>
      </a:lt1>
      <a:dk2>
        <a:srgbClr val="27639E"/>
      </a:dk2>
      <a:lt2>
        <a:srgbClr val="00388C"/>
      </a:lt2>
      <a:accent1>
        <a:srgbClr val="259FA0"/>
      </a:accent1>
      <a:accent2>
        <a:srgbClr val="F29120"/>
      </a:accent2>
      <a:accent3>
        <a:srgbClr val="FFFFFF"/>
      </a:accent3>
      <a:accent4>
        <a:srgbClr val="5C6F78"/>
      </a:accent4>
      <a:accent5>
        <a:srgbClr val="ACCDCD"/>
      </a:accent5>
      <a:accent6>
        <a:srgbClr val="DB831C"/>
      </a:accent6>
      <a:hlink>
        <a:srgbClr val="92A339"/>
      </a:hlink>
      <a:folHlink>
        <a:srgbClr val="C01E56"/>
      </a:folHlink>
    </a:clrScheme>
    <a:fontScheme name="5_EURES.xm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EURES.xml 1">
        <a:dk1>
          <a:srgbClr val="6D838E"/>
        </a:dk1>
        <a:lt1>
          <a:srgbClr val="FFFFFF"/>
        </a:lt1>
        <a:dk2>
          <a:srgbClr val="27639E"/>
        </a:dk2>
        <a:lt2>
          <a:srgbClr val="00388C"/>
        </a:lt2>
        <a:accent1>
          <a:srgbClr val="259FA0"/>
        </a:accent1>
        <a:accent2>
          <a:srgbClr val="F29120"/>
        </a:accent2>
        <a:accent3>
          <a:srgbClr val="FFFFFF"/>
        </a:accent3>
        <a:accent4>
          <a:srgbClr val="5C6F78"/>
        </a:accent4>
        <a:accent5>
          <a:srgbClr val="ACCDCD"/>
        </a:accent5>
        <a:accent6>
          <a:srgbClr val="DB831C"/>
        </a:accent6>
        <a:hlink>
          <a:srgbClr val="92A339"/>
        </a:hlink>
        <a:folHlink>
          <a:srgbClr val="C01E56"/>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EURES.xml">
  <a:themeElements>
    <a:clrScheme name="6_EURES.xml 1">
      <a:dk1>
        <a:srgbClr val="6D838E"/>
      </a:dk1>
      <a:lt1>
        <a:srgbClr val="FFFFFF"/>
      </a:lt1>
      <a:dk2>
        <a:srgbClr val="27639E"/>
      </a:dk2>
      <a:lt2>
        <a:srgbClr val="00388C"/>
      </a:lt2>
      <a:accent1>
        <a:srgbClr val="259FA0"/>
      </a:accent1>
      <a:accent2>
        <a:srgbClr val="F29120"/>
      </a:accent2>
      <a:accent3>
        <a:srgbClr val="FFFFFF"/>
      </a:accent3>
      <a:accent4>
        <a:srgbClr val="5C6F78"/>
      </a:accent4>
      <a:accent5>
        <a:srgbClr val="ACCDCD"/>
      </a:accent5>
      <a:accent6>
        <a:srgbClr val="DB831C"/>
      </a:accent6>
      <a:hlink>
        <a:srgbClr val="92A339"/>
      </a:hlink>
      <a:folHlink>
        <a:srgbClr val="C01E56"/>
      </a:folHlink>
    </a:clrScheme>
    <a:fontScheme name="6_EURES.xm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EURES.xml 1">
        <a:dk1>
          <a:srgbClr val="6D838E"/>
        </a:dk1>
        <a:lt1>
          <a:srgbClr val="FFFFFF"/>
        </a:lt1>
        <a:dk2>
          <a:srgbClr val="27639E"/>
        </a:dk2>
        <a:lt2>
          <a:srgbClr val="00388C"/>
        </a:lt2>
        <a:accent1>
          <a:srgbClr val="259FA0"/>
        </a:accent1>
        <a:accent2>
          <a:srgbClr val="F29120"/>
        </a:accent2>
        <a:accent3>
          <a:srgbClr val="FFFFFF"/>
        </a:accent3>
        <a:accent4>
          <a:srgbClr val="5C6F78"/>
        </a:accent4>
        <a:accent5>
          <a:srgbClr val="ACCDCD"/>
        </a:accent5>
        <a:accent6>
          <a:srgbClr val="DB831C"/>
        </a:accent6>
        <a:hlink>
          <a:srgbClr val="92A339"/>
        </a:hlink>
        <a:folHlink>
          <a:srgbClr val="C01E56"/>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7_EURES.xml">
  <a:themeElements>
    <a:clrScheme name="EURES.xml 1">
      <a:dk1>
        <a:srgbClr val="6D838E"/>
      </a:dk1>
      <a:lt1>
        <a:srgbClr val="FFFFFF"/>
      </a:lt1>
      <a:dk2>
        <a:srgbClr val="27639E"/>
      </a:dk2>
      <a:lt2>
        <a:srgbClr val="00388C"/>
      </a:lt2>
      <a:accent1>
        <a:srgbClr val="259FA0"/>
      </a:accent1>
      <a:accent2>
        <a:srgbClr val="F29120"/>
      </a:accent2>
      <a:accent3>
        <a:srgbClr val="FFFFFF"/>
      </a:accent3>
      <a:accent4>
        <a:srgbClr val="5C6F78"/>
      </a:accent4>
      <a:accent5>
        <a:srgbClr val="ACCDCD"/>
      </a:accent5>
      <a:accent6>
        <a:srgbClr val="DB831C"/>
      </a:accent6>
      <a:hlink>
        <a:srgbClr val="92A339"/>
      </a:hlink>
      <a:folHlink>
        <a:srgbClr val="C01E56"/>
      </a:folHlink>
    </a:clrScheme>
    <a:fontScheme name="7_EURES.xm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EURES.xml 1">
        <a:dk1>
          <a:srgbClr val="6D838E"/>
        </a:dk1>
        <a:lt1>
          <a:srgbClr val="FFFFFF"/>
        </a:lt1>
        <a:dk2>
          <a:srgbClr val="27639E"/>
        </a:dk2>
        <a:lt2>
          <a:srgbClr val="00388C"/>
        </a:lt2>
        <a:accent1>
          <a:srgbClr val="259FA0"/>
        </a:accent1>
        <a:accent2>
          <a:srgbClr val="F29120"/>
        </a:accent2>
        <a:accent3>
          <a:srgbClr val="FFFFFF"/>
        </a:accent3>
        <a:accent4>
          <a:srgbClr val="5C6F78"/>
        </a:accent4>
        <a:accent5>
          <a:srgbClr val="ACCDCD"/>
        </a:accent5>
        <a:accent6>
          <a:srgbClr val="DB831C"/>
        </a:accent6>
        <a:hlink>
          <a:srgbClr val="92A339"/>
        </a:hlink>
        <a:folHlink>
          <a:srgbClr val="C01E56"/>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1074</TotalTime>
  <Words>2550</Words>
  <Application>Microsoft Office PowerPoint</Application>
  <PresentationFormat>Presentazione su schermo (4:3)</PresentationFormat>
  <Paragraphs>323</Paragraphs>
  <Slides>33</Slides>
  <Notes>0</Notes>
  <HiddenSlides>0</HiddenSlides>
  <MMClips>0</MMClips>
  <ScaleCrop>false</ScaleCrop>
  <HeadingPairs>
    <vt:vector size="6" baseType="variant">
      <vt:variant>
        <vt:lpstr>Caratteri utilizzati</vt:lpstr>
      </vt:variant>
      <vt:variant>
        <vt:i4>6</vt:i4>
      </vt:variant>
      <vt:variant>
        <vt:lpstr>Tema</vt:lpstr>
      </vt:variant>
      <vt:variant>
        <vt:i4>7</vt:i4>
      </vt:variant>
      <vt:variant>
        <vt:lpstr>Titoli diapositive</vt:lpstr>
      </vt:variant>
      <vt:variant>
        <vt:i4>33</vt:i4>
      </vt:variant>
    </vt:vector>
  </HeadingPairs>
  <TitlesOfParts>
    <vt:vector size="46" baseType="lpstr">
      <vt:lpstr>SimSun</vt:lpstr>
      <vt:lpstr>Arial</vt:lpstr>
      <vt:lpstr>Calibri</vt:lpstr>
      <vt:lpstr>Myriad Roman</vt:lpstr>
      <vt:lpstr>Verdana</vt:lpstr>
      <vt:lpstr>Wingdings</vt:lpstr>
      <vt:lpstr>1_EURES.xml</vt:lpstr>
      <vt:lpstr>2_EURES.xml</vt:lpstr>
      <vt:lpstr>3_EURES.xml</vt:lpstr>
      <vt:lpstr>4_EURES.xml</vt:lpstr>
      <vt:lpstr>5_EURES.xml</vt:lpstr>
      <vt:lpstr>6_EURES.xml</vt:lpstr>
      <vt:lpstr>7_EURES.xml</vt:lpstr>
      <vt:lpstr>Employment contracts in Italy and recruitment incentives</vt:lpstr>
      <vt:lpstr>Employment contracts in Italy</vt:lpstr>
      <vt:lpstr>Employment contracts in Italy</vt:lpstr>
      <vt:lpstr>Employment contracts in Italy</vt:lpstr>
      <vt:lpstr>Permanent employment contract</vt:lpstr>
      <vt:lpstr>Fixed-term employment contract</vt:lpstr>
      <vt:lpstr>Part-time contract</vt:lpstr>
      <vt:lpstr>Staff leasing contract</vt:lpstr>
      <vt:lpstr>On Call contract</vt:lpstr>
      <vt:lpstr>Apprenticeship Contract</vt:lpstr>
      <vt:lpstr>The Training Internship</vt:lpstr>
      <vt:lpstr>Accessory work – Occasional employment -  Family register (Libretto di Famiglia)</vt:lpstr>
      <vt:lpstr>Professional Services</vt:lpstr>
      <vt:lpstr>Incentives for hiring in Italy</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GCG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Magni, Angelica</dc:creator>
  <cp:lastModifiedBy>Utente Windows</cp:lastModifiedBy>
  <cp:revision>246</cp:revision>
  <cp:lastPrinted>2011-03-31T08:52:54Z</cp:lastPrinted>
  <dcterms:created xsi:type="dcterms:W3CDTF">2012-03-13T09:51:47Z</dcterms:created>
  <dcterms:modified xsi:type="dcterms:W3CDTF">2020-10-14T17:50:01Z</dcterms:modified>
</cp:coreProperties>
</file>