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_rels/slideMaster1.xml.rels" ContentType="application/vnd.openxmlformats-package.relationships+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media/image1.png" ContentType="image/png"/>
  <Override PartName="/ppt/media/image2.png" ContentType="image/png"/>
  <Override PartName="/ppt/media/image3.jpeg" ContentType="image/jpeg"/>
  <Override PartName="/ppt/media/image6.jpeg" ContentType="image/jpeg"/>
  <Override PartName="/ppt/media/image45.jpeg" ContentType="image/jpeg"/>
  <Override PartName="/ppt/media/image4.png" ContentType="image/png"/>
  <Override PartName="/ppt/media/image7.png" ContentType="image/png"/>
  <Override PartName="/ppt/media/image11.png" ContentType="image/png"/>
  <Override PartName="/ppt/media/image5.jpeg" ContentType="image/jpeg"/>
  <Override PartName="/ppt/media/image41.png" ContentType="image/png"/>
  <Override PartName="/ppt/media/image8.jpeg" ContentType="image/jpeg"/>
  <Override PartName="/ppt/media/image9.jpeg" ContentType="image/jpeg"/>
  <Override PartName="/ppt/media/image10.png" ContentType="image/png"/>
  <Override PartName="/ppt/media/image12.jpeg" ContentType="image/jpeg"/>
  <Override PartName="/ppt/media/image13.png" ContentType="image/png"/>
  <Override PartName="/ppt/media/image14.png" ContentType="image/png"/>
  <Override PartName="/ppt/media/image39.png" ContentType="image/png"/>
  <Override PartName="/ppt/media/image15.jpeg" ContentType="image/jpeg"/>
  <Override PartName="/ppt/media/image16.png" ContentType="image/png"/>
  <Override PartName="/ppt/media/image24.jpeg" ContentType="image/jpeg"/>
  <Override PartName="/ppt/media/image17.png" ContentType="image/png"/>
  <Override PartName="/ppt/media/image18.jpeg" ContentType="image/jpeg"/>
  <Override PartName="/ppt/media/image19.png" ContentType="image/png"/>
  <Override PartName="/ppt/media/image40.jpeg" ContentType="image/jpeg"/>
  <Override PartName="/ppt/media/image20.png" ContentType="image/png"/>
  <Override PartName="/ppt/media/image21.jpeg" ContentType="image/jpeg"/>
  <Override PartName="/ppt/media/image22.png" ContentType="image/png"/>
  <Override PartName="/ppt/media/image23.png" ContentType="image/png"/>
  <Override PartName="/ppt/media/image36.jpeg" ContentType="image/jpeg"/>
  <Override PartName="/ppt/media/image25.png" ContentType="image/png"/>
  <Override PartName="/ppt/media/image26.png" ContentType="image/png"/>
  <Override PartName="/ppt/media/image47.png" ContentType="image/png"/>
  <Override PartName="/ppt/media/image27.jpeg" ContentType="image/jpeg"/>
  <Override PartName="/ppt/media/image28.png" ContentType="image/png"/>
  <Override PartName="/ppt/media/image29.png" ContentType="image/png"/>
  <Override PartName="/ppt/media/image32.png" ContentType="image/png"/>
  <Override PartName="/ppt/media/image30.jpeg" ContentType="image/jpeg"/>
  <Override PartName="/ppt/media/image31.png" ContentType="image/png"/>
  <Override PartName="/ppt/media/image33.jpeg" ContentType="image/jpeg"/>
  <Override PartName="/ppt/media/image34.png" ContentType="image/png"/>
  <Override PartName="/ppt/media/image35.png" ContentType="image/png"/>
  <Override PartName="/ppt/media/image37.png" ContentType="image/png"/>
  <Override PartName="/ppt/media/image38.jpeg" ContentType="image/jpeg"/>
  <Override PartName="/ppt/media/image42.png" ContentType="image/png"/>
  <Override PartName="/ppt/media/image43.jpeg" ContentType="image/jpeg"/>
  <Override PartName="/ppt/media/image44.png" ContentType="image/png"/>
  <Override PartName="/ppt/media/image46.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12192000" cy="6858000"/>
  <p:notesSz cx="6797675" cy="9926637"/>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p>
            <a:r>
              <a:rPr b="0" lang="it-IT" sz="1800" spc="-1" strike="noStrike">
                <a:solidFill>
                  <a:srgbClr val="000000"/>
                </a:solidFill>
                <a:latin typeface="Arial"/>
              </a:rPr>
              <a:t>Fai clic per spostare la diapositiva</a:t>
            </a:r>
            <a:endParaRPr b="0" lang="it-IT" sz="1800" spc="-1" strike="noStrike">
              <a:solidFill>
                <a:srgbClr val="000000"/>
              </a:solidFill>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p>
            <a:r>
              <a:rPr b="0" lang="it-IT" sz="2000" spc="-1" strike="noStrike">
                <a:latin typeface="Arial"/>
              </a:rPr>
              <a:t>Fai clic per modificare il formato delle note</a:t>
            </a:r>
            <a:endParaRPr b="0" lang="it-IT"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p>
            <a:r>
              <a:rPr b="0" lang="it-IT" sz="1400" spc="-1" strike="noStrike">
                <a:latin typeface="Times New Roman"/>
              </a:rPr>
              <a:t> </a:t>
            </a:r>
            <a:endParaRPr b="0" lang="it-IT" sz="1400" spc="-1" strike="noStrike">
              <a:latin typeface="Times New Roman"/>
            </a:endParaRPr>
          </a:p>
        </p:txBody>
      </p:sp>
      <p:sp>
        <p:nvSpPr>
          <p:cNvPr id="41" name="PlaceHolder 4"/>
          <p:cNvSpPr>
            <a:spLocks noGrp="1"/>
          </p:cNvSpPr>
          <p:nvPr>
            <p:ph type="dt"/>
          </p:nvPr>
        </p:nvSpPr>
        <p:spPr>
          <a:xfrm>
            <a:off x="4278960" y="0"/>
            <a:ext cx="3280680" cy="534240"/>
          </a:xfrm>
          <a:prstGeom prst="rect">
            <a:avLst/>
          </a:prstGeom>
        </p:spPr>
        <p:txBody>
          <a:bodyPr lIns="0" rIns="0" tIns="0" bIns="0"/>
          <a:p>
            <a:pPr algn="r"/>
            <a:r>
              <a:rPr b="0" lang="it-IT" sz="1400" spc="-1" strike="noStrike">
                <a:latin typeface="Times New Roman"/>
              </a:rPr>
              <a:t> </a:t>
            </a:r>
            <a:endParaRPr b="0" lang="it-IT" sz="1400" spc="-1" strike="noStrike">
              <a:latin typeface="Times New Roman"/>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p>
            <a:r>
              <a:rPr b="0" lang="it-IT" sz="1400" spc="-1" strike="noStrike">
                <a:latin typeface="Times New Roman"/>
              </a:rPr>
              <a:t> </a:t>
            </a:r>
            <a:endParaRPr b="0" lang="it-IT" sz="1400" spc="-1" strike="noStrike">
              <a:latin typeface="Times New Roman"/>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p>
            <a:pPr algn="r"/>
            <a:fld id="{7F9A73A9-9C6A-4745-8A02-B52512C6030E}" type="slidenum">
              <a:rPr b="0" lang="it-IT" sz="1400" spc="-1" strike="noStrike">
                <a:latin typeface="Times New Roman"/>
              </a:rPr>
              <a:t>1</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sldImg"/>
          </p:nvPr>
        </p:nvSpPr>
        <p:spPr>
          <a:xfrm>
            <a:off x="90360" y="744480"/>
            <a:ext cx="6614640" cy="3720600"/>
          </a:xfrm>
          <a:prstGeom prst="rect">
            <a:avLst/>
          </a:prstGeom>
        </p:spPr>
      </p:sp>
      <p:sp>
        <p:nvSpPr>
          <p:cNvPr id="237" name="PlaceHolder 2"/>
          <p:cNvSpPr>
            <a:spLocks noGrp="1"/>
          </p:cNvSpPr>
          <p:nvPr>
            <p:ph type="body"/>
          </p:nvPr>
        </p:nvSpPr>
        <p:spPr>
          <a:xfrm>
            <a:off x="679680" y="4715280"/>
            <a:ext cx="5436360" cy="4465080"/>
          </a:xfrm>
          <a:prstGeom prst="rect">
            <a:avLst/>
          </a:prstGeom>
        </p:spPr>
        <p:txBody>
          <a:bodyPr lIns="0" rIns="0" tIns="0" bIns="0">
            <a:normAutofit/>
          </a:bodyPr>
          <a:p>
            <a:endParaRPr b="0" lang="it-IT" sz="2000" spc="-1" strike="noStrike">
              <a:latin typeface="Arial"/>
            </a:endParaRPr>
          </a:p>
        </p:txBody>
      </p:sp>
      <p:sp>
        <p:nvSpPr>
          <p:cNvPr id="238" name="CustomShape 3"/>
          <p:cNvSpPr/>
          <p:nvPr/>
        </p:nvSpPr>
        <p:spPr>
          <a:xfrm>
            <a:off x="3850560" y="9428760"/>
            <a:ext cx="2943720" cy="494640"/>
          </a:xfrm>
          <a:prstGeom prst="rect">
            <a:avLst/>
          </a:prstGeom>
          <a:noFill/>
          <a:ln>
            <a:noFill/>
          </a:ln>
        </p:spPr>
        <p:style>
          <a:lnRef idx="0"/>
          <a:fillRef idx="0"/>
          <a:effectRef idx="0"/>
          <a:fontRef idx="minor"/>
        </p:style>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sldImg"/>
          </p:nvPr>
        </p:nvSpPr>
        <p:spPr>
          <a:xfrm>
            <a:off x="90360" y="744480"/>
            <a:ext cx="6614640" cy="3720600"/>
          </a:xfrm>
          <a:prstGeom prst="rect">
            <a:avLst/>
          </a:prstGeom>
        </p:spPr>
      </p:sp>
      <p:sp>
        <p:nvSpPr>
          <p:cNvPr id="264" name="PlaceHolder 2"/>
          <p:cNvSpPr>
            <a:spLocks noGrp="1"/>
          </p:cNvSpPr>
          <p:nvPr>
            <p:ph type="body"/>
          </p:nvPr>
        </p:nvSpPr>
        <p:spPr>
          <a:xfrm>
            <a:off x="679680" y="4715280"/>
            <a:ext cx="5436360" cy="4465080"/>
          </a:xfrm>
          <a:prstGeom prst="rect">
            <a:avLst/>
          </a:prstGeom>
        </p:spPr>
        <p:txBody>
          <a:bodyPr lIns="0" rIns="0" tIns="0" bIns="0">
            <a:normAutofit/>
          </a:bodyPr>
          <a:p>
            <a:endParaRPr b="0" lang="it-IT" sz="2000" spc="-1" strike="noStrike">
              <a:latin typeface="Arial"/>
            </a:endParaRPr>
          </a:p>
        </p:txBody>
      </p:sp>
      <p:sp>
        <p:nvSpPr>
          <p:cNvPr id="265" name="CustomShape 3"/>
          <p:cNvSpPr/>
          <p:nvPr/>
        </p:nvSpPr>
        <p:spPr>
          <a:xfrm>
            <a:off x="3850560" y="9428760"/>
            <a:ext cx="2943720" cy="494640"/>
          </a:xfrm>
          <a:prstGeom prst="rect">
            <a:avLst/>
          </a:prstGeom>
          <a:noFill/>
          <a:ln>
            <a:noFill/>
          </a:ln>
        </p:spPr>
        <p:style>
          <a:lnRef idx="0"/>
          <a:fillRef idx="0"/>
          <a:effectRef idx="0"/>
          <a:fontRef idx="minor"/>
        </p:style>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sldImg"/>
          </p:nvPr>
        </p:nvSpPr>
        <p:spPr>
          <a:xfrm>
            <a:off x="90360" y="744480"/>
            <a:ext cx="6614640" cy="3720600"/>
          </a:xfrm>
          <a:prstGeom prst="rect">
            <a:avLst/>
          </a:prstGeom>
        </p:spPr>
      </p:sp>
      <p:sp>
        <p:nvSpPr>
          <p:cNvPr id="267" name="PlaceHolder 2"/>
          <p:cNvSpPr>
            <a:spLocks noGrp="1"/>
          </p:cNvSpPr>
          <p:nvPr>
            <p:ph type="body"/>
          </p:nvPr>
        </p:nvSpPr>
        <p:spPr>
          <a:xfrm>
            <a:off x="679680" y="4715280"/>
            <a:ext cx="5436360" cy="4465080"/>
          </a:xfrm>
          <a:prstGeom prst="rect">
            <a:avLst/>
          </a:prstGeom>
        </p:spPr>
        <p:txBody>
          <a:bodyPr lIns="0" rIns="0" tIns="0" bIns="0">
            <a:normAutofit/>
          </a:bodyPr>
          <a:p>
            <a:endParaRPr b="0" lang="it-IT" sz="2000" spc="-1" strike="noStrike">
              <a:latin typeface="Arial"/>
            </a:endParaRPr>
          </a:p>
        </p:txBody>
      </p:sp>
      <p:sp>
        <p:nvSpPr>
          <p:cNvPr id="268" name="CustomShape 3"/>
          <p:cNvSpPr/>
          <p:nvPr/>
        </p:nvSpPr>
        <p:spPr>
          <a:xfrm>
            <a:off x="3850560" y="9428760"/>
            <a:ext cx="2943720" cy="494640"/>
          </a:xfrm>
          <a:prstGeom prst="rect">
            <a:avLst/>
          </a:prstGeom>
          <a:noFill/>
          <a:ln>
            <a:noFill/>
          </a:ln>
        </p:spPr>
        <p:style>
          <a:lnRef idx="0"/>
          <a:fillRef idx="0"/>
          <a:effectRef idx="0"/>
          <a:fontRef idx="minor"/>
        </p:style>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type="sldImg"/>
          </p:nvPr>
        </p:nvSpPr>
        <p:spPr>
          <a:xfrm>
            <a:off x="90360" y="744480"/>
            <a:ext cx="6614640" cy="3720600"/>
          </a:xfrm>
          <a:prstGeom prst="rect">
            <a:avLst/>
          </a:prstGeom>
        </p:spPr>
      </p:sp>
      <p:sp>
        <p:nvSpPr>
          <p:cNvPr id="270" name="PlaceHolder 2"/>
          <p:cNvSpPr>
            <a:spLocks noGrp="1"/>
          </p:cNvSpPr>
          <p:nvPr>
            <p:ph type="body"/>
          </p:nvPr>
        </p:nvSpPr>
        <p:spPr>
          <a:xfrm>
            <a:off x="679680" y="4715280"/>
            <a:ext cx="5436360" cy="4465080"/>
          </a:xfrm>
          <a:prstGeom prst="rect">
            <a:avLst/>
          </a:prstGeom>
        </p:spPr>
        <p:txBody>
          <a:bodyPr lIns="0" rIns="0" tIns="0" bIns="0">
            <a:normAutofit/>
          </a:bodyPr>
          <a:p>
            <a:endParaRPr b="0" lang="it-IT" sz="2000" spc="-1" strike="noStrike">
              <a:latin typeface="Arial"/>
            </a:endParaRPr>
          </a:p>
        </p:txBody>
      </p:sp>
      <p:sp>
        <p:nvSpPr>
          <p:cNvPr id="271" name="CustomShape 3"/>
          <p:cNvSpPr/>
          <p:nvPr/>
        </p:nvSpPr>
        <p:spPr>
          <a:xfrm>
            <a:off x="3850560" y="9428760"/>
            <a:ext cx="2943720" cy="494640"/>
          </a:xfrm>
          <a:prstGeom prst="rect">
            <a:avLst/>
          </a:prstGeom>
          <a:noFill/>
          <a:ln>
            <a:noFill/>
          </a:ln>
        </p:spPr>
        <p:style>
          <a:lnRef idx="0"/>
          <a:fillRef idx="0"/>
          <a:effectRef idx="0"/>
          <a:fontRef idx="minor"/>
        </p:style>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sldImg"/>
          </p:nvPr>
        </p:nvSpPr>
        <p:spPr>
          <a:xfrm>
            <a:off x="90360" y="744480"/>
            <a:ext cx="6614640" cy="3720600"/>
          </a:xfrm>
          <a:prstGeom prst="rect">
            <a:avLst/>
          </a:prstGeom>
        </p:spPr>
      </p:sp>
      <p:sp>
        <p:nvSpPr>
          <p:cNvPr id="273" name="PlaceHolder 2"/>
          <p:cNvSpPr>
            <a:spLocks noGrp="1"/>
          </p:cNvSpPr>
          <p:nvPr>
            <p:ph type="body"/>
          </p:nvPr>
        </p:nvSpPr>
        <p:spPr>
          <a:xfrm>
            <a:off x="679680" y="4715280"/>
            <a:ext cx="5436360" cy="4465080"/>
          </a:xfrm>
          <a:prstGeom prst="rect">
            <a:avLst/>
          </a:prstGeom>
        </p:spPr>
        <p:txBody>
          <a:bodyPr lIns="0" rIns="0" tIns="0" bIns="0">
            <a:normAutofit/>
          </a:bodyPr>
          <a:p>
            <a:endParaRPr b="0" lang="it-IT" sz="2000" spc="-1" strike="noStrike">
              <a:latin typeface="Arial"/>
            </a:endParaRPr>
          </a:p>
        </p:txBody>
      </p:sp>
      <p:sp>
        <p:nvSpPr>
          <p:cNvPr id="274" name="CustomShape 3"/>
          <p:cNvSpPr/>
          <p:nvPr/>
        </p:nvSpPr>
        <p:spPr>
          <a:xfrm>
            <a:off x="3850560" y="9428760"/>
            <a:ext cx="2943720" cy="494640"/>
          </a:xfrm>
          <a:prstGeom prst="rect">
            <a:avLst/>
          </a:prstGeom>
          <a:noFill/>
          <a:ln>
            <a:noFill/>
          </a:ln>
        </p:spPr>
        <p:style>
          <a:lnRef idx="0"/>
          <a:fillRef idx="0"/>
          <a:effectRef idx="0"/>
          <a:fontRef idx="minor"/>
        </p:style>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PlaceHolder 1"/>
          <p:cNvSpPr>
            <a:spLocks noGrp="1"/>
          </p:cNvSpPr>
          <p:nvPr>
            <p:ph type="sldImg"/>
          </p:nvPr>
        </p:nvSpPr>
        <p:spPr>
          <a:xfrm>
            <a:off x="90360" y="744480"/>
            <a:ext cx="6614640" cy="3720600"/>
          </a:xfrm>
          <a:prstGeom prst="rect">
            <a:avLst/>
          </a:prstGeom>
        </p:spPr>
      </p:sp>
      <p:sp>
        <p:nvSpPr>
          <p:cNvPr id="276" name="PlaceHolder 2"/>
          <p:cNvSpPr>
            <a:spLocks noGrp="1"/>
          </p:cNvSpPr>
          <p:nvPr>
            <p:ph type="body"/>
          </p:nvPr>
        </p:nvSpPr>
        <p:spPr>
          <a:xfrm>
            <a:off x="679680" y="4715280"/>
            <a:ext cx="5436360" cy="4465080"/>
          </a:xfrm>
          <a:prstGeom prst="rect">
            <a:avLst/>
          </a:prstGeom>
        </p:spPr>
        <p:txBody>
          <a:bodyPr lIns="0" rIns="0" tIns="0" bIns="0">
            <a:normAutofit/>
          </a:bodyPr>
          <a:p>
            <a:endParaRPr b="0" lang="it-IT" sz="2000" spc="-1" strike="noStrike">
              <a:latin typeface="Arial"/>
            </a:endParaRPr>
          </a:p>
        </p:txBody>
      </p:sp>
      <p:sp>
        <p:nvSpPr>
          <p:cNvPr id="277" name="CustomShape 3"/>
          <p:cNvSpPr/>
          <p:nvPr/>
        </p:nvSpPr>
        <p:spPr>
          <a:xfrm>
            <a:off x="3850560" y="9428760"/>
            <a:ext cx="2943720" cy="494640"/>
          </a:xfrm>
          <a:prstGeom prst="rect">
            <a:avLst/>
          </a:prstGeom>
          <a:noFill/>
          <a:ln>
            <a:noFill/>
          </a:ln>
        </p:spPr>
        <p:style>
          <a:lnRef idx="0"/>
          <a:fillRef idx="0"/>
          <a:effectRef idx="0"/>
          <a:fontRef idx="minor"/>
        </p:style>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PlaceHolder 1"/>
          <p:cNvSpPr>
            <a:spLocks noGrp="1"/>
          </p:cNvSpPr>
          <p:nvPr>
            <p:ph type="sldImg"/>
          </p:nvPr>
        </p:nvSpPr>
        <p:spPr>
          <a:xfrm>
            <a:off x="90360" y="744480"/>
            <a:ext cx="6614640" cy="3720600"/>
          </a:xfrm>
          <a:prstGeom prst="rect">
            <a:avLst/>
          </a:prstGeom>
        </p:spPr>
      </p:sp>
      <p:sp>
        <p:nvSpPr>
          <p:cNvPr id="279" name="PlaceHolder 2"/>
          <p:cNvSpPr>
            <a:spLocks noGrp="1"/>
          </p:cNvSpPr>
          <p:nvPr>
            <p:ph type="body"/>
          </p:nvPr>
        </p:nvSpPr>
        <p:spPr>
          <a:xfrm>
            <a:off x="679680" y="4715280"/>
            <a:ext cx="5436360" cy="4465080"/>
          </a:xfrm>
          <a:prstGeom prst="rect">
            <a:avLst/>
          </a:prstGeom>
        </p:spPr>
        <p:txBody>
          <a:bodyPr lIns="0" rIns="0" tIns="0" bIns="0">
            <a:normAutofit/>
          </a:bodyPr>
          <a:p>
            <a:endParaRPr b="0" lang="it-IT" sz="2000" spc="-1" strike="noStrike">
              <a:latin typeface="Arial"/>
            </a:endParaRPr>
          </a:p>
        </p:txBody>
      </p:sp>
      <p:sp>
        <p:nvSpPr>
          <p:cNvPr id="280" name="CustomShape 3"/>
          <p:cNvSpPr/>
          <p:nvPr/>
        </p:nvSpPr>
        <p:spPr>
          <a:xfrm>
            <a:off x="3850560" y="9428760"/>
            <a:ext cx="2943720" cy="494640"/>
          </a:xfrm>
          <a:prstGeom prst="rect">
            <a:avLst/>
          </a:prstGeom>
          <a:noFill/>
          <a:ln>
            <a:noFill/>
          </a:ln>
        </p:spPr>
        <p:style>
          <a:lnRef idx="0"/>
          <a:fillRef idx="0"/>
          <a:effectRef idx="0"/>
          <a:fontRef idx="minor"/>
        </p:style>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PlaceHolder 1"/>
          <p:cNvSpPr>
            <a:spLocks noGrp="1"/>
          </p:cNvSpPr>
          <p:nvPr>
            <p:ph type="sldImg"/>
          </p:nvPr>
        </p:nvSpPr>
        <p:spPr>
          <a:xfrm>
            <a:off x="90360" y="744480"/>
            <a:ext cx="6614640" cy="3720600"/>
          </a:xfrm>
          <a:prstGeom prst="rect">
            <a:avLst/>
          </a:prstGeom>
        </p:spPr>
      </p:sp>
      <p:sp>
        <p:nvSpPr>
          <p:cNvPr id="282" name="PlaceHolder 2"/>
          <p:cNvSpPr>
            <a:spLocks noGrp="1"/>
          </p:cNvSpPr>
          <p:nvPr>
            <p:ph type="body"/>
          </p:nvPr>
        </p:nvSpPr>
        <p:spPr>
          <a:xfrm>
            <a:off x="679680" y="4715280"/>
            <a:ext cx="5436360" cy="4465080"/>
          </a:xfrm>
          <a:prstGeom prst="rect">
            <a:avLst/>
          </a:prstGeom>
        </p:spPr>
        <p:txBody>
          <a:bodyPr lIns="0" rIns="0" tIns="0" bIns="0">
            <a:normAutofit/>
          </a:bodyPr>
          <a:p>
            <a:endParaRPr b="0" lang="it-IT" sz="2000" spc="-1" strike="noStrike">
              <a:latin typeface="Arial"/>
            </a:endParaRPr>
          </a:p>
        </p:txBody>
      </p:sp>
      <p:sp>
        <p:nvSpPr>
          <p:cNvPr id="283" name="CustomShape 3"/>
          <p:cNvSpPr/>
          <p:nvPr/>
        </p:nvSpPr>
        <p:spPr>
          <a:xfrm>
            <a:off x="3850560" y="9428760"/>
            <a:ext cx="2943720" cy="494640"/>
          </a:xfrm>
          <a:prstGeom prst="rect">
            <a:avLst/>
          </a:prstGeom>
          <a:noFill/>
          <a:ln>
            <a:noFill/>
          </a:ln>
        </p:spPr>
        <p:style>
          <a:lnRef idx="0"/>
          <a:fillRef idx="0"/>
          <a:effectRef idx="0"/>
          <a:fontRef idx="minor"/>
        </p:style>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PlaceHolder 1"/>
          <p:cNvSpPr>
            <a:spLocks noGrp="1"/>
          </p:cNvSpPr>
          <p:nvPr>
            <p:ph type="sldImg"/>
          </p:nvPr>
        </p:nvSpPr>
        <p:spPr>
          <a:xfrm>
            <a:off x="90360" y="744480"/>
            <a:ext cx="6614640" cy="3720600"/>
          </a:xfrm>
          <a:prstGeom prst="rect">
            <a:avLst/>
          </a:prstGeom>
        </p:spPr>
      </p:sp>
      <p:sp>
        <p:nvSpPr>
          <p:cNvPr id="285" name="PlaceHolder 2"/>
          <p:cNvSpPr>
            <a:spLocks noGrp="1"/>
          </p:cNvSpPr>
          <p:nvPr>
            <p:ph type="body"/>
          </p:nvPr>
        </p:nvSpPr>
        <p:spPr>
          <a:xfrm>
            <a:off x="679680" y="4715280"/>
            <a:ext cx="5436360" cy="4465080"/>
          </a:xfrm>
          <a:prstGeom prst="rect">
            <a:avLst/>
          </a:prstGeom>
        </p:spPr>
        <p:txBody>
          <a:bodyPr lIns="0" rIns="0" tIns="0" bIns="0">
            <a:normAutofit/>
          </a:bodyPr>
          <a:p>
            <a:endParaRPr b="0" lang="it-IT" sz="2000" spc="-1" strike="noStrike">
              <a:latin typeface="Arial"/>
            </a:endParaRPr>
          </a:p>
        </p:txBody>
      </p:sp>
      <p:sp>
        <p:nvSpPr>
          <p:cNvPr id="286" name="CustomShape 3"/>
          <p:cNvSpPr/>
          <p:nvPr/>
        </p:nvSpPr>
        <p:spPr>
          <a:xfrm>
            <a:off x="3850560" y="9428760"/>
            <a:ext cx="2943720" cy="494640"/>
          </a:xfrm>
          <a:prstGeom prst="rect">
            <a:avLst/>
          </a:prstGeom>
          <a:noFill/>
          <a:ln>
            <a:noFill/>
          </a:ln>
        </p:spPr>
        <p:style>
          <a:lnRef idx="0"/>
          <a:fillRef idx="0"/>
          <a:effectRef idx="0"/>
          <a:fontRef idx="minor"/>
        </p:style>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sldImg"/>
          </p:nvPr>
        </p:nvSpPr>
        <p:spPr>
          <a:xfrm>
            <a:off x="90360" y="744480"/>
            <a:ext cx="6614640" cy="3720600"/>
          </a:xfrm>
          <a:prstGeom prst="rect">
            <a:avLst/>
          </a:prstGeom>
        </p:spPr>
      </p:sp>
      <p:sp>
        <p:nvSpPr>
          <p:cNvPr id="240" name="PlaceHolder 2"/>
          <p:cNvSpPr>
            <a:spLocks noGrp="1"/>
          </p:cNvSpPr>
          <p:nvPr>
            <p:ph type="body"/>
          </p:nvPr>
        </p:nvSpPr>
        <p:spPr>
          <a:xfrm>
            <a:off x="679680" y="4715280"/>
            <a:ext cx="5436360" cy="4465080"/>
          </a:xfrm>
          <a:prstGeom prst="rect">
            <a:avLst/>
          </a:prstGeom>
        </p:spPr>
        <p:txBody>
          <a:bodyPr lIns="0" rIns="0" tIns="0" bIns="0">
            <a:normAutofit/>
          </a:bodyPr>
          <a:p>
            <a:endParaRPr b="0" lang="it-IT" sz="2000" spc="-1" strike="noStrike">
              <a:latin typeface="Arial"/>
            </a:endParaRPr>
          </a:p>
        </p:txBody>
      </p:sp>
      <p:sp>
        <p:nvSpPr>
          <p:cNvPr id="241" name="CustomShape 3"/>
          <p:cNvSpPr/>
          <p:nvPr/>
        </p:nvSpPr>
        <p:spPr>
          <a:xfrm>
            <a:off x="3850560" y="9428760"/>
            <a:ext cx="2943720" cy="494640"/>
          </a:xfrm>
          <a:prstGeom prst="rect">
            <a:avLst/>
          </a:prstGeom>
          <a:noFill/>
          <a:ln>
            <a:noFill/>
          </a:ln>
        </p:spPr>
        <p:style>
          <a:lnRef idx="0"/>
          <a:fillRef idx="0"/>
          <a:effectRef idx="0"/>
          <a:fontRef idx="minor"/>
        </p:style>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sldImg"/>
          </p:nvPr>
        </p:nvSpPr>
        <p:spPr>
          <a:xfrm>
            <a:off x="90360" y="744480"/>
            <a:ext cx="6614640" cy="3720600"/>
          </a:xfrm>
          <a:prstGeom prst="rect">
            <a:avLst/>
          </a:prstGeom>
        </p:spPr>
      </p:sp>
      <p:sp>
        <p:nvSpPr>
          <p:cNvPr id="243" name="PlaceHolder 2"/>
          <p:cNvSpPr>
            <a:spLocks noGrp="1"/>
          </p:cNvSpPr>
          <p:nvPr>
            <p:ph type="body"/>
          </p:nvPr>
        </p:nvSpPr>
        <p:spPr>
          <a:xfrm>
            <a:off x="679680" y="4715280"/>
            <a:ext cx="5436360" cy="4465080"/>
          </a:xfrm>
          <a:prstGeom prst="rect">
            <a:avLst/>
          </a:prstGeom>
        </p:spPr>
        <p:txBody>
          <a:bodyPr lIns="0" rIns="0" tIns="0" bIns="0">
            <a:normAutofit/>
          </a:bodyPr>
          <a:p>
            <a:endParaRPr b="0" lang="it-IT" sz="2000" spc="-1" strike="noStrike">
              <a:latin typeface="Arial"/>
            </a:endParaRPr>
          </a:p>
        </p:txBody>
      </p:sp>
      <p:sp>
        <p:nvSpPr>
          <p:cNvPr id="244" name="CustomShape 3"/>
          <p:cNvSpPr/>
          <p:nvPr/>
        </p:nvSpPr>
        <p:spPr>
          <a:xfrm>
            <a:off x="3850560" y="9428760"/>
            <a:ext cx="2943720" cy="494640"/>
          </a:xfrm>
          <a:prstGeom prst="rect">
            <a:avLst/>
          </a:prstGeom>
          <a:noFill/>
          <a:ln>
            <a:noFill/>
          </a:ln>
        </p:spPr>
        <p:style>
          <a:lnRef idx="0"/>
          <a:fillRef idx="0"/>
          <a:effectRef idx="0"/>
          <a:fontRef idx="minor"/>
        </p:style>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sldImg"/>
          </p:nvPr>
        </p:nvSpPr>
        <p:spPr>
          <a:xfrm>
            <a:off x="90360" y="744480"/>
            <a:ext cx="6614640" cy="3720600"/>
          </a:xfrm>
          <a:prstGeom prst="rect">
            <a:avLst/>
          </a:prstGeom>
        </p:spPr>
      </p:sp>
      <p:sp>
        <p:nvSpPr>
          <p:cNvPr id="246" name="PlaceHolder 2"/>
          <p:cNvSpPr>
            <a:spLocks noGrp="1"/>
          </p:cNvSpPr>
          <p:nvPr>
            <p:ph type="body"/>
          </p:nvPr>
        </p:nvSpPr>
        <p:spPr>
          <a:xfrm>
            <a:off x="679680" y="4715280"/>
            <a:ext cx="5436360" cy="4465080"/>
          </a:xfrm>
          <a:prstGeom prst="rect">
            <a:avLst/>
          </a:prstGeom>
        </p:spPr>
        <p:txBody>
          <a:bodyPr lIns="0" rIns="0" tIns="0" bIns="0">
            <a:normAutofit/>
          </a:bodyPr>
          <a:p>
            <a:endParaRPr b="0" lang="it-IT" sz="2000" spc="-1" strike="noStrike">
              <a:latin typeface="Arial"/>
            </a:endParaRPr>
          </a:p>
        </p:txBody>
      </p:sp>
      <p:sp>
        <p:nvSpPr>
          <p:cNvPr id="247" name="CustomShape 3"/>
          <p:cNvSpPr/>
          <p:nvPr/>
        </p:nvSpPr>
        <p:spPr>
          <a:xfrm>
            <a:off x="3850560" y="9428760"/>
            <a:ext cx="2943720" cy="494640"/>
          </a:xfrm>
          <a:prstGeom prst="rect">
            <a:avLst/>
          </a:prstGeom>
          <a:noFill/>
          <a:ln>
            <a:noFill/>
          </a:ln>
        </p:spPr>
        <p:style>
          <a:lnRef idx="0"/>
          <a:fillRef idx="0"/>
          <a:effectRef idx="0"/>
          <a:fontRef idx="minor"/>
        </p:style>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PlaceHolder 1"/>
          <p:cNvSpPr>
            <a:spLocks noGrp="1"/>
          </p:cNvSpPr>
          <p:nvPr>
            <p:ph type="sldImg"/>
          </p:nvPr>
        </p:nvSpPr>
        <p:spPr>
          <a:xfrm>
            <a:off x="90360" y="744480"/>
            <a:ext cx="6614640" cy="3720600"/>
          </a:xfrm>
          <a:prstGeom prst="rect">
            <a:avLst/>
          </a:prstGeom>
        </p:spPr>
      </p:sp>
      <p:sp>
        <p:nvSpPr>
          <p:cNvPr id="249" name="PlaceHolder 2"/>
          <p:cNvSpPr>
            <a:spLocks noGrp="1"/>
          </p:cNvSpPr>
          <p:nvPr>
            <p:ph type="body"/>
          </p:nvPr>
        </p:nvSpPr>
        <p:spPr>
          <a:xfrm>
            <a:off x="679680" y="4715280"/>
            <a:ext cx="5436360" cy="4465080"/>
          </a:xfrm>
          <a:prstGeom prst="rect">
            <a:avLst/>
          </a:prstGeom>
        </p:spPr>
        <p:txBody>
          <a:bodyPr lIns="0" rIns="0" tIns="0" bIns="0">
            <a:normAutofit/>
          </a:bodyPr>
          <a:p>
            <a:endParaRPr b="0" lang="it-IT" sz="2000" spc="-1" strike="noStrike">
              <a:latin typeface="Arial"/>
            </a:endParaRPr>
          </a:p>
        </p:txBody>
      </p:sp>
      <p:sp>
        <p:nvSpPr>
          <p:cNvPr id="250" name="CustomShape 3"/>
          <p:cNvSpPr/>
          <p:nvPr/>
        </p:nvSpPr>
        <p:spPr>
          <a:xfrm>
            <a:off x="3850560" y="9428760"/>
            <a:ext cx="2943720" cy="494640"/>
          </a:xfrm>
          <a:prstGeom prst="rect">
            <a:avLst/>
          </a:prstGeom>
          <a:noFill/>
          <a:ln>
            <a:noFill/>
          </a:ln>
        </p:spPr>
        <p:style>
          <a:lnRef idx="0"/>
          <a:fillRef idx="0"/>
          <a:effectRef idx="0"/>
          <a:fontRef idx="minor"/>
        </p:style>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type="sldImg"/>
          </p:nvPr>
        </p:nvSpPr>
        <p:spPr>
          <a:xfrm>
            <a:off x="90360" y="744480"/>
            <a:ext cx="6614640" cy="3720600"/>
          </a:xfrm>
          <a:prstGeom prst="rect">
            <a:avLst/>
          </a:prstGeom>
        </p:spPr>
      </p:sp>
      <p:sp>
        <p:nvSpPr>
          <p:cNvPr id="252" name="PlaceHolder 2"/>
          <p:cNvSpPr>
            <a:spLocks noGrp="1"/>
          </p:cNvSpPr>
          <p:nvPr>
            <p:ph type="body"/>
          </p:nvPr>
        </p:nvSpPr>
        <p:spPr>
          <a:xfrm>
            <a:off x="679680" y="4715280"/>
            <a:ext cx="5436360" cy="4465080"/>
          </a:xfrm>
          <a:prstGeom prst="rect">
            <a:avLst/>
          </a:prstGeom>
        </p:spPr>
        <p:txBody>
          <a:bodyPr lIns="0" rIns="0" tIns="0" bIns="0">
            <a:normAutofit/>
          </a:bodyPr>
          <a:p>
            <a:endParaRPr b="0" lang="it-IT" sz="2000" spc="-1" strike="noStrike">
              <a:latin typeface="Arial"/>
            </a:endParaRPr>
          </a:p>
        </p:txBody>
      </p:sp>
      <p:sp>
        <p:nvSpPr>
          <p:cNvPr id="253" name="CustomShape 3"/>
          <p:cNvSpPr/>
          <p:nvPr/>
        </p:nvSpPr>
        <p:spPr>
          <a:xfrm>
            <a:off x="3850560" y="9428760"/>
            <a:ext cx="2943720" cy="494640"/>
          </a:xfrm>
          <a:prstGeom prst="rect">
            <a:avLst/>
          </a:prstGeom>
          <a:noFill/>
          <a:ln>
            <a:noFill/>
          </a:ln>
        </p:spPr>
        <p:style>
          <a:lnRef idx="0"/>
          <a:fillRef idx="0"/>
          <a:effectRef idx="0"/>
          <a:fontRef idx="minor"/>
        </p:style>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sldImg"/>
          </p:nvPr>
        </p:nvSpPr>
        <p:spPr>
          <a:xfrm>
            <a:off x="90360" y="744480"/>
            <a:ext cx="6614640" cy="3720600"/>
          </a:xfrm>
          <a:prstGeom prst="rect">
            <a:avLst/>
          </a:prstGeom>
        </p:spPr>
      </p:sp>
      <p:sp>
        <p:nvSpPr>
          <p:cNvPr id="255" name="PlaceHolder 2"/>
          <p:cNvSpPr>
            <a:spLocks noGrp="1"/>
          </p:cNvSpPr>
          <p:nvPr>
            <p:ph type="body"/>
          </p:nvPr>
        </p:nvSpPr>
        <p:spPr>
          <a:xfrm>
            <a:off x="679680" y="4715280"/>
            <a:ext cx="5436360" cy="4465080"/>
          </a:xfrm>
          <a:prstGeom prst="rect">
            <a:avLst/>
          </a:prstGeom>
        </p:spPr>
        <p:txBody>
          <a:bodyPr lIns="0" rIns="0" tIns="0" bIns="0">
            <a:normAutofit/>
          </a:bodyPr>
          <a:p>
            <a:endParaRPr b="0" lang="it-IT" sz="2000" spc="-1" strike="noStrike">
              <a:latin typeface="Arial"/>
            </a:endParaRPr>
          </a:p>
        </p:txBody>
      </p:sp>
      <p:sp>
        <p:nvSpPr>
          <p:cNvPr id="256" name="CustomShape 3"/>
          <p:cNvSpPr/>
          <p:nvPr/>
        </p:nvSpPr>
        <p:spPr>
          <a:xfrm>
            <a:off x="3850560" y="9428760"/>
            <a:ext cx="2943720" cy="494640"/>
          </a:xfrm>
          <a:prstGeom prst="rect">
            <a:avLst/>
          </a:prstGeom>
          <a:noFill/>
          <a:ln>
            <a:noFill/>
          </a:ln>
        </p:spPr>
        <p:style>
          <a:lnRef idx="0"/>
          <a:fillRef idx="0"/>
          <a:effectRef idx="0"/>
          <a:fontRef idx="minor"/>
        </p:style>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sldImg"/>
          </p:nvPr>
        </p:nvSpPr>
        <p:spPr>
          <a:xfrm>
            <a:off x="90360" y="744480"/>
            <a:ext cx="6614640" cy="3720600"/>
          </a:xfrm>
          <a:prstGeom prst="rect">
            <a:avLst/>
          </a:prstGeom>
        </p:spPr>
      </p:sp>
      <p:sp>
        <p:nvSpPr>
          <p:cNvPr id="258" name="PlaceHolder 2"/>
          <p:cNvSpPr>
            <a:spLocks noGrp="1"/>
          </p:cNvSpPr>
          <p:nvPr>
            <p:ph type="body"/>
          </p:nvPr>
        </p:nvSpPr>
        <p:spPr>
          <a:xfrm>
            <a:off x="679680" y="4715280"/>
            <a:ext cx="5436360" cy="4465080"/>
          </a:xfrm>
          <a:prstGeom prst="rect">
            <a:avLst/>
          </a:prstGeom>
        </p:spPr>
        <p:txBody>
          <a:bodyPr lIns="0" rIns="0" tIns="0" bIns="0">
            <a:normAutofit/>
          </a:bodyPr>
          <a:p>
            <a:endParaRPr b="0" lang="it-IT" sz="2000" spc="-1" strike="noStrike">
              <a:latin typeface="Arial"/>
            </a:endParaRPr>
          </a:p>
        </p:txBody>
      </p:sp>
      <p:sp>
        <p:nvSpPr>
          <p:cNvPr id="259" name="CustomShape 3"/>
          <p:cNvSpPr/>
          <p:nvPr/>
        </p:nvSpPr>
        <p:spPr>
          <a:xfrm>
            <a:off x="3850560" y="9428760"/>
            <a:ext cx="2943720" cy="494640"/>
          </a:xfrm>
          <a:prstGeom prst="rect">
            <a:avLst/>
          </a:prstGeom>
          <a:noFill/>
          <a:ln>
            <a:noFill/>
          </a:ln>
        </p:spPr>
        <p:style>
          <a:lnRef idx="0"/>
          <a:fillRef idx="0"/>
          <a:effectRef idx="0"/>
          <a:fontRef idx="minor"/>
        </p:style>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1"/>
          <p:cNvSpPr>
            <a:spLocks noGrp="1"/>
          </p:cNvSpPr>
          <p:nvPr>
            <p:ph type="sldImg"/>
          </p:nvPr>
        </p:nvSpPr>
        <p:spPr>
          <a:xfrm>
            <a:off x="90360" y="744480"/>
            <a:ext cx="6614640" cy="3720600"/>
          </a:xfrm>
          <a:prstGeom prst="rect">
            <a:avLst/>
          </a:prstGeom>
        </p:spPr>
      </p:sp>
      <p:sp>
        <p:nvSpPr>
          <p:cNvPr id="261" name="PlaceHolder 2"/>
          <p:cNvSpPr>
            <a:spLocks noGrp="1"/>
          </p:cNvSpPr>
          <p:nvPr>
            <p:ph type="body"/>
          </p:nvPr>
        </p:nvSpPr>
        <p:spPr>
          <a:xfrm>
            <a:off x="679680" y="4715280"/>
            <a:ext cx="5436360" cy="4465080"/>
          </a:xfrm>
          <a:prstGeom prst="rect">
            <a:avLst/>
          </a:prstGeom>
        </p:spPr>
        <p:txBody>
          <a:bodyPr lIns="0" rIns="0" tIns="0" bIns="0">
            <a:normAutofit/>
          </a:bodyPr>
          <a:p>
            <a:endParaRPr b="0" lang="it-IT" sz="2000" spc="-1" strike="noStrike">
              <a:latin typeface="Arial"/>
            </a:endParaRPr>
          </a:p>
        </p:txBody>
      </p:sp>
      <p:sp>
        <p:nvSpPr>
          <p:cNvPr id="262" name="CustomShape 3"/>
          <p:cNvSpPr/>
          <p:nvPr/>
        </p:nvSpPr>
        <p:spPr>
          <a:xfrm>
            <a:off x="3850560" y="9428760"/>
            <a:ext cx="2943720" cy="494640"/>
          </a:xfrm>
          <a:prstGeom prst="rect">
            <a:avLst/>
          </a:prstGeom>
          <a:noFill/>
          <a:ln>
            <a:noFill/>
          </a:ln>
        </p:spPr>
        <p:style>
          <a:lnRef idx="0"/>
          <a:fillRef idx="0"/>
          <a:effectRef idx="0"/>
          <a:fontRef idx="minor"/>
        </p:style>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1800" spc="-1" strike="noStrike">
              <a:solidFill>
                <a:srgbClr val="000000"/>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1800" spc="-1" strike="noStrike">
              <a:solidFill>
                <a:srgbClr val="000000"/>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1800" spc="-1" strike="noStrike">
              <a:solidFill>
                <a:srgbClr val="000000"/>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p>
            <a:r>
              <a:rPr b="0" lang="it-IT" sz="1800" spc="-1" strike="noStrike">
                <a:solidFill>
                  <a:srgbClr val="000000"/>
                </a:solidFill>
                <a:latin typeface="Arial"/>
              </a:rPr>
              <a:t>Fai clic per modificare il formato del testo del titolo</a:t>
            </a:r>
            <a:endParaRPr b="0" lang="it-IT" sz="1800" spc="-1" strike="noStrike">
              <a:solidFill>
                <a:srgbClr val="000000"/>
              </a:solidFill>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solidFill>
                  <a:srgbClr val="000000"/>
                </a:solidFill>
                <a:latin typeface="Arial"/>
              </a:rPr>
              <a:t>Fai clic per modificare il formato del testo della struttura</a:t>
            </a:r>
            <a:endParaRPr b="0" lang="it-IT"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1800" spc="-1" strike="noStrike">
                <a:solidFill>
                  <a:srgbClr val="000000"/>
                </a:solidFill>
                <a:latin typeface="Arial"/>
              </a:rPr>
              <a:t>Secondo livello struttura</a:t>
            </a:r>
            <a:endParaRPr b="0" lang="it-IT"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1800" spc="-1" strike="noStrike">
                <a:solidFill>
                  <a:srgbClr val="000000"/>
                </a:solidFill>
                <a:latin typeface="Arial"/>
              </a:rPr>
              <a:t>Terzo livello struttura</a:t>
            </a:r>
            <a:endParaRPr b="0" lang="it-IT"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1800" spc="-1" strike="noStrike">
                <a:solidFill>
                  <a:srgbClr val="000000"/>
                </a:solidFill>
                <a:latin typeface="Arial"/>
              </a:rPr>
              <a:t>Quarto livello struttura</a:t>
            </a:r>
            <a:endParaRPr b="0" lang="it-IT"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Arial"/>
              </a:rPr>
              <a:t>Quinto livello struttura</a:t>
            </a:r>
            <a:endParaRPr b="0" lang="it-IT"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Arial"/>
              </a:rPr>
              <a:t>Sesto livello struttura</a:t>
            </a:r>
            <a:endParaRPr b="0" lang="it-IT"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Arial"/>
              </a:rPr>
              <a:t>Settimo livello struttura</a:t>
            </a:r>
            <a:endParaRPr b="0" lang="it-IT"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hyperlink" Target="https://www.europeanjobdays.eu/it/node/312951" TargetMode="External"/><Relationship Id="rId3" Type="http://schemas.openxmlformats.org/officeDocument/2006/relationships/hyperlink" Target="http://www.insiemesipuo.eu/" TargetMode="External"/><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slideLayout" Target="../slideLayouts/slideLayout1.xml"/><Relationship Id="rId7"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hyperlink" Target="https://www.europeanjobdays.eu/node/312145" TargetMode="Externa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slideLayout" Target="../slideLayouts/slideLayout1.xml"/><Relationship Id="rId6"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hyperlink" Target="mailto:eures.tigullio@regione.liguria.it" TargetMode="External"/><Relationship Id="rId5" Type="http://schemas.openxmlformats.org/officeDocument/2006/relationships/hyperlink" Target="https://www.europeanjobdays.eu/node/308272" TargetMode="External"/><Relationship Id="rId6" Type="http://schemas.openxmlformats.org/officeDocument/2006/relationships/slideLayout" Target="../slideLayouts/slideLayout1.xml"/><Relationship Id="rId7"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hyperlink" Target="https://www.europeanjobdays.eu/node/311640" TargetMode="External"/><Relationship Id="rId3" Type="http://schemas.openxmlformats.org/officeDocument/2006/relationships/image" Target="../media/image37.png"/><Relationship Id="rId4" Type="http://schemas.openxmlformats.org/officeDocument/2006/relationships/slideLayout" Target="../slideLayouts/slideLayout1.xml"/><Relationship Id="rId5"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png"/><Relationship Id="rId3" Type="http://schemas.openxmlformats.org/officeDocument/2006/relationships/hyperlink" Target="https://www.europeanjobdays.eu/node/313042" TargetMode="External"/><Relationship Id="rId4" Type="http://schemas.openxmlformats.org/officeDocument/2006/relationships/hyperlink" Target="https://www.europeanjobdays.eu/node/313041" TargetMode="External"/><Relationship Id="rId5" Type="http://schemas.openxmlformats.org/officeDocument/2006/relationships/hyperlink" Target="https://www.europeanjobdays.eu/node/313040" TargetMode="External"/><Relationship Id="rId6" Type="http://schemas.openxmlformats.org/officeDocument/2006/relationships/hyperlink" Target="https://www.europeanjobdays.eu/node/316299" TargetMode="External"/><Relationship Id="rId7" Type="http://schemas.openxmlformats.org/officeDocument/2006/relationships/slideLayout" Target="../slideLayouts/slideLayout1.xml"/><Relationship Id="rId8"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hyperlink" Target="https://www.europeanjobdays.eu/node/316658" TargetMode="External"/><Relationship Id="rId3" Type="http://schemas.openxmlformats.org/officeDocument/2006/relationships/hyperlink" Target="https://www.europeanjobdays.eu/node/316650" TargetMode="External"/><Relationship Id="rId4" Type="http://schemas.openxmlformats.org/officeDocument/2006/relationships/hyperlink" Target="https://www.europeanjobdays.eu/node/313718" TargetMode="External"/><Relationship Id="rId5" Type="http://schemas.openxmlformats.org/officeDocument/2006/relationships/hyperlink" Target="https://www.europeanjobdays.eu/node/315073" TargetMode="External"/><Relationship Id="rId6" Type="http://schemas.openxmlformats.org/officeDocument/2006/relationships/hyperlink" Target="https://www.europeanjobdays.eu/node/315072" TargetMode="External"/><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slideLayout" Target="../slideLayouts/slideLayout1.xml"/><Relationship Id="rId10"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hyperlink" Target="https://www.europeanjobdays.eu/node/301491" TargetMode="External"/><Relationship Id="rId3" Type="http://schemas.openxmlformats.org/officeDocument/2006/relationships/hyperlink" Target="https://www.europeanjobdays.eu/node/301503" TargetMode="External"/><Relationship Id="rId4" Type="http://schemas.openxmlformats.org/officeDocument/2006/relationships/image" Target="../media/image44.png"/><Relationship Id="rId5" Type="http://schemas.openxmlformats.org/officeDocument/2006/relationships/image" Target="../media/image45.jpeg"/><Relationship Id="rId6" Type="http://schemas.openxmlformats.org/officeDocument/2006/relationships/slideLayout" Target="../slideLayouts/slideLayout1.xml"/><Relationship Id="rId7"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slideLayout" Target="../slideLayouts/slideLayout1.xml"/><Relationship Id="rId4" Type="http://schemas.openxmlformats.org/officeDocument/2006/relationships/notesSlide" Target="../notesSlides/notesSlide17.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image" Target="../media/image5.jpe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png"/><Relationship Id="rId3" Type="http://schemas.openxmlformats.org/officeDocument/2006/relationships/image" Target="../media/image8.jpeg"/><Relationship Id="rId4" Type="http://schemas.openxmlformats.org/officeDocument/2006/relationships/slideLayout" Target="../slideLayouts/slideLayout1.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hyperlink" Target="https://www.europeanjobdays.eu/node/309847" TargetMode="External"/><Relationship Id="rId4" Type="http://schemas.openxmlformats.org/officeDocument/2006/relationships/hyperlink" Target="https://www.europeanjobdays.eu/node/309239" TargetMode="External"/><Relationship Id="rId5" Type="http://schemas.openxmlformats.org/officeDocument/2006/relationships/image" Target="../media/image11.png"/><Relationship Id="rId6" Type="http://schemas.openxmlformats.org/officeDocument/2006/relationships/slideLayout" Target="../slideLayouts/slideLayout1.xml"/><Relationship Id="rId7"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hyperlink" Target="https://www.europeanjobdays.eu/node/313172" TargetMode="External"/><Relationship Id="rId4" Type="http://schemas.openxmlformats.org/officeDocument/2006/relationships/hyperlink" Target="https://www.europeanjobdays.eu/node/315559" TargetMode="External"/><Relationship Id="rId5" Type="http://schemas.openxmlformats.org/officeDocument/2006/relationships/hyperlink" Target="https://www.europeanjobdays.eu/node/316634" TargetMode="External"/><Relationship Id="rId6" Type="http://schemas.openxmlformats.org/officeDocument/2006/relationships/image" Target="../media/image14.png"/><Relationship Id="rId7" Type="http://schemas.openxmlformats.org/officeDocument/2006/relationships/slideLayout" Target="../slideLayouts/slideLayout1.xml"/><Relationship Id="rId8"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hyperlink" Target="https://www.europeanjobdays.eu/node/313158" TargetMode="External"/><Relationship Id="rId3" Type="http://schemas.openxmlformats.org/officeDocument/2006/relationships/hyperlink" Target="https://www.europeanjobdays.eu/node/313158" TargetMode="External"/><Relationship Id="rId4" Type="http://schemas.openxmlformats.org/officeDocument/2006/relationships/hyperlink" Target="https://www.europeanjobdays.eu/node/313156" TargetMode="External"/><Relationship Id="rId5" Type="http://schemas.openxmlformats.org/officeDocument/2006/relationships/hyperlink" Target="https://www.europeanjobdays.eu/node/313152" TargetMode="External"/><Relationship Id="rId6" Type="http://schemas.openxmlformats.org/officeDocument/2006/relationships/hyperlink" Target="https://www.europeanjobdays.eu/node/313139" TargetMode="External"/><Relationship Id="rId7" Type="http://schemas.openxmlformats.org/officeDocument/2006/relationships/hyperlink" Target="https://www.europeanjobdays.eu/node/313138" TargetMode="External"/><Relationship Id="rId8" Type="http://schemas.openxmlformats.org/officeDocument/2006/relationships/hyperlink" Target="https://www.europeanjobdays.eu/node/313135" TargetMode="External"/><Relationship Id="rId9" Type="http://schemas.openxmlformats.org/officeDocument/2006/relationships/hyperlink" Target="https://www.europeanjobdays.eu/node/312825" TargetMode="External"/><Relationship Id="rId10" Type="http://schemas.openxmlformats.org/officeDocument/2006/relationships/image" Target="../media/image16.png"/><Relationship Id="rId11" Type="http://schemas.openxmlformats.org/officeDocument/2006/relationships/image" Target="../media/image17.png"/><Relationship Id="rId12" Type="http://schemas.openxmlformats.org/officeDocument/2006/relationships/slideLayout" Target="../slideLayouts/slideLayout1.xml"/><Relationship Id="rId1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hyperlink" Target="https://www.europeanjobdays.eu/node/314419" TargetMode="External"/><Relationship Id="rId3" Type="http://schemas.openxmlformats.org/officeDocument/2006/relationships/hyperlink" Target="https://www.europeanjobdays.eu/node/314417" TargetMode="External"/><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slideLayout" Target="../slideLayouts/slideLayout1.xml"/><Relationship Id="rId7"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hyperlink" Target="https://www.europeanjobdays.eu/node/314983" TargetMode="External"/><Relationship Id="rId3" Type="http://schemas.openxmlformats.org/officeDocument/2006/relationships/hyperlink" Target="https://www.europeanjobdays.eu/node/314982" TargetMode="External"/><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hyperlink" Target="mailto:casadiriposomonti@yahoo.it" TargetMode="External"/><Relationship Id="rId7" Type="http://schemas.openxmlformats.org/officeDocument/2006/relationships/slideLayout" Target="../slideLayouts/slideLayout1.xml"/><Relationship Id="rId8"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png"/><Relationship Id="rId3" Type="http://schemas.openxmlformats.org/officeDocument/2006/relationships/hyperlink" Target="https://www.europeanjobdays.eu/node/314708" TargetMode="External"/><Relationship Id="rId4" Type="http://schemas.openxmlformats.org/officeDocument/2006/relationships/image" Target="../media/image26.png"/><Relationship Id="rId5" Type="http://schemas.openxmlformats.org/officeDocument/2006/relationships/slideLayout" Target="../slideLayouts/slideLayout1.xml"/><Relationship Id="rId6"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CustomShape 1"/>
          <p:cNvSpPr/>
          <p:nvPr/>
        </p:nvSpPr>
        <p:spPr>
          <a:xfrm>
            <a:off x="0" y="-23760"/>
            <a:ext cx="574200" cy="6885000"/>
          </a:xfrm>
          <a:prstGeom prst="rect">
            <a:avLst/>
          </a:prstGeom>
          <a:solidFill>
            <a:srgbClr val="1e4099"/>
          </a:solidFill>
          <a:ln>
            <a:solidFill>
              <a:srgbClr val="003299"/>
            </a:solidFill>
            <a:round/>
          </a:ln>
        </p:spPr>
        <p:style>
          <a:lnRef idx="2">
            <a:schemeClr val="accent1">
              <a:shade val="50000"/>
            </a:schemeClr>
          </a:lnRef>
          <a:fillRef idx="1">
            <a:schemeClr val="accent1"/>
          </a:fillRef>
          <a:effectRef idx="0">
            <a:schemeClr val="accent1"/>
          </a:effectRef>
          <a:fontRef idx="minor"/>
        </p:style>
      </p:sp>
      <p:sp>
        <p:nvSpPr>
          <p:cNvPr id="45" name="CustomShape 2"/>
          <p:cNvSpPr/>
          <p:nvPr/>
        </p:nvSpPr>
        <p:spPr>
          <a:xfrm>
            <a:off x="1963800" y="209160"/>
            <a:ext cx="11161440" cy="1048320"/>
          </a:xfrm>
          <a:prstGeom prst="rect">
            <a:avLst/>
          </a:prstGeom>
          <a:noFill/>
          <a:ln>
            <a:noFill/>
          </a:ln>
        </p:spPr>
        <p:style>
          <a:lnRef idx="0"/>
          <a:fillRef idx="0"/>
          <a:effectRef idx="0"/>
          <a:fontRef idx="minor"/>
        </p:style>
        <p:txBody>
          <a:bodyPr lIns="0" rIns="0" tIns="45000" bIns="45000"/>
          <a:p>
            <a:pPr algn="just">
              <a:lnSpc>
                <a:spcPts val="1500"/>
              </a:lnSpc>
              <a:spcBef>
                <a:spcPts val="300"/>
              </a:spcBef>
            </a:pPr>
            <a:r>
              <a:rPr b="1" lang="it-IT" sz="1300" spc="-1" strike="noStrike">
                <a:solidFill>
                  <a:srgbClr val="1e4099"/>
                </a:solidFill>
                <a:latin typeface="Verdana"/>
                <a:ea typeface="Verdana"/>
              </a:rPr>
              <a:t> </a:t>
            </a:r>
            <a:endParaRPr b="0" lang="it-IT" sz="1300" spc="-1" strike="noStrike">
              <a:latin typeface="Arial"/>
            </a:endParaRPr>
          </a:p>
        </p:txBody>
      </p:sp>
      <p:sp>
        <p:nvSpPr>
          <p:cNvPr id="46" name="CustomShape 3"/>
          <p:cNvSpPr/>
          <p:nvPr/>
        </p:nvSpPr>
        <p:spPr>
          <a:xfrm>
            <a:off x="1726200" y="220320"/>
            <a:ext cx="9948240" cy="1324080"/>
          </a:xfrm>
          <a:prstGeom prst="rect">
            <a:avLst/>
          </a:prstGeom>
          <a:solidFill>
            <a:schemeClr val="bg1"/>
          </a:solidFill>
          <a:ln>
            <a:noFill/>
          </a:ln>
        </p:spPr>
        <p:style>
          <a:lnRef idx="0"/>
          <a:fillRef idx="0"/>
          <a:effectRef idx="0"/>
          <a:fontRef idx="minor"/>
        </p:style>
      </p:sp>
      <p:pic>
        <p:nvPicPr>
          <p:cNvPr id="47" name="Immagine 6" descr=""/>
          <p:cNvPicPr/>
          <p:nvPr/>
        </p:nvPicPr>
        <p:blipFill>
          <a:blip r:embed="rId1"/>
          <a:stretch/>
        </p:blipFill>
        <p:spPr>
          <a:xfrm>
            <a:off x="4528080" y="5861520"/>
            <a:ext cx="3622320" cy="774360"/>
          </a:xfrm>
          <a:prstGeom prst="rect">
            <a:avLst/>
          </a:prstGeom>
          <a:ln>
            <a:noFill/>
          </a:ln>
        </p:spPr>
      </p:pic>
      <p:pic>
        <p:nvPicPr>
          <p:cNvPr id="48" name="Immagine 1" descr=""/>
          <p:cNvPicPr/>
          <p:nvPr/>
        </p:nvPicPr>
        <p:blipFill>
          <a:blip r:embed="rId2"/>
          <a:stretch/>
        </p:blipFill>
        <p:spPr>
          <a:xfrm>
            <a:off x="1726200" y="567720"/>
            <a:ext cx="9574560" cy="2351520"/>
          </a:xfrm>
          <a:prstGeom prst="rect">
            <a:avLst/>
          </a:prstGeom>
          <a:ln>
            <a:noFill/>
          </a:ln>
        </p:spPr>
      </p:pic>
      <p:sp>
        <p:nvSpPr>
          <p:cNvPr id="49" name="CustomShape 4"/>
          <p:cNvSpPr/>
          <p:nvPr/>
        </p:nvSpPr>
        <p:spPr>
          <a:xfrm>
            <a:off x="1224000" y="3312000"/>
            <a:ext cx="10252080" cy="2190960"/>
          </a:xfrm>
          <a:prstGeom prst="rect">
            <a:avLst/>
          </a:prstGeom>
          <a:noFill/>
          <a:ln>
            <a:noFill/>
          </a:ln>
        </p:spPr>
        <p:style>
          <a:lnRef idx="0"/>
          <a:fillRef idx="0"/>
          <a:effectRef idx="0"/>
          <a:fontRef idx="minor"/>
        </p:style>
        <p:txBody>
          <a:bodyPr lIns="90000" rIns="90000" tIns="45000" bIns="45000"/>
          <a:p>
            <a:pPr>
              <a:lnSpc>
                <a:spcPct val="100000"/>
              </a:lnSpc>
            </a:pPr>
            <a:r>
              <a:rPr b="0" lang="it-IT" sz="1800" spc="-1" strike="noStrike">
                <a:solidFill>
                  <a:srgbClr val="000000"/>
                </a:solidFill>
                <a:latin typeface="Arial"/>
                <a:ea typeface="DejaVu Sans"/>
              </a:rPr>
              <a:t>	</a:t>
            </a:r>
            <a:r>
              <a:rPr b="0" lang="it-IT" sz="1800" spc="-1" strike="noStrike">
                <a:solidFill>
                  <a:srgbClr val="000000"/>
                </a:solidFill>
                <a:latin typeface="Arial"/>
                <a:ea typeface="DejaVu Sans"/>
              </a:rPr>
              <a:t>	</a:t>
            </a:r>
            <a:r>
              <a:rPr b="0" lang="it-IT" sz="1800" spc="-1" strike="noStrike">
                <a:solidFill>
                  <a:srgbClr val="000000"/>
                </a:solidFill>
                <a:latin typeface="Arial"/>
                <a:ea typeface="DejaVu Sans"/>
              </a:rPr>
              <a:t>	</a:t>
            </a:r>
            <a:r>
              <a:rPr b="0" lang="it-IT" sz="1800" spc="-1" strike="noStrike">
                <a:solidFill>
                  <a:srgbClr val="000000"/>
                </a:solidFill>
                <a:latin typeface="Arial"/>
                <a:ea typeface="DejaVu Sans"/>
              </a:rPr>
              <a:t>                             </a:t>
            </a:r>
            <a:r>
              <a:rPr b="1" lang="it-IT" sz="2200" spc="-1" strike="noStrike">
                <a:solidFill>
                  <a:srgbClr val="21409a"/>
                </a:solidFill>
                <a:latin typeface="Arial"/>
                <a:ea typeface="DejaVu Sans"/>
              </a:rPr>
              <a:t>- HEALTHCARE sector -</a:t>
            </a:r>
            <a:endParaRPr b="0" lang="it-IT" sz="2200" spc="-1" strike="noStrike">
              <a:latin typeface="Arial"/>
            </a:endParaRPr>
          </a:p>
          <a:p>
            <a:pPr>
              <a:lnSpc>
                <a:spcPct val="100000"/>
              </a:lnSpc>
            </a:pPr>
            <a:endParaRPr b="0" lang="it-IT" sz="2200" spc="-1" strike="noStrike">
              <a:latin typeface="Arial"/>
            </a:endParaRPr>
          </a:p>
          <a:p>
            <a:pPr>
              <a:lnSpc>
                <a:spcPct val="100000"/>
              </a:lnSpc>
            </a:pPr>
            <a:r>
              <a:rPr b="0" lang="it-IT" sz="2200" spc="-1" strike="noStrike">
                <a:solidFill>
                  <a:srgbClr val="21409a"/>
                </a:solidFill>
                <a:latin typeface="Arial"/>
                <a:ea typeface="DejaVu Sans"/>
              </a:rPr>
              <a:t>	</a:t>
            </a:r>
            <a:r>
              <a:rPr b="0" lang="it-IT" sz="2200" spc="-1" strike="noStrike">
                <a:solidFill>
                  <a:srgbClr val="21409a"/>
                </a:solidFill>
                <a:latin typeface="Arial"/>
                <a:ea typeface="DejaVu Sans"/>
              </a:rPr>
              <a:t>	</a:t>
            </a:r>
            <a:r>
              <a:rPr b="0" lang="it-IT" sz="2200" spc="-1" strike="noStrike">
                <a:solidFill>
                  <a:srgbClr val="21409a"/>
                </a:solidFill>
                <a:latin typeface="Arial"/>
                <a:ea typeface="DejaVu Sans"/>
              </a:rPr>
              <a:t>	</a:t>
            </a:r>
            <a:r>
              <a:rPr b="0" lang="it-IT" sz="2200" spc="-1" strike="noStrike">
                <a:solidFill>
                  <a:srgbClr val="21409a"/>
                </a:solidFill>
                <a:latin typeface="Arial"/>
                <a:ea typeface="DejaVu Sans"/>
              </a:rPr>
              <a:t>	</a:t>
            </a:r>
            <a:r>
              <a:rPr b="0" lang="it-IT" sz="2200" spc="-1" strike="noStrike">
                <a:solidFill>
                  <a:srgbClr val="21409a"/>
                </a:solidFill>
                <a:latin typeface="Arial"/>
                <a:ea typeface="DejaVu Sans"/>
              </a:rPr>
              <a:t>                      </a:t>
            </a:r>
            <a:r>
              <a:rPr b="1" i="1" lang="it-IT" sz="1800" spc="-1" strike="noStrike">
                <a:solidFill>
                  <a:srgbClr val="21409a"/>
                </a:solidFill>
                <a:latin typeface="Arial"/>
                <a:ea typeface="DejaVu Sans"/>
              </a:rPr>
              <a:t>Overview of vacancies</a:t>
            </a:r>
            <a:r>
              <a:rPr b="0" lang="it-IT" sz="1800" spc="-1" strike="noStrike">
                <a:solidFill>
                  <a:srgbClr val="21409a"/>
                </a:solidFill>
                <a:latin typeface="Arial"/>
                <a:ea typeface="DejaVu Sans"/>
              </a:rPr>
              <a:t> </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21409a"/>
                </a:solidFill>
                <a:latin typeface="Arial"/>
                <a:ea typeface="DejaVu Sans"/>
              </a:rPr>
              <a:t> </a:t>
            </a:r>
            <a:r>
              <a:rPr b="0" lang="it-IT" sz="1800" spc="-1" strike="noStrike">
                <a:solidFill>
                  <a:srgbClr val="21409a"/>
                </a:solidFill>
                <a:latin typeface="Arial"/>
                <a:ea typeface="DejaVu Sans"/>
              </a:rPr>
              <a:t>	</a:t>
            </a:r>
            <a:r>
              <a:rPr b="0" lang="it-IT" sz="1800" spc="-1" strike="noStrike">
                <a:solidFill>
                  <a:srgbClr val="21409a"/>
                </a:solidFill>
                <a:latin typeface="Arial"/>
                <a:ea typeface="DejaVu Sans"/>
              </a:rPr>
              <a:t>	</a:t>
            </a:r>
            <a:r>
              <a:rPr b="0" lang="it-IT" sz="1800" spc="-1" strike="noStrike">
                <a:solidFill>
                  <a:srgbClr val="21409a"/>
                </a:solidFill>
                <a:latin typeface="Arial"/>
                <a:ea typeface="DejaVu Sans"/>
              </a:rPr>
              <a:t>	</a:t>
            </a:r>
            <a:r>
              <a:rPr b="0" lang="it-IT" sz="1800" spc="-1" strike="noStrike">
                <a:solidFill>
                  <a:srgbClr val="21409a"/>
                </a:solidFill>
                <a:latin typeface="Arial"/>
                <a:ea typeface="DejaVu Sans"/>
              </a:rPr>
              <a:t>	</a:t>
            </a:r>
            <a:r>
              <a:rPr b="0" lang="it-IT" sz="1800" spc="-1" strike="noStrike">
                <a:solidFill>
                  <a:srgbClr val="21409a"/>
                </a:solidFill>
                <a:latin typeface="Arial"/>
                <a:ea typeface="DejaVu Sans"/>
              </a:rPr>
              <a:t>	</a:t>
            </a:r>
            <a:r>
              <a:rPr b="0" lang="it-IT" sz="1800" spc="-1" strike="noStrike">
                <a:solidFill>
                  <a:srgbClr val="21409a"/>
                </a:solidFill>
                <a:latin typeface="Arial"/>
                <a:ea typeface="DejaVu Sans"/>
              </a:rPr>
              <a:t>	</a:t>
            </a:r>
            <a:r>
              <a:rPr b="0" lang="it-IT" sz="1800" spc="-1" strike="noStrike">
                <a:solidFill>
                  <a:srgbClr val="21409a"/>
                </a:solidFill>
                <a:latin typeface="Arial"/>
                <a:ea typeface="DejaVu Sans"/>
              </a:rPr>
              <a:t>	</a:t>
            </a:r>
            <a:r>
              <a:rPr b="0" lang="it-IT" sz="1800" spc="-1" strike="noStrike">
                <a:solidFill>
                  <a:srgbClr val="21409a"/>
                </a:solidFill>
                <a:latin typeface="Arial"/>
                <a:ea typeface="DejaVu Sans"/>
              </a:rPr>
              <a:t>	</a:t>
            </a:r>
            <a:r>
              <a:rPr b="0" lang="it-IT" sz="1800" spc="-1" strike="noStrike">
                <a:solidFill>
                  <a:srgbClr val="21409a"/>
                </a:solidFill>
                <a:latin typeface="Arial"/>
                <a:ea typeface="DejaVu Sans"/>
              </a:rPr>
              <a:t>	</a:t>
            </a:r>
            <a:r>
              <a:rPr b="0" lang="it-IT" sz="1800" spc="-1" strike="noStrike">
                <a:solidFill>
                  <a:srgbClr val="21409a"/>
                </a:solidFill>
                <a:latin typeface="Arial"/>
                <a:ea typeface="DejaVu Sans"/>
              </a:rPr>
              <a:t>	</a:t>
            </a:r>
            <a:r>
              <a:rPr b="0" lang="it-IT" sz="1800" spc="-1" strike="noStrike">
                <a:solidFill>
                  <a:srgbClr val="21409a"/>
                </a:solidFill>
                <a:latin typeface="Arial"/>
                <a:ea typeface="DejaVu Sans"/>
              </a:rPr>
              <a:t>	</a:t>
            </a:r>
            <a:r>
              <a:rPr b="0" lang="it-IT" sz="1800" spc="-1" strike="noStrike">
                <a:solidFill>
                  <a:srgbClr val="21409a"/>
                </a:solidFill>
                <a:latin typeface="Arial"/>
                <a:ea typeface="DejaVu Sans"/>
              </a:rPr>
              <a:t>	</a:t>
            </a:r>
            <a:r>
              <a:rPr b="0" lang="it-IT" sz="1800" spc="-1" strike="noStrike">
                <a:solidFill>
                  <a:srgbClr val="21409a"/>
                </a:solidFill>
                <a:latin typeface="Arial"/>
                <a:ea typeface="DejaVu Sans"/>
              </a:rPr>
              <a:t>                        </a:t>
            </a:r>
            <a:r>
              <a:rPr b="1" lang="it-IT" sz="1800" spc="-1" strike="noStrike">
                <a:solidFill>
                  <a:srgbClr val="21409a"/>
                </a:solidFill>
                <a:latin typeface="Arial"/>
                <a:ea typeface="DejaVu Sans"/>
              </a:rPr>
              <a:t> </a:t>
            </a:r>
            <a:r>
              <a:rPr b="1" i="1" lang="it-IT" sz="1400" spc="-1" strike="noStrike">
                <a:solidFill>
                  <a:srgbClr val="21409a"/>
                </a:solidFill>
                <a:latin typeface="Arial"/>
                <a:ea typeface="DejaVu Sans"/>
              </a:rPr>
              <a:t>Anna Bongiovanni, EURES Adviser</a:t>
            </a:r>
            <a:endParaRPr b="0" lang="it-IT" sz="1400" spc="-1" strike="noStrike">
              <a:latin typeface="Arial"/>
            </a:endParaRPr>
          </a:p>
          <a:p>
            <a:pPr>
              <a:lnSpc>
                <a:spcPct val="100000"/>
              </a:lnSpc>
            </a:pPr>
            <a:endParaRPr b="0" lang="it-IT" sz="14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CustomShape 1"/>
          <p:cNvSpPr/>
          <p:nvPr/>
        </p:nvSpPr>
        <p:spPr>
          <a:xfrm>
            <a:off x="731520" y="1719360"/>
            <a:ext cx="1839240" cy="2692440"/>
          </a:xfrm>
          <a:prstGeom prst="rect">
            <a:avLst/>
          </a:prstGeom>
          <a:noFill/>
          <a:ln>
            <a:noFill/>
          </a:ln>
        </p:spPr>
        <p:style>
          <a:lnRef idx="0"/>
          <a:fillRef idx="0"/>
          <a:effectRef idx="0"/>
          <a:fontRef idx="minor"/>
        </p:style>
      </p:sp>
      <p:sp>
        <p:nvSpPr>
          <p:cNvPr id="154" name="CustomShape 2"/>
          <p:cNvSpPr/>
          <p:nvPr/>
        </p:nvSpPr>
        <p:spPr>
          <a:xfrm>
            <a:off x="0" y="-23760"/>
            <a:ext cx="574200" cy="6885000"/>
          </a:xfrm>
          <a:prstGeom prst="rect">
            <a:avLst/>
          </a:prstGeom>
          <a:solidFill>
            <a:srgbClr val="1e4099"/>
          </a:solidFill>
          <a:ln>
            <a:solidFill>
              <a:srgbClr val="003299"/>
            </a:solidFill>
            <a:round/>
          </a:ln>
        </p:spPr>
        <p:style>
          <a:lnRef idx="2">
            <a:schemeClr val="accent1">
              <a:shade val="50000"/>
            </a:schemeClr>
          </a:lnRef>
          <a:fillRef idx="1">
            <a:schemeClr val="accent1"/>
          </a:fillRef>
          <a:effectRef idx="0">
            <a:schemeClr val="accent1"/>
          </a:effectRef>
          <a:fontRef idx="minor"/>
        </p:style>
      </p:sp>
      <p:sp>
        <p:nvSpPr>
          <p:cNvPr id="155" name="CustomShape 3"/>
          <p:cNvSpPr/>
          <p:nvPr/>
        </p:nvSpPr>
        <p:spPr>
          <a:xfrm>
            <a:off x="1023840" y="1851840"/>
            <a:ext cx="10650960" cy="4528800"/>
          </a:xfrm>
          <a:prstGeom prst="rect">
            <a:avLst/>
          </a:prstGeom>
          <a:noFill/>
          <a:ln>
            <a:noFill/>
          </a:ln>
        </p:spPr>
        <p:style>
          <a:lnRef idx="0"/>
          <a:fillRef idx="0"/>
          <a:effectRef idx="0"/>
          <a:fontRef idx="minor"/>
        </p:style>
        <p:txBody>
          <a:bodyPr lIns="0" rIns="0" tIns="45000" bIns="45000"/>
          <a:p>
            <a:pPr algn="just">
              <a:lnSpc>
                <a:spcPts val="1500"/>
              </a:lnSpc>
              <a:spcBef>
                <a:spcPts val="300"/>
              </a:spcBef>
            </a:pPr>
            <a:endParaRPr b="0" lang="it-IT" sz="1800" spc="-1" strike="noStrike">
              <a:latin typeface="Arial"/>
            </a:endParaRPr>
          </a:p>
          <a:p>
            <a:pPr>
              <a:lnSpc>
                <a:spcPct val="100000"/>
              </a:lnSpc>
            </a:pPr>
            <a:endParaRPr b="0" lang="it-IT" sz="1800" spc="-1" strike="noStrike">
              <a:latin typeface="Arial"/>
            </a:endParaRPr>
          </a:p>
          <a:p>
            <a:pPr algn="just">
              <a:lnSpc>
                <a:spcPts val="1500"/>
              </a:lnSpc>
              <a:spcBef>
                <a:spcPts val="300"/>
              </a:spcBef>
            </a:pPr>
            <a:endParaRPr b="0" lang="it-IT" sz="1800" spc="-1" strike="noStrike">
              <a:latin typeface="Arial"/>
            </a:endParaRPr>
          </a:p>
          <a:p>
            <a:pPr algn="just">
              <a:lnSpc>
                <a:spcPts val="1500"/>
              </a:lnSpc>
              <a:spcBef>
                <a:spcPts val="300"/>
              </a:spcBef>
            </a:pPr>
            <a:endParaRPr b="0" lang="it-IT" sz="1800" spc="-1" strike="noStrike">
              <a:latin typeface="Arial"/>
            </a:endParaRPr>
          </a:p>
        </p:txBody>
      </p:sp>
      <p:sp>
        <p:nvSpPr>
          <p:cNvPr id="156" name="CustomShape 4"/>
          <p:cNvSpPr/>
          <p:nvPr/>
        </p:nvSpPr>
        <p:spPr>
          <a:xfrm>
            <a:off x="1023840" y="5340600"/>
            <a:ext cx="10799280" cy="1692720"/>
          </a:xfrm>
          <a:prstGeom prst="rect">
            <a:avLst/>
          </a:prstGeom>
          <a:noFill/>
          <a:ln>
            <a:noFill/>
          </a:ln>
        </p:spPr>
        <p:style>
          <a:lnRef idx="0"/>
          <a:fillRef idx="0"/>
          <a:effectRef idx="0"/>
          <a:fontRef idx="minor"/>
        </p:style>
      </p:sp>
      <p:sp>
        <p:nvSpPr>
          <p:cNvPr id="157" name="CustomShape 5"/>
          <p:cNvSpPr/>
          <p:nvPr/>
        </p:nvSpPr>
        <p:spPr>
          <a:xfrm>
            <a:off x="859680" y="1412280"/>
            <a:ext cx="5464800" cy="367560"/>
          </a:xfrm>
          <a:prstGeom prst="rect">
            <a:avLst/>
          </a:prstGeom>
          <a:noFill/>
          <a:ln>
            <a:noFill/>
          </a:ln>
        </p:spPr>
        <p:style>
          <a:lnRef idx="0"/>
          <a:fillRef idx="0"/>
          <a:effectRef idx="0"/>
          <a:fontRef idx="minor"/>
        </p:style>
      </p:sp>
      <p:sp>
        <p:nvSpPr>
          <p:cNvPr id="158" name="CustomShape 6"/>
          <p:cNvSpPr/>
          <p:nvPr/>
        </p:nvSpPr>
        <p:spPr>
          <a:xfrm>
            <a:off x="724320" y="1491120"/>
            <a:ext cx="10470600" cy="255780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pic>
        <p:nvPicPr>
          <p:cNvPr id="159" name="Immagine 5" descr=""/>
          <p:cNvPicPr/>
          <p:nvPr/>
        </p:nvPicPr>
        <p:blipFill>
          <a:blip r:embed="rId1"/>
          <a:stretch/>
        </p:blipFill>
        <p:spPr>
          <a:xfrm>
            <a:off x="10914840" y="0"/>
            <a:ext cx="1275120" cy="6856200"/>
          </a:xfrm>
          <a:prstGeom prst="rect">
            <a:avLst/>
          </a:prstGeom>
          <a:ln>
            <a:noFill/>
          </a:ln>
        </p:spPr>
      </p:pic>
      <p:sp>
        <p:nvSpPr>
          <p:cNvPr id="160" name="CustomShape 7"/>
          <p:cNvSpPr/>
          <p:nvPr/>
        </p:nvSpPr>
        <p:spPr>
          <a:xfrm>
            <a:off x="864000" y="412560"/>
            <a:ext cx="9682560" cy="522360"/>
          </a:xfrm>
          <a:prstGeom prst="rect">
            <a:avLst/>
          </a:prstGeom>
          <a:noFill/>
          <a:ln>
            <a:noFill/>
          </a:ln>
        </p:spPr>
        <p:style>
          <a:lnRef idx="0"/>
          <a:fillRef idx="0"/>
          <a:effectRef idx="0"/>
          <a:fontRef idx="minor"/>
        </p:style>
      </p:sp>
      <p:sp>
        <p:nvSpPr>
          <p:cNvPr id="161" name="CustomShape 8"/>
          <p:cNvSpPr/>
          <p:nvPr/>
        </p:nvSpPr>
        <p:spPr>
          <a:xfrm>
            <a:off x="892440" y="792000"/>
            <a:ext cx="8422560" cy="125712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Arial"/>
                <a:ea typeface="DejaVu Sans"/>
              </a:rPr>
              <a:t>ITALY – MARCHE REGION</a:t>
            </a:r>
            <a:endParaRPr b="0" lang="it-IT" sz="1800" spc="-1" strike="noStrike">
              <a:latin typeface="Arial"/>
            </a:endParaRPr>
          </a:p>
          <a:p>
            <a:pPr>
              <a:lnSpc>
                <a:spcPct val="100000"/>
              </a:lnSpc>
            </a:pPr>
            <a:r>
              <a:rPr b="1" lang="it-IT" sz="1800" spc="-1" strike="noStrike">
                <a:solidFill>
                  <a:srgbClr val="002060"/>
                </a:solidFill>
                <a:latin typeface="Arial"/>
                <a:ea typeface="DejaVu Sans"/>
              </a:rPr>
              <a:t>AXL SpA - HEALTH PROFESSIONALS</a:t>
            </a:r>
            <a:endParaRPr b="0" lang="it-IT" sz="1800" spc="-1" strike="noStrike">
              <a:latin typeface="Arial"/>
            </a:endParaRPr>
          </a:p>
        </p:txBody>
      </p:sp>
      <p:sp>
        <p:nvSpPr>
          <p:cNvPr id="162" name="CustomShape 9"/>
          <p:cNvSpPr/>
          <p:nvPr/>
        </p:nvSpPr>
        <p:spPr>
          <a:xfrm>
            <a:off x="911520" y="1700640"/>
            <a:ext cx="9864720" cy="4824000"/>
          </a:xfrm>
          <a:prstGeom prst="rect">
            <a:avLst/>
          </a:prstGeom>
          <a:noFill/>
          <a:ln>
            <a:noFill/>
          </a:ln>
        </p:spPr>
        <p:style>
          <a:lnRef idx="0"/>
          <a:fillRef idx="0"/>
          <a:effectRef idx="0"/>
          <a:fontRef idx="minor"/>
        </p:style>
        <p:txBody>
          <a:bodyPr lIns="90000" rIns="90000" tIns="45000" bIns="45000"/>
          <a:p>
            <a:pPr>
              <a:lnSpc>
                <a:spcPct val="100000"/>
              </a:lnSpc>
            </a:pPr>
            <a:r>
              <a:rPr b="0" lang="it-IT" sz="1600" spc="-1" strike="noStrike">
                <a:solidFill>
                  <a:srgbClr val="000000"/>
                </a:solidFill>
                <a:latin typeface="Calibri"/>
                <a:ea typeface="DejaVu Sans"/>
              </a:rPr>
              <a:t>AxL is the employment agency created for the search and selection of personnel and to contribute to the growth of companies.</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u="sng">
                <a:solidFill>
                  <a:srgbClr val="0563c1"/>
                </a:solidFill>
                <a:uFillTx/>
                <a:latin typeface="Calibri"/>
                <a:ea typeface="DejaVu Sans"/>
                <a:hlinkClick r:id="rId2"/>
              </a:rPr>
              <a:t>https://www.europeanjobdays.eu/it/node/312951</a:t>
            </a:r>
            <a:r>
              <a:rPr b="0" lang="it-IT" sz="1600" spc="-1" strike="noStrike">
                <a:solidFill>
                  <a:srgbClr val="0563c1"/>
                </a:solidFill>
                <a:latin typeface="Calibri"/>
                <a:ea typeface="DejaVu Sans"/>
              </a:rPr>
              <a:t> </a:t>
            </a:r>
            <a:endParaRPr b="0" lang="it-IT" sz="1600" spc="-1" strike="noStrike">
              <a:latin typeface="Arial"/>
            </a:endParaRPr>
          </a:p>
          <a:p>
            <a:pPr>
              <a:lnSpc>
                <a:spcPct val="100000"/>
              </a:lnSpc>
            </a:pPr>
            <a:r>
              <a:rPr b="1" lang="it-IT" sz="1600" spc="-1" strike="noStrike">
                <a:solidFill>
                  <a:srgbClr val="000000"/>
                </a:solidFill>
                <a:latin typeface="Calibri"/>
                <a:ea typeface="DejaVu Sans"/>
              </a:rPr>
              <a:t>NURSES –  2 POSITIONS</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a:solidFill>
                  <a:srgbClr val="000000"/>
                </a:solidFill>
                <a:latin typeface="Calibri"/>
                <a:ea typeface="DejaVu Sans"/>
              </a:rPr>
              <a:t>for daily therapy administration service, assistance and care in a protected residence located in the Jesi area (AN).</a:t>
            </a:r>
            <a:endParaRPr b="0" lang="it-IT" sz="1600" spc="-1" strike="noStrike">
              <a:latin typeface="Arial"/>
            </a:endParaRPr>
          </a:p>
          <a:p>
            <a:pPr>
              <a:lnSpc>
                <a:spcPct val="100000"/>
              </a:lnSpc>
            </a:pPr>
            <a:endParaRPr b="0" lang="it-IT" sz="1600" spc="-1" strike="noStrike">
              <a:latin typeface="Arial"/>
            </a:endParaRPr>
          </a:p>
          <a:p>
            <a:pPr>
              <a:lnSpc>
                <a:spcPct val="100000"/>
              </a:lnSpc>
            </a:pPr>
            <a:r>
              <a:rPr b="1" lang="it-IT" sz="1600" spc="-1" strike="noStrike">
                <a:solidFill>
                  <a:srgbClr val="000000"/>
                </a:solidFill>
                <a:latin typeface="Calibri"/>
                <a:ea typeface="DejaVu Sans"/>
              </a:rPr>
              <a:t>Requirements required:</a:t>
            </a:r>
            <a:endParaRPr b="0" lang="it-IT" sz="1600" spc="-1" strike="noStrike">
              <a:latin typeface="Arial"/>
            </a:endParaRPr>
          </a:p>
          <a:p>
            <a:pPr>
              <a:lnSpc>
                <a:spcPct val="100000"/>
              </a:lnSpc>
            </a:pPr>
            <a:r>
              <a:rPr b="0" lang="it-IT" sz="1600" spc="-1" strike="noStrike">
                <a:solidFill>
                  <a:srgbClr val="000000"/>
                </a:solidFill>
                <a:latin typeface="Calibri"/>
                <a:ea typeface="DejaVu Sans"/>
              </a:rPr>
              <a:t>- Degree in Nursing with relative registration with the OPI</a:t>
            </a:r>
            <a:endParaRPr b="0" lang="it-IT" sz="1600" spc="-1" strike="noStrike">
              <a:latin typeface="Arial"/>
            </a:endParaRPr>
          </a:p>
          <a:p>
            <a:pPr>
              <a:lnSpc>
                <a:spcPct val="100000"/>
              </a:lnSpc>
            </a:pPr>
            <a:r>
              <a:rPr b="0" lang="it-IT" sz="1600" spc="-1" strike="noStrike">
                <a:solidFill>
                  <a:srgbClr val="000000"/>
                </a:solidFill>
                <a:latin typeface="Calibri"/>
                <a:ea typeface="DejaVu Sans"/>
              </a:rPr>
              <a:t>- availability in the short term</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a:solidFill>
                  <a:srgbClr val="000000"/>
                </a:solidFill>
                <a:latin typeface="Calibri"/>
                <a:ea typeface="DejaVu Sans"/>
              </a:rPr>
              <a:t>Place of work: Jesi (AN)</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a:solidFill>
                  <a:srgbClr val="000000"/>
                </a:solidFill>
                <a:latin typeface="Calibri"/>
                <a:ea typeface="DejaVu Sans"/>
              </a:rPr>
              <a:t>Working hours: part time 30/35 hours per week from Monday to Sunday</a:t>
            </a:r>
            <a:endParaRPr b="0" lang="it-IT" sz="1600" spc="-1" strike="noStrike">
              <a:latin typeface="Arial"/>
            </a:endParaRPr>
          </a:p>
          <a:p>
            <a:pPr>
              <a:lnSpc>
                <a:spcPct val="100000"/>
              </a:lnSpc>
            </a:pPr>
            <a:endParaRPr b="0" lang="it-IT" sz="1600" spc="-1" strike="noStrike">
              <a:latin typeface="Arial"/>
            </a:endParaRPr>
          </a:p>
          <a:p>
            <a:pPr>
              <a:lnSpc>
                <a:spcPct val="100000"/>
              </a:lnSpc>
            </a:pPr>
            <a:r>
              <a:rPr b="1" lang="it-IT" sz="1600" spc="-1" strike="noStrike">
                <a:solidFill>
                  <a:srgbClr val="000000"/>
                </a:solidFill>
                <a:latin typeface="Calibri"/>
                <a:ea typeface="DejaVu Sans"/>
              </a:rPr>
              <a:t>Contract offered</a:t>
            </a:r>
            <a:r>
              <a:rPr b="0" lang="it-IT" sz="1600" spc="-1" strike="noStrike">
                <a:solidFill>
                  <a:srgbClr val="000000"/>
                </a:solidFill>
                <a:latin typeface="Calibri"/>
                <a:ea typeface="DejaVu Sans"/>
              </a:rPr>
              <a:t>: PERMANENT PERIOD</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a:solidFill>
                  <a:srgbClr val="000000"/>
                </a:solidFill>
                <a:latin typeface="Calibri"/>
                <a:ea typeface="DejaVu Sans"/>
              </a:rPr>
              <a:t>Date of expiry: Monday, January 31, 2022</a:t>
            </a:r>
            <a:endParaRPr b="0" lang="it-IT" sz="1600" spc="-1" strike="noStrike">
              <a:latin typeface="Arial"/>
            </a:endParaRPr>
          </a:p>
          <a:p>
            <a:pPr>
              <a:lnSpc>
                <a:spcPct val="100000"/>
              </a:lnSpc>
            </a:pPr>
            <a:r>
              <a:rPr b="0" lang="it-IT" sz="1600" spc="-1" strike="noStrike">
                <a:solidFill>
                  <a:srgbClr val="000000"/>
                </a:solidFill>
                <a:latin typeface="Calibri"/>
                <a:ea typeface="DejaVu Sans"/>
              </a:rPr>
              <a:t>Link for more information: </a:t>
            </a:r>
            <a:r>
              <a:rPr b="0" lang="it-IT" sz="1600" spc="-1" strike="noStrike" u="sng">
                <a:solidFill>
                  <a:srgbClr val="0563c1"/>
                </a:solidFill>
                <a:uFillTx/>
                <a:latin typeface="Calibri"/>
                <a:ea typeface="DejaVu Sans"/>
                <a:hlinkClick r:id="rId3"/>
              </a:rPr>
              <a:t>www.insiemesipuo.eu</a:t>
            </a:r>
            <a:r>
              <a:rPr b="0" lang="it-IT" sz="1600" spc="-1" strike="noStrike">
                <a:solidFill>
                  <a:srgbClr val="0563c1"/>
                </a:solidFill>
                <a:latin typeface="Calibri"/>
                <a:ea typeface="DejaVu Sans"/>
              </a:rPr>
              <a:t> </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a:solidFill>
                  <a:srgbClr val="0563c1"/>
                </a:solidFill>
                <a:latin typeface="Calibri"/>
                <a:ea typeface="DejaVu Sans"/>
              </a:rPr>
              <a:t> </a:t>
            </a:r>
            <a:endParaRPr b="0" lang="it-IT" sz="1600" spc="-1" strike="noStrike">
              <a:latin typeface="Arial"/>
            </a:endParaRPr>
          </a:p>
        </p:txBody>
      </p:sp>
      <p:pic>
        <p:nvPicPr>
          <p:cNvPr id="163" name="Immagine 160" descr=""/>
          <p:cNvPicPr/>
          <p:nvPr/>
        </p:nvPicPr>
        <p:blipFill>
          <a:blip r:embed="rId4"/>
          <a:stretch/>
        </p:blipFill>
        <p:spPr>
          <a:xfrm>
            <a:off x="7488000" y="288000"/>
            <a:ext cx="1522440" cy="1522440"/>
          </a:xfrm>
          <a:prstGeom prst="rect">
            <a:avLst/>
          </a:prstGeom>
          <a:ln>
            <a:noFill/>
          </a:ln>
        </p:spPr>
      </p:pic>
      <p:pic>
        <p:nvPicPr>
          <p:cNvPr id="164" name="Immagine 161" descr=""/>
          <p:cNvPicPr/>
          <p:nvPr/>
        </p:nvPicPr>
        <p:blipFill>
          <a:blip r:embed="rId5"/>
          <a:stretch/>
        </p:blipFill>
        <p:spPr>
          <a:xfrm>
            <a:off x="9315360" y="648000"/>
            <a:ext cx="1296000" cy="863640"/>
          </a:xfrm>
          <a:prstGeom prst="rect">
            <a:avLst/>
          </a:prstGeom>
          <a:ln>
            <a:noFill/>
          </a:ln>
        </p:spPr>
      </p:pic>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CustomShape 1"/>
          <p:cNvSpPr/>
          <p:nvPr/>
        </p:nvSpPr>
        <p:spPr>
          <a:xfrm>
            <a:off x="731520" y="1719360"/>
            <a:ext cx="1839240" cy="2692440"/>
          </a:xfrm>
          <a:prstGeom prst="rect">
            <a:avLst/>
          </a:prstGeom>
          <a:noFill/>
          <a:ln>
            <a:noFill/>
          </a:ln>
        </p:spPr>
        <p:style>
          <a:lnRef idx="0"/>
          <a:fillRef idx="0"/>
          <a:effectRef idx="0"/>
          <a:fontRef idx="minor"/>
        </p:style>
      </p:sp>
      <p:sp>
        <p:nvSpPr>
          <p:cNvPr id="166" name="CustomShape 2"/>
          <p:cNvSpPr/>
          <p:nvPr/>
        </p:nvSpPr>
        <p:spPr>
          <a:xfrm>
            <a:off x="0" y="-23760"/>
            <a:ext cx="574200" cy="6885000"/>
          </a:xfrm>
          <a:prstGeom prst="rect">
            <a:avLst/>
          </a:prstGeom>
          <a:solidFill>
            <a:srgbClr val="1e4099"/>
          </a:solidFill>
          <a:ln>
            <a:solidFill>
              <a:srgbClr val="003299"/>
            </a:solidFill>
            <a:round/>
          </a:ln>
        </p:spPr>
        <p:style>
          <a:lnRef idx="2">
            <a:schemeClr val="accent1">
              <a:shade val="50000"/>
            </a:schemeClr>
          </a:lnRef>
          <a:fillRef idx="1">
            <a:schemeClr val="accent1"/>
          </a:fillRef>
          <a:effectRef idx="0">
            <a:schemeClr val="accent1"/>
          </a:effectRef>
          <a:fontRef idx="minor"/>
        </p:style>
      </p:sp>
      <p:sp>
        <p:nvSpPr>
          <p:cNvPr id="167" name="CustomShape 3"/>
          <p:cNvSpPr/>
          <p:nvPr/>
        </p:nvSpPr>
        <p:spPr>
          <a:xfrm>
            <a:off x="1023840" y="1851840"/>
            <a:ext cx="10650960" cy="4528800"/>
          </a:xfrm>
          <a:prstGeom prst="rect">
            <a:avLst/>
          </a:prstGeom>
          <a:noFill/>
          <a:ln>
            <a:noFill/>
          </a:ln>
        </p:spPr>
        <p:style>
          <a:lnRef idx="0"/>
          <a:fillRef idx="0"/>
          <a:effectRef idx="0"/>
          <a:fontRef idx="minor"/>
        </p:style>
        <p:txBody>
          <a:bodyPr lIns="0" rIns="0" tIns="45000" bIns="45000"/>
          <a:p>
            <a:pPr algn="just">
              <a:lnSpc>
                <a:spcPts val="1500"/>
              </a:lnSpc>
              <a:spcBef>
                <a:spcPts val="300"/>
              </a:spcBef>
            </a:pPr>
            <a:endParaRPr b="0" lang="it-IT" sz="1800" spc="-1" strike="noStrike">
              <a:latin typeface="Arial"/>
            </a:endParaRPr>
          </a:p>
          <a:p>
            <a:pPr>
              <a:lnSpc>
                <a:spcPct val="100000"/>
              </a:lnSpc>
            </a:pPr>
            <a:endParaRPr b="0" lang="it-IT" sz="1800" spc="-1" strike="noStrike">
              <a:latin typeface="Arial"/>
            </a:endParaRPr>
          </a:p>
          <a:p>
            <a:pPr algn="just">
              <a:lnSpc>
                <a:spcPts val="1500"/>
              </a:lnSpc>
              <a:spcBef>
                <a:spcPts val="300"/>
              </a:spcBef>
            </a:pPr>
            <a:endParaRPr b="0" lang="it-IT" sz="1800" spc="-1" strike="noStrike">
              <a:latin typeface="Arial"/>
            </a:endParaRPr>
          </a:p>
          <a:p>
            <a:pPr algn="just">
              <a:lnSpc>
                <a:spcPts val="1500"/>
              </a:lnSpc>
              <a:spcBef>
                <a:spcPts val="300"/>
              </a:spcBef>
            </a:pPr>
            <a:endParaRPr b="0" lang="it-IT" sz="1800" spc="-1" strike="noStrike">
              <a:latin typeface="Arial"/>
            </a:endParaRPr>
          </a:p>
        </p:txBody>
      </p:sp>
      <p:sp>
        <p:nvSpPr>
          <p:cNvPr id="168" name="CustomShape 4"/>
          <p:cNvSpPr/>
          <p:nvPr/>
        </p:nvSpPr>
        <p:spPr>
          <a:xfrm>
            <a:off x="1023840" y="5340600"/>
            <a:ext cx="10799280" cy="1692720"/>
          </a:xfrm>
          <a:prstGeom prst="rect">
            <a:avLst/>
          </a:prstGeom>
          <a:noFill/>
          <a:ln>
            <a:noFill/>
          </a:ln>
        </p:spPr>
        <p:style>
          <a:lnRef idx="0"/>
          <a:fillRef idx="0"/>
          <a:effectRef idx="0"/>
          <a:fontRef idx="minor"/>
        </p:style>
      </p:sp>
      <p:sp>
        <p:nvSpPr>
          <p:cNvPr id="169" name="CustomShape 5"/>
          <p:cNvSpPr/>
          <p:nvPr/>
        </p:nvSpPr>
        <p:spPr>
          <a:xfrm>
            <a:off x="859680" y="1412280"/>
            <a:ext cx="5464800" cy="367560"/>
          </a:xfrm>
          <a:prstGeom prst="rect">
            <a:avLst/>
          </a:prstGeom>
          <a:noFill/>
          <a:ln>
            <a:noFill/>
          </a:ln>
        </p:spPr>
        <p:style>
          <a:lnRef idx="0"/>
          <a:fillRef idx="0"/>
          <a:effectRef idx="0"/>
          <a:fontRef idx="minor"/>
        </p:style>
      </p:sp>
      <p:sp>
        <p:nvSpPr>
          <p:cNvPr id="170" name="CustomShape 6"/>
          <p:cNvSpPr/>
          <p:nvPr/>
        </p:nvSpPr>
        <p:spPr>
          <a:xfrm>
            <a:off x="724320" y="1491120"/>
            <a:ext cx="10470600" cy="255780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pic>
        <p:nvPicPr>
          <p:cNvPr id="171" name="Immagine 5" descr=""/>
          <p:cNvPicPr/>
          <p:nvPr/>
        </p:nvPicPr>
        <p:blipFill>
          <a:blip r:embed="rId1"/>
          <a:stretch/>
        </p:blipFill>
        <p:spPr>
          <a:xfrm>
            <a:off x="10914840" y="0"/>
            <a:ext cx="1275120" cy="6856200"/>
          </a:xfrm>
          <a:prstGeom prst="rect">
            <a:avLst/>
          </a:prstGeom>
          <a:ln>
            <a:noFill/>
          </a:ln>
        </p:spPr>
      </p:pic>
      <p:sp>
        <p:nvSpPr>
          <p:cNvPr id="172" name="CustomShape 7"/>
          <p:cNvSpPr/>
          <p:nvPr/>
        </p:nvSpPr>
        <p:spPr>
          <a:xfrm>
            <a:off x="865080" y="461880"/>
            <a:ext cx="8422560" cy="125712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Arial"/>
                <a:ea typeface="DejaVu Sans"/>
              </a:rPr>
              <a:t> </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000000"/>
                </a:solidFill>
                <a:latin typeface="Arial"/>
                <a:ea typeface="DejaVu Sans"/>
              </a:rPr>
              <a:t> </a:t>
            </a:r>
            <a:endParaRPr b="0" lang="it-IT" sz="1800" spc="-1" strike="noStrike">
              <a:latin typeface="Arial"/>
            </a:endParaRPr>
          </a:p>
        </p:txBody>
      </p:sp>
      <p:sp>
        <p:nvSpPr>
          <p:cNvPr id="173" name="CustomShape 8"/>
          <p:cNvSpPr/>
          <p:nvPr/>
        </p:nvSpPr>
        <p:spPr>
          <a:xfrm>
            <a:off x="1080000" y="864000"/>
            <a:ext cx="7031880" cy="257976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Arial"/>
                <a:ea typeface="DejaVu Sans"/>
              </a:rPr>
              <a:t>ITALY - TUSCANY REGION</a:t>
            </a:r>
            <a:endParaRPr b="0" lang="it-IT" sz="1800" spc="-1" strike="noStrike">
              <a:latin typeface="Arial"/>
            </a:endParaRPr>
          </a:p>
          <a:p>
            <a:pPr>
              <a:lnSpc>
                <a:spcPct val="100000"/>
              </a:lnSpc>
            </a:pPr>
            <a:r>
              <a:rPr b="1" lang="it-IT" sz="1800" spc="-1" strike="noStrike">
                <a:solidFill>
                  <a:srgbClr val="002060"/>
                </a:solidFill>
                <a:latin typeface="Arial"/>
                <a:ea typeface="DejaVu Sans"/>
              </a:rPr>
              <a:t>GIOCOLARE Cooperativa Sociale</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Calibri"/>
                <a:ea typeface="DejaVu Sans"/>
              </a:rPr>
              <a:t>Giocolare is a Social Cooperative specialized in providing socio-health, educational and cultural services in several italian regions such as Tuscany, Veneto and Lombardy</a:t>
            </a:r>
            <a:r>
              <a:rPr b="1" lang="it-IT" sz="1800" spc="-1" strike="noStrike">
                <a:solidFill>
                  <a:srgbClr val="000000"/>
                </a:solidFill>
                <a:latin typeface="Calibri"/>
                <a:ea typeface="DejaVu Sans"/>
              </a:rPr>
              <a:t>.</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sp>
        <p:nvSpPr>
          <p:cNvPr id="174" name="CustomShape 9"/>
          <p:cNvSpPr/>
          <p:nvPr/>
        </p:nvSpPr>
        <p:spPr>
          <a:xfrm>
            <a:off x="1080000" y="2520000"/>
            <a:ext cx="8207640" cy="418536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r>
              <a:rPr b="0" lang="it-IT" sz="1800" spc="-1" strike="noStrike" u="sng">
                <a:solidFill>
                  <a:srgbClr val="0563c1"/>
                </a:solidFill>
                <a:uFillTx/>
                <a:latin typeface="Calibri"/>
                <a:ea typeface="DejaVu Sans"/>
                <a:hlinkClick r:id="rId2"/>
              </a:rPr>
              <a:t>https://www.europeanjobdays.eu/node/312145</a:t>
            </a:r>
            <a:endParaRPr b="0" lang="it-IT" sz="1800" spc="-1" strike="noStrike">
              <a:latin typeface="Arial"/>
            </a:endParaRPr>
          </a:p>
          <a:p>
            <a:pPr>
              <a:lnSpc>
                <a:spcPct val="100000"/>
              </a:lnSpc>
            </a:pPr>
            <a:r>
              <a:rPr b="1" lang="it-IT" sz="1800" spc="-1" strike="noStrike">
                <a:solidFill>
                  <a:srgbClr val="000000"/>
                </a:solidFill>
                <a:latin typeface="Calibri"/>
                <a:ea typeface="DejaVu Sans"/>
              </a:rPr>
              <a:t>Nurses - 3 positions</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Calibri"/>
                <a:ea typeface="DejaVu Sans"/>
              </a:rPr>
              <a:t>They are selecting NURSES to be included in their health facilities.</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They offer:</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 a permanent contract and remuneration of certain interest </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 a temporary ACCOMMODATION and Italian language course</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Calibri"/>
                <a:ea typeface="DejaVu Sans"/>
              </a:rPr>
              <a:t>To Apply:</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send an email to: risorse.umane@giocolare.net</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Calibri"/>
                <a:ea typeface="DejaVu Sans"/>
              </a:rPr>
              <a:t>Workplace:</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 Grosseto</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 Florence</a:t>
            </a:r>
            <a:endParaRPr b="0" lang="it-IT" sz="1800" spc="-1" strike="noStrike">
              <a:latin typeface="Arial"/>
            </a:endParaRPr>
          </a:p>
          <a:p>
            <a:pPr>
              <a:lnSpc>
                <a:spcPct val="100000"/>
              </a:lnSpc>
            </a:pPr>
            <a:endParaRPr b="0" lang="it-IT" sz="1800" spc="-1" strike="noStrike">
              <a:latin typeface="Arial"/>
            </a:endParaRPr>
          </a:p>
        </p:txBody>
      </p:sp>
      <p:pic>
        <p:nvPicPr>
          <p:cNvPr id="175" name="Immagine 172" descr=""/>
          <p:cNvPicPr/>
          <p:nvPr/>
        </p:nvPicPr>
        <p:blipFill>
          <a:blip r:embed="rId3"/>
          <a:stretch/>
        </p:blipFill>
        <p:spPr>
          <a:xfrm>
            <a:off x="9359640" y="688680"/>
            <a:ext cx="1404000" cy="935640"/>
          </a:xfrm>
          <a:prstGeom prst="rect">
            <a:avLst/>
          </a:prstGeom>
          <a:ln>
            <a:noFill/>
          </a:ln>
        </p:spPr>
      </p:pic>
      <p:pic>
        <p:nvPicPr>
          <p:cNvPr id="176" name="Immagine 173" descr=""/>
          <p:cNvPicPr/>
          <p:nvPr/>
        </p:nvPicPr>
        <p:blipFill>
          <a:blip r:embed="rId4"/>
          <a:stretch/>
        </p:blipFill>
        <p:spPr>
          <a:xfrm>
            <a:off x="6912000" y="648000"/>
            <a:ext cx="2160360" cy="935640"/>
          </a:xfrm>
          <a:prstGeom prst="rect">
            <a:avLst/>
          </a:prstGeom>
          <a:ln>
            <a:noFill/>
          </a:ln>
        </p:spPr>
      </p:pic>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731520" y="1719360"/>
            <a:ext cx="1839240" cy="2692440"/>
          </a:xfrm>
          <a:prstGeom prst="rect">
            <a:avLst/>
          </a:prstGeom>
          <a:noFill/>
          <a:ln>
            <a:noFill/>
          </a:ln>
        </p:spPr>
        <p:style>
          <a:lnRef idx="0"/>
          <a:fillRef idx="0"/>
          <a:effectRef idx="0"/>
          <a:fontRef idx="minor"/>
        </p:style>
      </p:sp>
      <p:sp>
        <p:nvSpPr>
          <p:cNvPr id="178" name="CustomShape 2"/>
          <p:cNvSpPr/>
          <p:nvPr/>
        </p:nvSpPr>
        <p:spPr>
          <a:xfrm>
            <a:off x="0" y="-23760"/>
            <a:ext cx="574200" cy="6885000"/>
          </a:xfrm>
          <a:prstGeom prst="rect">
            <a:avLst/>
          </a:prstGeom>
          <a:solidFill>
            <a:srgbClr val="1e4099"/>
          </a:solidFill>
          <a:ln>
            <a:solidFill>
              <a:srgbClr val="003299"/>
            </a:solidFill>
            <a:round/>
          </a:ln>
        </p:spPr>
        <p:style>
          <a:lnRef idx="2">
            <a:schemeClr val="accent1">
              <a:shade val="50000"/>
            </a:schemeClr>
          </a:lnRef>
          <a:fillRef idx="1">
            <a:schemeClr val="accent1"/>
          </a:fillRef>
          <a:effectRef idx="0">
            <a:schemeClr val="accent1"/>
          </a:effectRef>
          <a:fontRef idx="minor"/>
        </p:style>
      </p:sp>
      <p:sp>
        <p:nvSpPr>
          <p:cNvPr id="179" name="CustomShape 3"/>
          <p:cNvSpPr/>
          <p:nvPr/>
        </p:nvSpPr>
        <p:spPr>
          <a:xfrm>
            <a:off x="1023840" y="1851840"/>
            <a:ext cx="10650960" cy="4528800"/>
          </a:xfrm>
          <a:prstGeom prst="rect">
            <a:avLst/>
          </a:prstGeom>
          <a:noFill/>
          <a:ln>
            <a:noFill/>
          </a:ln>
        </p:spPr>
        <p:style>
          <a:lnRef idx="0"/>
          <a:fillRef idx="0"/>
          <a:effectRef idx="0"/>
          <a:fontRef idx="minor"/>
        </p:style>
        <p:txBody>
          <a:bodyPr lIns="0" rIns="0" tIns="45000" bIns="45000"/>
          <a:p>
            <a:pPr algn="just">
              <a:lnSpc>
                <a:spcPts val="1500"/>
              </a:lnSpc>
              <a:spcBef>
                <a:spcPts val="300"/>
              </a:spcBef>
            </a:pPr>
            <a:endParaRPr b="0" lang="it-IT" sz="1800" spc="-1" strike="noStrike">
              <a:latin typeface="Arial"/>
            </a:endParaRPr>
          </a:p>
          <a:p>
            <a:pPr>
              <a:lnSpc>
                <a:spcPct val="100000"/>
              </a:lnSpc>
            </a:pPr>
            <a:endParaRPr b="0" lang="it-IT" sz="1800" spc="-1" strike="noStrike">
              <a:latin typeface="Arial"/>
            </a:endParaRPr>
          </a:p>
          <a:p>
            <a:pPr algn="just">
              <a:lnSpc>
                <a:spcPts val="1500"/>
              </a:lnSpc>
              <a:spcBef>
                <a:spcPts val="300"/>
              </a:spcBef>
            </a:pPr>
            <a:endParaRPr b="0" lang="it-IT" sz="1800" spc="-1" strike="noStrike">
              <a:latin typeface="Arial"/>
            </a:endParaRPr>
          </a:p>
          <a:p>
            <a:pPr algn="just">
              <a:lnSpc>
                <a:spcPts val="1500"/>
              </a:lnSpc>
              <a:spcBef>
                <a:spcPts val="300"/>
              </a:spcBef>
            </a:pPr>
            <a:endParaRPr b="0" lang="it-IT" sz="1800" spc="-1" strike="noStrike">
              <a:latin typeface="Arial"/>
            </a:endParaRPr>
          </a:p>
        </p:txBody>
      </p:sp>
      <p:sp>
        <p:nvSpPr>
          <p:cNvPr id="180" name="CustomShape 4"/>
          <p:cNvSpPr/>
          <p:nvPr/>
        </p:nvSpPr>
        <p:spPr>
          <a:xfrm>
            <a:off x="1023840" y="5340600"/>
            <a:ext cx="10799280" cy="1692720"/>
          </a:xfrm>
          <a:prstGeom prst="rect">
            <a:avLst/>
          </a:prstGeom>
          <a:noFill/>
          <a:ln>
            <a:noFill/>
          </a:ln>
        </p:spPr>
        <p:style>
          <a:lnRef idx="0"/>
          <a:fillRef idx="0"/>
          <a:effectRef idx="0"/>
          <a:fontRef idx="minor"/>
        </p:style>
      </p:sp>
      <p:sp>
        <p:nvSpPr>
          <p:cNvPr id="181" name="CustomShape 5"/>
          <p:cNvSpPr/>
          <p:nvPr/>
        </p:nvSpPr>
        <p:spPr>
          <a:xfrm>
            <a:off x="859680" y="1412280"/>
            <a:ext cx="5464800" cy="367560"/>
          </a:xfrm>
          <a:prstGeom prst="rect">
            <a:avLst/>
          </a:prstGeom>
          <a:noFill/>
          <a:ln>
            <a:noFill/>
          </a:ln>
        </p:spPr>
        <p:style>
          <a:lnRef idx="0"/>
          <a:fillRef idx="0"/>
          <a:effectRef idx="0"/>
          <a:fontRef idx="minor"/>
        </p:style>
      </p:sp>
      <p:sp>
        <p:nvSpPr>
          <p:cNvPr id="182" name="CustomShape 6"/>
          <p:cNvSpPr/>
          <p:nvPr/>
        </p:nvSpPr>
        <p:spPr>
          <a:xfrm>
            <a:off x="724320" y="1491120"/>
            <a:ext cx="10470600" cy="255780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pic>
        <p:nvPicPr>
          <p:cNvPr id="183" name="Immagine 5" descr=""/>
          <p:cNvPicPr/>
          <p:nvPr/>
        </p:nvPicPr>
        <p:blipFill>
          <a:blip r:embed="rId1"/>
          <a:stretch/>
        </p:blipFill>
        <p:spPr>
          <a:xfrm>
            <a:off x="10914840" y="0"/>
            <a:ext cx="1275120" cy="6856200"/>
          </a:xfrm>
          <a:prstGeom prst="rect">
            <a:avLst/>
          </a:prstGeom>
          <a:ln>
            <a:noFill/>
          </a:ln>
        </p:spPr>
      </p:pic>
      <p:sp>
        <p:nvSpPr>
          <p:cNvPr id="184" name="CustomShape 7"/>
          <p:cNvSpPr/>
          <p:nvPr/>
        </p:nvSpPr>
        <p:spPr>
          <a:xfrm>
            <a:off x="865080" y="461880"/>
            <a:ext cx="8422560" cy="125712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Arial"/>
                <a:ea typeface="DejaVu Sans"/>
              </a:rPr>
              <a:t> </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000000"/>
                </a:solidFill>
                <a:latin typeface="Arial"/>
                <a:ea typeface="DejaVu Sans"/>
              </a:rPr>
              <a:t> </a:t>
            </a:r>
            <a:endParaRPr b="0" lang="it-IT" sz="1800" spc="-1" strike="noStrike">
              <a:latin typeface="Arial"/>
            </a:endParaRPr>
          </a:p>
        </p:txBody>
      </p:sp>
      <p:sp>
        <p:nvSpPr>
          <p:cNvPr id="185" name="CustomShape 8"/>
          <p:cNvSpPr/>
          <p:nvPr/>
        </p:nvSpPr>
        <p:spPr>
          <a:xfrm>
            <a:off x="1071000" y="555480"/>
            <a:ext cx="6551640" cy="246924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Arial"/>
                <a:ea typeface="DejaVu Sans"/>
              </a:rPr>
              <a:t> </a:t>
            </a:r>
            <a:r>
              <a:rPr b="1" lang="it-IT" sz="1800" spc="-1" strike="noStrike">
                <a:solidFill>
                  <a:srgbClr val="000000"/>
                </a:solidFill>
                <a:latin typeface="Arial"/>
                <a:ea typeface="DejaVu Sans"/>
              </a:rPr>
              <a:t>ITALY - LIGURIA REGION</a:t>
            </a:r>
            <a:endParaRPr b="0" lang="it-IT" sz="1800" spc="-1" strike="noStrike">
              <a:latin typeface="Arial"/>
            </a:endParaRPr>
          </a:p>
          <a:p>
            <a:pPr>
              <a:lnSpc>
                <a:spcPct val="100000"/>
              </a:lnSpc>
            </a:pPr>
            <a:r>
              <a:rPr b="1" lang="it-IT" sz="1800" spc="-1" strike="noStrike">
                <a:solidFill>
                  <a:srgbClr val="21409a"/>
                </a:solidFill>
                <a:latin typeface="Arial"/>
                <a:ea typeface="DejaVu Sans"/>
              </a:rPr>
              <a:t>ASSOCIATED VETERINARY PRACTICE</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pic>
        <p:nvPicPr>
          <p:cNvPr id="186" name="Immagine 183" descr=""/>
          <p:cNvPicPr/>
          <p:nvPr/>
        </p:nvPicPr>
        <p:blipFill>
          <a:blip r:embed="rId2"/>
          <a:stretch/>
        </p:blipFill>
        <p:spPr>
          <a:xfrm>
            <a:off x="6725160" y="648000"/>
            <a:ext cx="2418480" cy="1065960"/>
          </a:xfrm>
          <a:prstGeom prst="rect">
            <a:avLst/>
          </a:prstGeom>
          <a:ln>
            <a:noFill/>
          </a:ln>
        </p:spPr>
      </p:pic>
      <p:pic>
        <p:nvPicPr>
          <p:cNvPr id="187" name="Immagine 184" descr=""/>
          <p:cNvPicPr/>
          <p:nvPr/>
        </p:nvPicPr>
        <p:blipFill>
          <a:blip r:embed="rId3"/>
          <a:stretch/>
        </p:blipFill>
        <p:spPr>
          <a:xfrm>
            <a:off x="9035640" y="720000"/>
            <a:ext cx="1404000" cy="935640"/>
          </a:xfrm>
          <a:prstGeom prst="rect">
            <a:avLst/>
          </a:prstGeom>
          <a:ln>
            <a:noFill/>
          </a:ln>
        </p:spPr>
      </p:pic>
      <p:sp>
        <p:nvSpPr>
          <p:cNvPr id="188" name="CustomShape 9"/>
          <p:cNvSpPr/>
          <p:nvPr/>
        </p:nvSpPr>
        <p:spPr>
          <a:xfrm>
            <a:off x="1199520" y="2565000"/>
            <a:ext cx="8557920" cy="3673440"/>
          </a:xfrm>
          <a:prstGeom prst="rect">
            <a:avLst/>
          </a:prstGeom>
          <a:noFill/>
          <a:ln>
            <a:noFill/>
          </a:ln>
        </p:spPr>
        <p:style>
          <a:lnRef idx="0"/>
          <a:fillRef idx="0"/>
          <a:effectRef idx="0"/>
          <a:fontRef idx="minor"/>
        </p:style>
        <p:txBody>
          <a:bodyPr lIns="90000" rIns="90000" tIns="45000" bIns="45000"/>
          <a:p>
            <a:pPr>
              <a:lnSpc>
                <a:spcPct val="100000"/>
              </a:lnSpc>
            </a:pPr>
            <a:r>
              <a:rPr b="0" lang="it-IT" sz="1800" spc="-1" strike="noStrike">
                <a:solidFill>
                  <a:srgbClr val="000000"/>
                </a:solidFill>
                <a:latin typeface="Calibri"/>
                <a:ea typeface="DejaVu Sans"/>
              </a:rPr>
              <a:t>Associated Veterinary Practice with structures both in Sestri Levante and Rapallo is looking for a Veterinarian, even with first experience, to be included in the staff. The two structures offer the candidate an interesting professional growth both for case studies and for collaboration with colleagues specialized in different disciplines.</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000000"/>
                </a:solidFill>
                <a:latin typeface="Calibri"/>
                <a:ea typeface="DejaVu Sans"/>
              </a:rPr>
              <a:t>Requirements</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Autonomy is required in the management of visits in order to be included in night shifts and weekends. A degree is required - old or new system (veterinary medicine) and previous experience in the role is not required.</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000000"/>
                </a:solidFill>
                <a:latin typeface="Calibri"/>
                <a:ea typeface="DejaVu Sans"/>
              </a:rPr>
              <a:t>Application</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To apply, send your CV in Italian to: </a:t>
            </a:r>
            <a:r>
              <a:rPr b="0" lang="it-IT" sz="1800" spc="-1" strike="noStrike" u="sng">
                <a:solidFill>
                  <a:srgbClr val="0563c1"/>
                </a:solidFill>
                <a:uFillTx/>
                <a:latin typeface="Calibri"/>
                <a:ea typeface="DejaVu Sans"/>
                <a:hlinkClick r:id="rId4"/>
              </a:rPr>
              <a:t>eures.tigullio@regione.liguria.it</a:t>
            </a:r>
            <a:r>
              <a:rPr b="0" lang="it-IT" sz="1800" spc="-1" strike="noStrike">
                <a:solidFill>
                  <a:srgbClr val="000000"/>
                </a:solidFill>
                <a:latin typeface="Calibri"/>
                <a:ea typeface="DejaVu Sans"/>
              </a:rPr>
              <a:t> </a:t>
            </a:r>
            <a:endParaRPr b="0" lang="it-IT" sz="1800" spc="-1" strike="noStrike">
              <a:latin typeface="Arial"/>
            </a:endParaRPr>
          </a:p>
          <a:p>
            <a:pPr>
              <a:lnSpc>
                <a:spcPct val="100000"/>
              </a:lnSpc>
            </a:pPr>
            <a:endParaRPr b="0" lang="it-IT" sz="1800" spc="-1" strike="noStrike">
              <a:latin typeface="Arial"/>
            </a:endParaRPr>
          </a:p>
        </p:txBody>
      </p:sp>
      <p:sp>
        <p:nvSpPr>
          <p:cNvPr id="189" name="CustomShape 10"/>
          <p:cNvSpPr/>
          <p:nvPr/>
        </p:nvSpPr>
        <p:spPr>
          <a:xfrm>
            <a:off x="1152000" y="1701720"/>
            <a:ext cx="7778880" cy="601920"/>
          </a:xfrm>
          <a:prstGeom prst="rect">
            <a:avLst/>
          </a:prstGeom>
          <a:noFill/>
          <a:ln>
            <a:noFill/>
          </a:ln>
        </p:spPr>
        <p:style>
          <a:lnRef idx="0"/>
          <a:fillRef idx="0"/>
          <a:effectRef idx="0"/>
          <a:fontRef idx="minor"/>
        </p:style>
        <p:txBody>
          <a:bodyPr lIns="90000" rIns="90000" tIns="45000" bIns="45000"/>
          <a:p>
            <a:pPr>
              <a:lnSpc>
                <a:spcPct val="100000"/>
              </a:lnSpc>
            </a:pPr>
            <a:r>
              <a:rPr b="0" lang="it-IT" sz="1800" spc="-1" strike="noStrike" u="sng">
                <a:solidFill>
                  <a:srgbClr val="0563c1"/>
                </a:solidFill>
                <a:uFillTx/>
                <a:latin typeface="Calibri"/>
                <a:ea typeface="DejaVu Sans"/>
                <a:hlinkClick r:id="rId5"/>
              </a:rPr>
              <a:t>https://www.europeanjobdays.eu/node/308272</a:t>
            </a:r>
            <a:endParaRPr b="0" lang="it-IT" sz="1800" spc="-1" strike="noStrike">
              <a:latin typeface="Arial"/>
            </a:endParaRPr>
          </a:p>
          <a:p>
            <a:pPr>
              <a:lnSpc>
                <a:spcPct val="100000"/>
              </a:lnSpc>
            </a:pPr>
            <a:r>
              <a:rPr b="1" lang="it-IT" sz="1800" spc="-1" strike="noStrike">
                <a:solidFill>
                  <a:srgbClr val="000000"/>
                </a:solidFill>
                <a:latin typeface="Calibri"/>
                <a:ea typeface="DejaVu Sans"/>
              </a:rPr>
              <a:t>Veterinarian  - 1 position</a:t>
            </a:r>
            <a:endParaRPr b="0" lang="it-IT" sz="1800" spc="-1" strike="noStrike">
              <a:latin typeface="Arial"/>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CustomShape 1"/>
          <p:cNvSpPr/>
          <p:nvPr/>
        </p:nvSpPr>
        <p:spPr>
          <a:xfrm>
            <a:off x="731520" y="1719360"/>
            <a:ext cx="1839240" cy="2692440"/>
          </a:xfrm>
          <a:prstGeom prst="rect">
            <a:avLst/>
          </a:prstGeom>
          <a:noFill/>
          <a:ln>
            <a:noFill/>
          </a:ln>
        </p:spPr>
        <p:style>
          <a:lnRef idx="0"/>
          <a:fillRef idx="0"/>
          <a:effectRef idx="0"/>
          <a:fontRef idx="minor"/>
        </p:style>
      </p:sp>
      <p:sp>
        <p:nvSpPr>
          <p:cNvPr id="191" name="CustomShape 2"/>
          <p:cNvSpPr/>
          <p:nvPr/>
        </p:nvSpPr>
        <p:spPr>
          <a:xfrm>
            <a:off x="0" y="-23760"/>
            <a:ext cx="574200" cy="6885000"/>
          </a:xfrm>
          <a:prstGeom prst="rect">
            <a:avLst/>
          </a:prstGeom>
          <a:solidFill>
            <a:srgbClr val="1e4099"/>
          </a:solidFill>
          <a:ln>
            <a:solidFill>
              <a:srgbClr val="003299"/>
            </a:solidFill>
            <a:round/>
          </a:ln>
        </p:spPr>
        <p:style>
          <a:lnRef idx="2">
            <a:schemeClr val="accent1">
              <a:shade val="50000"/>
            </a:schemeClr>
          </a:lnRef>
          <a:fillRef idx="1">
            <a:schemeClr val="accent1"/>
          </a:fillRef>
          <a:effectRef idx="0">
            <a:schemeClr val="accent1"/>
          </a:effectRef>
          <a:fontRef idx="minor"/>
        </p:style>
      </p:sp>
      <p:sp>
        <p:nvSpPr>
          <p:cNvPr id="192" name="CustomShape 3"/>
          <p:cNvSpPr/>
          <p:nvPr/>
        </p:nvSpPr>
        <p:spPr>
          <a:xfrm>
            <a:off x="1023840" y="1851840"/>
            <a:ext cx="10650960" cy="4528800"/>
          </a:xfrm>
          <a:prstGeom prst="rect">
            <a:avLst/>
          </a:prstGeom>
          <a:noFill/>
          <a:ln>
            <a:noFill/>
          </a:ln>
        </p:spPr>
        <p:style>
          <a:lnRef idx="0"/>
          <a:fillRef idx="0"/>
          <a:effectRef idx="0"/>
          <a:fontRef idx="minor"/>
        </p:style>
        <p:txBody>
          <a:bodyPr lIns="0" rIns="0" tIns="45000" bIns="45000"/>
          <a:p>
            <a:pPr algn="just">
              <a:lnSpc>
                <a:spcPts val="1500"/>
              </a:lnSpc>
              <a:spcBef>
                <a:spcPts val="300"/>
              </a:spcBef>
            </a:pPr>
            <a:endParaRPr b="0" lang="it-IT" sz="1800" spc="-1" strike="noStrike">
              <a:latin typeface="Arial"/>
            </a:endParaRPr>
          </a:p>
          <a:p>
            <a:pPr>
              <a:lnSpc>
                <a:spcPct val="100000"/>
              </a:lnSpc>
            </a:pPr>
            <a:endParaRPr b="0" lang="it-IT" sz="1800" spc="-1" strike="noStrike">
              <a:latin typeface="Arial"/>
            </a:endParaRPr>
          </a:p>
          <a:p>
            <a:pPr algn="just">
              <a:lnSpc>
                <a:spcPts val="1500"/>
              </a:lnSpc>
              <a:spcBef>
                <a:spcPts val="300"/>
              </a:spcBef>
            </a:pPr>
            <a:endParaRPr b="0" lang="it-IT" sz="1800" spc="-1" strike="noStrike">
              <a:latin typeface="Arial"/>
            </a:endParaRPr>
          </a:p>
          <a:p>
            <a:pPr algn="just">
              <a:lnSpc>
                <a:spcPts val="1500"/>
              </a:lnSpc>
              <a:spcBef>
                <a:spcPts val="300"/>
              </a:spcBef>
            </a:pPr>
            <a:endParaRPr b="0" lang="it-IT" sz="1800" spc="-1" strike="noStrike">
              <a:latin typeface="Arial"/>
            </a:endParaRPr>
          </a:p>
        </p:txBody>
      </p:sp>
      <p:sp>
        <p:nvSpPr>
          <p:cNvPr id="193" name="CustomShape 4"/>
          <p:cNvSpPr/>
          <p:nvPr/>
        </p:nvSpPr>
        <p:spPr>
          <a:xfrm>
            <a:off x="1023840" y="5340600"/>
            <a:ext cx="10799280" cy="1692720"/>
          </a:xfrm>
          <a:prstGeom prst="rect">
            <a:avLst/>
          </a:prstGeom>
          <a:noFill/>
          <a:ln>
            <a:noFill/>
          </a:ln>
        </p:spPr>
        <p:style>
          <a:lnRef idx="0"/>
          <a:fillRef idx="0"/>
          <a:effectRef idx="0"/>
          <a:fontRef idx="minor"/>
        </p:style>
      </p:sp>
      <p:sp>
        <p:nvSpPr>
          <p:cNvPr id="194" name="CustomShape 5"/>
          <p:cNvSpPr/>
          <p:nvPr/>
        </p:nvSpPr>
        <p:spPr>
          <a:xfrm>
            <a:off x="859680" y="1412280"/>
            <a:ext cx="5464800" cy="367560"/>
          </a:xfrm>
          <a:prstGeom prst="rect">
            <a:avLst/>
          </a:prstGeom>
          <a:noFill/>
          <a:ln>
            <a:noFill/>
          </a:ln>
        </p:spPr>
        <p:style>
          <a:lnRef idx="0"/>
          <a:fillRef idx="0"/>
          <a:effectRef idx="0"/>
          <a:fontRef idx="minor"/>
        </p:style>
      </p:sp>
      <p:sp>
        <p:nvSpPr>
          <p:cNvPr id="195" name="CustomShape 6"/>
          <p:cNvSpPr/>
          <p:nvPr/>
        </p:nvSpPr>
        <p:spPr>
          <a:xfrm>
            <a:off x="724320" y="1491120"/>
            <a:ext cx="10470600" cy="255780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pic>
        <p:nvPicPr>
          <p:cNvPr id="196" name="Immagine 5" descr=""/>
          <p:cNvPicPr/>
          <p:nvPr/>
        </p:nvPicPr>
        <p:blipFill>
          <a:blip r:embed="rId1"/>
          <a:stretch/>
        </p:blipFill>
        <p:spPr>
          <a:xfrm>
            <a:off x="10914840" y="0"/>
            <a:ext cx="1275120" cy="6856200"/>
          </a:xfrm>
          <a:prstGeom prst="rect">
            <a:avLst/>
          </a:prstGeom>
          <a:ln>
            <a:noFill/>
          </a:ln>
        </p:spPr>
      </p:pic>
      <p:sp>
        <p:nvSpPr>
          <p:cNvPr id="197" name="CustomShape 7"/>
          <p:cNvSpPr/>
          <p:nvPr/>
        </p:nvSpPr>
        <p:spPr>
          <a:xfrm>
            <a:off x="864000" y="412560"/>
            <a:ext cx="9682560" cy="522360"/>
          </a:xfrm>
          <a:prstGeom prst="rect">
            <a:avLst/>
          </a:prstGeom>
          <a:noFill/>
          <a:ln>
            <a:noFill/>
          </a:ln>
        </p:spPr>
        <p:style>
          <a:lnRef idx="0"/>
          <a:fillRef idx="0"/>
          <a:effectRef idx="0"/>
          <a:fontRef idx="minor"/>
        </p:style>
      </p:sp>
      <p:sp>
        <p:nvSpPr>
          <p:cNvPr id="198" name="CustomShape 8"/>
          <p:cNvSpPr/>
          <p:nvPr/>
        </p:nvSpPr>
        <p:spPr>
          <a:xfrm>
            <a:off x="792000" y="429480"/>
            <a:ext cx="10056240" cy="587952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r>
              <a:rPr b="1" lang="it-IT" sz="1800" spc="-1" strike="noStrike">
                <a:solidFill>
                  <a:srgbClr val="000000"/>
                </a:solidFill>
                <a:latin typeface="Arial"/>
                <a:ea typeface="DejaVu Sans"/>
              </a:rPr>
              <a:t>NORWAY </a:t>
            </a:r>
            <a:endParaRPr b="0" lang="it-IT" sz="1800" spc="-1" strike="noStrike">
              <a:latin typeface="Arial"/>
            </a:endParaRPr>
          </a:p>
          <a:p>
            <a:pPr>
              <a:lnSpc>
                <a:spcPct val="100000"/>
              </a:lnSpc>
            </a:pPr>
            <a:r>
              <a:rPr b="1" lang="it-IT" sz="1800" spc="-1" strike="noStrike">
                <a:solidFill>
                  <a:srgbClr val="21409a"/>
                </a:solidFill>
                <a:latin typeface="Arial"/>
                <a:ea typeface="DejaVu Sans"/>
              </a:rPr>
              <a:t>APOTEK 1</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Calibri"/>
                <a:ea typeface="DejaVu Sans"/>
              </a:rPr>
              <a:t>Apotek 1 is currently seeking highly motivated pharmacists looking  to make a career move</a:t>
            </a:r>
            <a:r>
              <a:rPr b="0" lang="it-IT" sz="1800" spc="-1" strike="noStrike">
                <a:solidFill>
                  <a:srgbClr val="000000"/>
                </a:solidFill>
                <a:latin typeface="Arial"/>
                <a:ea typeface="DejaVu Sans"/>
              </a:rPr>
              <a:t>.</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600" spc="-1" strike="noStrike" u="sng">
                <a:solidFill>
                  <a:srgbClr val="0563c1"/>
                </a:solidFill>
                <a:uFillTx/>
                <a:latin typeface="Calibri"/>
                <a:ea typeface="DejaVu Sans"/>
                <a:hlinkClick r:id="rId2"/>
              </a:rPr>
              <a:t>https://www.europeanjobdays.eu/node/311640</a:t>
            </a:r>
            <a:r>
              <a:rPr b="1" lang="it-IT" sz="1600" spc="-1" strike="noStrike">
                <a:solidFill>
                  <a:srgbClr val="0563c1"/>
                </a:solidFill>
                <a:latin typeface="Calibri"/>
                <a:ea typeface="DejaVu Sans"/>
              </a:rPr>
              <a:t>  </a:t>
            </a:r>
            <a:endParaRPr b="0" lang="it-IT" sz="1600" spc="-1" strike="noStrike">
              <a:latin typeface="Arial"/>
            </a:endParaRPr>
          </a:p>
          <a:p>
            <a:pPr>
              <a:lnSpc>
                <a:spcPct val="100000"/>
              </a:lnSpc>
            </a:pPr>
            <a:r>
              <a:rPr b="1" lang="it-IT" sz="1600" spc="-1" strike="noStrike">
                <a:solidFill>
                  <a:srgbClr val="000000"/>
                </a:solidFill>
                <a:latin typeface="Calibri"/>
                <a:ea typeface="DejaVu Sans"/>
              </a:rPr>
              <a:t>PHARMACISTS – 1 POSITION</a:t>
            </a:r>
            <a:endParaRPr b="0" lang="it-IT" sz="1600" spc="-1" strike="noStrike">
              <a:latin typeface="Arial"/>
            </a:endParaRPr>
          </a:p>
          <a:p>
            <a:pPr>
              <a:lnSpc>
                <a:spcPct val="100000"/>
              </a:lnSpc>
            </a:pPr>
            <a:endParaRPr b="0" lang="it-IT" sz="1600" spc="-1" strike="noStrike">
              <a:latin typeface="Arial"/>
            </a:endParaRPr>
          </a:p>
          <a:p>
            <a:pPr>
              <a:lnSpc>
                <a:spcPct val="100000"/>
              </a:lnSpc>
            </a:pPr>
            <a:r>
              <a:rPr b="1" lang="it-IT" sz="1600" spc="-1" strike="noStrike">
                <a:solidFill>
                  <a:srgbClr val="000000"/>
                </a:solidFill>
                <a:latin typeface="Calibri"/>
                <a:ea typeface="DejaVu Sans"/>
              </a:rPr>
              <a:t>THEY OFFER</a:t>
            </a:r>
            <a:endParaRPr b="0" lang="it-IT" sz="1600" spc="-1" strike="noStrike">
              <a:latin typeface="Arial"/>
            </a:endParaRPr>
          </a:p>
          <a:p>
            <a:pPr>
              <a:lnSpc>
                <a:spcPct val="100000"/>
              </a:lnSpc>
            </a:pPr>
            <a:r>
              <a:rPr b="0" lang="it-IT" sz="1600" spc="-1" strike="noStrike">
                <a:solidFill>
                  <a:srgbClr val="000000"/>
                </a:solidFill>
                <a:latin typeface="Calibri"/>
                <a:ea typeface="DejaVu Sans"/>
              </a:rPr>
              <a:t>Good working conditions, individual development and career plans. To meet our language requirements they offer language courses, and are willing to assist with some financial support during the course, and also general relocation support. </a:t>
            </a:r>
            <a:endParaRPr b="0" lang="it-IT" sz="1600" spc="-1" strike="noStrike">
              <a:latin typeface="Arial"/>
            </a:endParaRPr>
          </a:p>
          <a:p>
            <a:pPr>
              <a:lnSpc>
                <a:spcPct val="100000"/>
              </a:lnSpc>
            </a:pPr>
            <a:r>
              <a:rPr b="0" lang="it-IT" sz="1600" spc="-1" strike="noStrike">
                <a:solidFill>
                  <a:srgbClr val="000000"/>
                </a:solidFill>
                <a:latin typeface="Calibri"/>
                <a:ea typeface="DejaVu Sans"/>
              </a:rPr>
              <a:t>Apotek 1 has pharmacies all over Norway, and you must be willing to move to remote parts of the country.</a:t>
            </a:r>
            <a:endParaRPr b="0" lang="it-IT" sz="1600" spc="-1" strike="noStrike">
              <a:latin typeface="Arial"/>
            </a:endParaRPr>
          </a:p>
          <a:p>
            <a:pPr>
              <a:lnSpc>
                <a:spcPct val="100000"/>
              </a:lnSpc>
            </a:pPr>
            <a:endParaRPr b="0" lang="it-IT" sz="1600" spc="-1" strike="noStrike">
              <a:latin typeface="Arial"/>
            </a:endParaRPr>
          </a:p>
          <a:p>
            <a:pPr>
              <a:lnSpc>
                <a:spcPct val="100000"/>
              </a:lnSpc>
            </a:pPr>
            <a:r>
              <a:rPr b="1" lang="it-IT" sz="1600" spc="-1" strike="noStrike">
                <a:solidFill>
                  <a:srgbClr val="000000"/>
                </a:solidFill>
                <a:latin typeface="Calibri"/>
                <a:ea typeface="DejaVu Sans"/>
              </a:rPr>
              <a:t>REQUIREMENTS</a:t>
            </a:r>
            <a:endParaRPr b="0" lang="it-IT" sz="1600" spc="-1" strike="noStrike">
              <a:latin typeface="Arial"/>
            </a:endParaRPr>
          </a:p>
          <a:p>
            <a:pPr>
              <a:lnSpc>
                <a:spcPct val="100000"/>
              </a:lnSpc>
            </a:pPr>
            <a:r>
              <a:rPr b="0" lang="it-IT" sz="1600" spc="-1" strike="noStrike">
                <a:solidFill>
                  <a:srgbClr val="000000"/>
                </a:solidFill>
                <a:latin typeface="Calibri"/>
                <a:ea typeface="DejaVu Sans"/>
              </a:rPr>
              <a:t>For candidates with a University or Master degree in Pharmacy, Apotek 1 in Norway offers a career in a well-known company with a high reputation. </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a:solidFill>
                  <a:srgbClr val="000000"/>
                </a:solidFill>
                <a:latin typeface="Calibri"/>
                <a:ea typeface="DejaVu Sans"/>
              </a:rPr>
              <a:t>Excellent English skills - highly motivated to learn, speak and write the Norwegian language</a:t>
            </a:r>
            <a:endParaRPr b="0" lang="it-IT" sz="1600" spc="-1" strike="noStrike">
              <a:latin typeface="Arial"/>
            </a:endParaRPr>
          </a:p>
          <a:p>
            <a:pPr>
              <a:lnSpc>
                <a:spcPct val="100000"/>
              </a:lnSpc>
            </a:pPr>
            <a:endParaRPr b="0" lang="it-IT" sz="1600" spc="-1" strike="noStrike">
              <a:latin typeface="Arial"/>
            </a:endParaRPr>
          </a:p>
          <a:p>
            <a:pPr>
              <a:lnSpc>
                <a:spcPct val="100000"/>
              </a:lnSpc>
            </a:pPr>
            <a:r>
              <a:rPr b="1" lang="it-IT" sz="1600" spc="-1" strike="noStrike">
                <a:solidFill>
                  <a:srgbClr val="000000"/>
                </a:solidFill>
                <a:latin typeface="Calibri"/>
                <a:ea typeface="DejaVu Sans"/>
              </a:rPr>
              <a:t>HOW TO APPLY/CONTACT INFORMATION</a:t>
            </a:r>
            <a:endParaRPr b="0" lang="it-IT" sz="1600" spc="-1" strike="noStrike">
              <a:latin typeface="Arial"/>
            </a:endParaRPr>
          </a:p>
          <a:p>
            <a:pPr>
              <a:lnSpc>
                <a:spcPct val="100000"/>
              </a:lnSpc>
            </a:pPr>
            <a:r>
              <a:rPr b="0" lang="it-IT" sz="1600" spc="-1" strike="noStrike">
                <a:solidFill>
                  <a:srgbClr val="000000"/>
                </a:solidFill>
                <a:latin typeface="Calibri"/>
                <a:ea typeface="DejaVu Sans"/>
              </a:rPr>
              <a:t>If you want to know more about working in Norway, or wish to send your application and Cv in English send an e-mail to the  Recruitment advisor: nina.florholmen@apotek1.no</a:t>
            </a: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p:txBody>
      </p:sp>
      <p:pic>
        <p:nvPicPr>
          <p:cNvPr id="199" name="Immagine 196" descr=""/>
          <p:cNvPicPr/>
          <p:nvPr/>
        </p:nvPicPr>
        <p:blipFill>
          <a:blip r:embed="rId3"/>
          <a:stretch/>
        </p:blipFill>
        <p:spPr>
          <a:xfrm>
            <a:off x="8544240" y="332640"/>
            <a:ext cx="1582560" cy="1151640"/>
          </a:xfrm>
          <a:prstGeom prst="rect">
            <a:avLst/>
          </a:prstGeom>
          <a:ln>
            <a:noFill/>
          </a:ln>
        </p:spPr>
      </p:pic>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a:off x="731520" y="1719360"/>
            <a:ext cx="1839240" cy="2692440"/>
          </a:xfrm>
          <a:prstGeom prst="rect">
            <a:avLst/>
          </a:prstGeom>
          <a:noFill/>
          <a:ln>
            <a:noFill/>
          </a:ln>
        </p:spPr>
        <p:style>
          <a:lnRef idx="0"/>
          <a:fillRef idx="0"/>
          <a:effectRef idx="0"/>
          <a:fontRef idx="minor"/>
        </p:style>
      </p:sp>
      <p:sp>
        <p:nvSpPr>
          <p:cNvPr id="201" name="CustomShape 2"/>
          <p:cNvSpPr/>
          <p:nvPr/>
        </p:nvSpPr>
        <p:spPr>
          <a:xfrm>
            <a:off x="0" y="-23760"/>
            <a:ext cx="574200" cy="6885000"/>
          </a:xfrm>
          <a:prstGeom prst="rect">
            <a:avLst/>
          </a:prstGeom>
          <a:solidFill>
            <a:srgbClr val="1e4099"/>
          </a:solidFill>
          <a:ln>
            <a:solidFill>
              <a:srgbClr val="003299"/>
            </a:solidFill>
            <a:round/>
          </a:ln>
        </p:spPr>
        <p:style>
          <a:lnRef idx="2">
            <a:schemeClr val="accent1">
              <a:shade val="50000"/>
            </a:schemeClr>
          </a:lnRef>
          <a:fillRef idx="1">
            <a:schemeClr val="accent1"/>
          </a:fillRef>
          <a:effectRef idx="0">
            <a:schemeClr val="accent1"/>
          </a:effectRef>
          <a:fontRef idx="minor"/>
        </p:style>
      </p:sp>
      <p:sp>
        <p:nvSpPr>
          <p:cNvPr id="202" name="CustomShape 3"/>
          <p:cNvSpPr/>
          <p:nvPr/>
        </p:nvSpPr>
        <p:spPr>
          <a:xfrm>
            <a:off x="1023840" y="1851840"/>
            <a:ext cx="10650960" cy="4528800"/>
          </a:xfrm>
          <a:prstGeom prst="rect">
            <a:avLst/>
          </a:prstGeom>
          <a:noFill/>
          <a:ln>
            <a:noFill/>
          </a:ln>
        </p:spPr>
        <p:style>
          <a:lnRef idx="0"/>
          <a:fillRef idx="0"/>
          <a:effectRef idx="0"/>
          <a:fontRef idx="minor"/>
        </p:style>
        <p:txBody>
          <a:bodyPr lIns="0" rIns="0" tIns="45000" bIns="45000"/>
          <a:p>
            <a:pPr algn="just">
              <a:lnSpc>
                <a:spcPts val="1500"/>
              </a:lnSpc>
              <a:spcBef>
                <a:spcPts val="300"/>
              </a:spcBef>
            </a:pPr>
            <a:endParaRPr b="0" lang="it-IT" sz="1800" spc="-1" strike="noStrike">
              <a:latin typeface="Arial"/>
            </a:endParaRPr>
          </a:p>
          <a:p>
            <a:pPr>
              <a:lnSpc>
                <a:spcPct val="100000"/>
              </a:lnSpc>
            </a:pPr>
            <a:endParaRPr b="0" lang="it-IT" sz="1800" spc="-1" strike="noStrike">
              <a:latin typeface="Arial"/>
            </a:endParaRPr>
          </a:p>
          <a:p>
            <a:pPr algn="just">
              <a:lnSpc>
                <a:spcPts val="1500"/>
              </a:lnSpc>
              <a:spcBef>
                <a:spcPts val="300"/>
              </a:spcBef>
            </a:pPr>
            <a:endParaRPr b="0" lang="it-IT" sz="1800" spc="-1" strike="noStrike">
              <a:latin typeface="Arial"/>
            </a:endParaRPr>
          </a:p>
          <a:p>
            <a:pPr algn="just">
              <a:lnSpc>
                <a:spcPts val="1500"/>
              </a:lnSpc>
              <a:spcBef>
                <a:spcPts val="300"/>
              </a:spcBef>
            </a:pPr>
            <a:endParaRPr b="0" lang="it-IT" sz="1800" spc="-1" strike="noStrike">
              <a:latin typeface="Arial"/>
            </a:endParaRPr>
          </a:p>
        </p:txBody>
      </p:sp>
      <p:sp>
        <p:nvSpPr>
          <p:cNvPr id="203" name="CustomShape 4"/>
          <p:cNvSpPr/>
          <p:nvPr/>
        </p:nvSpPr>
        <p:spPr>
          <a:xfrm>
            <a:off x="1023840" y="5340600"/>
            <a:ext cx="10799280" cy="1692720"/>
          </a:xfrm>
          <a:prstGeom prst="rect">
            <a:avLst/>
          </a:prstGeom>
          <a:noFill/>
          <a:ln>
            <a:noFill/>
          </a:ln>
        </p:spPr>
        <p:style>
          <a:lnRef idx="0"/>
          <a:fillRef idx="0"/>
          <a:effectRef idx="0"/>
          <a:fontRef idx="minor"/>
        </p:style>
      </p:sp>
      <p:sp>
        <p:nvSpPr>
          <p:cNvPr id="204" name="CustomShape 5"/>
          <p:cNvSpPr/>
          <p:nvPr/>
        </p:nvSpPr>
        <p:spPr>
          <a:xfrm>
            <a:off x="724320" y="1491120"/>
            <a:ext cx="10470600" cy="255780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pic>
        <p:nvPicPr>
          <p:cNvPr id="205" name="Immagine 5" descr=""/>
          <p:cNvPicPr/>
          <p:nvPr/>
        </p:nvPicPr>
        <p:blipFill>
          <a:blip r:embed="rId1"/>
          <a:stretch/>
        </p:blipFill>
        <p:spPr>
          <a:xfrm>
            <a:off x="10914840" y="0"/>
            <a:ext cx="1275120" cy="6856200"/>
          </a:xfrm>
          <a:prstGeom prst="rect">
            <a:avLst/>
          </a:prstGeom>
          <a:ln>
            <a:noFill/>
          </a:ln>
        </p:spPr>
      </p:pic>
      <p:sp>
        <p:nvSpPr>
          <p:cNvPr id="206" name="CustomShape 6"/>
          <p:cNvSpPr/>
          <p:nvPr/>
        </p:nvSpPr>
        <p:spPr>
          <a:xfrm>
            <a:off x="864000" y="412560"/>
            <a:ext cx="9682560" cy="522360"/>
          </a:xfrm>
          <a:prstGeom prst="rect">
            <a:avLst/>
          </a:prstGeom>
          <a:noFill/>
          <a:ln>
            <a:noFill/>
          </a:ln>
        </p:spPr>
        <p:style>
          <a:lnRef idx="0"/>
          <a:fillRef idx="0"/>
          <a:effectRef idx="0"/>
          <a:fontRef idx="minor"/>
        </p:style>
      </p:sp>
      <p:sp>
        <p:nvSpPr>
          <p:cNvPr id="207" name="CustomShape 7"/>
          <p:cNvSpPr/>
          <p:nvPr/>
        </p:nvSpPr>
        <p:spPr>
          <a:xfrm>
            <a:off x="1055520" y="404640"/>
            <a:ext cx="7342560" cy="85680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Arial"/>
                <a:ea typeface="DejaVu Sans"/>
              </a:rPr>
              <a:t>DENMARK</a:t>
            </a:r>
            <a:endParaRPr b="0" lang="it-IT" sz="1800" spc="-1" strike="noStrike">
              <a:latin typeface="Arial"/>
            </a:endParaRPr>
          </a:p>
          <a:p>
            <a:pPr>
              <a:lnSpc>
                <a:spcPct val="100000"/>
              </a:lnSpc>
            </a:pPr>
            <a:r>
              <a:rPr b="1" lang="it-IT" sz="1800" spc="-1" strike="noStrike">
                <a:solidFill>
                  <a:srgbClr val="21409a"/>
                </a:solidFill>
                <a:latin typeface="Arial"/>
                <a:ea typeface="DejaVu Sans"/>
              </a:rPr>
              <a:t>WORKINDENMARK</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Calibri"/>
                <a:ea typeface="DejaVu Sans"/>
              </a:rPr>
              <a:t>Workindenmark under the Danish Agency of Labour Market and Recruitment </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is specialized in assisting Danish companies in recruiting highly qualified candidates in skills-shortage sectors. </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Workindenmark’s website www.workindenmark.dk is Denmark’s official portal for international recruitment. Candidates can search among vacant positions from a wide range of Danish companies. All jobs are in English</a:t>
            </a:r>
            <a:r>
              <a:rPr b="0" lang="it-IT" sz="1800" spc="-1" strike="noStrike">
                <a:solidFill>
                  <a:srgbClr val="000000"/>
                </a:solidFill>
                <a:latin typeface="Arial"/>
                <a:ea typeface="DejaVu Sans"/>
              </a:rPr>
              <a:t>. </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pic>
        <p:nvPicPr>
          <p:cNvPr id="208" name="Immagine 205" descr=""/>
          <p:cNvPicPr/>
          <p:nvPr/>
        </p:nvPicPr>
        <p:blipFill>
          <a:blip r:embed="rId2"/>
          <a:stretch/>
        </p:blipFill>
        <p:spPr>
          <a:xfrm>
            <a:off x="8544240" y="332640"/>
            <a:ext cx="1852560" cy="1295640"/>
          </a:xfrm>
          <a:prstGeom prst="rect">
            <a:avLst/>
          </a:prstGeom>
          <a:ln>
            <a:noFill/>
          </a:ln>
        </p:spPr>
      </p:pic>
      <p:sp>
        <p:nvSpPr>
          <p:cNvPr id="209" name="CustomShape 8"/>
          <p:cNvSpPr/>
          <p:nvPr/>
        </p:nvSpPr>
        <p:spPr>
          <a:xfrm>
            <a:off x="1127520" y="2997000"/>
            <a:ext cx="9144720" cy="3384000"/>
          </a:xfrm>
          <a:prstGeom prst="rect">
            <a:avLst/>
          </a:prstGeom>
          <a:noFill/>
          <a:ln>
            <a:noFill/>
          </a:ln>
        </p:spPr>
        <p:style>
          <a:lnRef idx="0"/>
          <a:fillRef idx="0"/>
          <a:effectRef idx="0"/>
          <a:fontRef idx="minor"/>
        </p:style>
        <p:txBody>
          <a:bodyPr lIns="90000" rIns="90000" tIns="45000" bIns="45000"/>
          <a:p>
            <a:pPr>
              <a:lnSpc>
                <a:spcPct val="100000"/>
              </a:lnSpc>
            </a:pPr>
            <a:r>
              <a:rPr b="0" lang="it-IT" sz="1800" spc="-1" strike="noStrike" u="sng">
                <a:solidFill>
                  <a:srgbClr val="0563c1"/>
                </a:solidFill>
                <a:uFillTx/>
                <a:latin typeface="Calibri"/>
                <a:ea typeface="DejaVu Sans"/>
                <a:hlinkClick r:id="rId3"/>
              </a:rPr>
              <a:t>https://www.europeanjobdays.eu/node/313042</a:t>
            </a:r>
            <a:r>
              <a:rPr b="0" lang="it-IT" sz="1800" spc="-1" strike="noStrike">
                <a:solidFill>
                  <a:srgbClr val="000000"/>
                </a:solidFill>
                <a:latin typeface="Calibri"/>
                <a:ea typeface="DejaVu Sans"/>
              </a:rPr>
              <a:t>  </a:t>
            </a:r>
            <a:endParaRPr b="0" lang="it-IT" sz="1800" spc="-1" strike="noStrike">
              <a:latin typeface="Arial"/>
            </a:endParaRPr>
          </a:p>
          <a:p>
            <a:pPr>
              <a:lnSpc>
                <a:spcPct val="100000"/>
              </a:lnSpc>
            </a:pPr>
            <a:r>
              <a:rPr b="1" lang="it-IT" sz="1800" spc="-1" strike="noStrike">
                <a:solidFill>
                  <a:srgbClr val="000000"/>
                </a:solidFill>
                <a:latin typeface="Calibri"/>
                <a:ea typeface="DejaVu Sans"/>
              </a:rPr>
              <a:t>Nurses</a:t>
            </a:r>
            <a:r>
              <a:rPr b="0" lang="it-IT" sz="1800" spc="-1" strike="noStrike">
                <a:solidFill>
                  <a:srgbClr val="000000"/>
                </a:solidFill>
                <a:latin typeface="Calibri"/>
                <a:ea typeface="DejaVu Sans"/>
              </a:rPr>
              <a:t> – 5 Positions (no experience required)</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u="sng">
                <a:solidFill>
                  <a:srgbClr val="0563c1"/>
                </a:solidFill>
                <a:uFillTx/>
                <a:latin typeface="Calibri"/>
                <a:ea typeface="DejaVu Sans"/>
                <a:hlinkClick r:id="rId4"/>
              </a:rPr>
              <a:t>https://www.europeanjobdays.eu/node/313041</a:t>
            </a:r>
            <a:endParaRPr b="0" lang="it-IT" sz="1800" spc="-1" strike="noStrike">
              <a:latin typeface="Arial"/>
            </a:endParaRPr>
          </a:p>
          <a:p>
            <a:pPr>
              <a:lnSpc>
                <a:spcPct val="100000"/>
              </a:lnSpc>
            </a:pPr>
            <a:r>
              <a:rPr b="1" lang="it-IT" sz="1800" spc="-1" strike="noStrike">
                <a:solidFill>
                  <a:srgbClr val="000000"/>
                </a:solidFill>
                <a:latin typeface="Calibri"/>
                <a:ea typeface="DejaVu Sans"/>
              </a:rPr>
              <a:t>Skilled and dedicated psychiatrists</a:t>
            </a:r>
            <a:r>
              <a:rPr b="0" lang="it-IT" sz="1800" spc="-1" strike="noStrike">
                <a:solidFill>
                  <a:srgbClr val="000000"/>
                </a:solidFill>
                <a:latin typeface="Calibri"/>
                <a:ea typeface="DejaVu Sans"/>
              </a:rPr>
              <a:t> – 1 position (experience required 2-5 years)</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u="sng">
                <a:solidFill>
                  <a:srgbClr val="0563c1"/>
                </a:solidFill>
                <a:uFillTx/>
                <a:latin typeface="Calibri"/>
                <a:ea typeface="DejaVu Sans"/>
                <a:hlinkClick r:id="rId5"/>
              </a:rPr>
              <a:t>https://www.europeanjobdays.eu/node/313040</a:t>
            </a:r>
            <a:endParaRPr b="0" lang="it-IT" sz="1800" spc="-1" strike="noStrike">
              <a:latin typeface="Arial"/>
            </a:endParaRPr>
          </a:p>
          <a:p>
            <a:pPr>
              <a:lnSpc>
                <a:spcPct val="100000"/>
              </a:lnSpc>
            </a:pPr>
            <a:r>
              <a:rPr b="1" lang="it-IT" sz="1800" spc="-1" strike="noStrike">
                <a:solidFill>
                  <a:srgbClr val="000000"/>
                </a:solidFill>
                <a:latin typeface="Calibri"/>
                <a:ea typeface="DejaVu Sans"/>
              </a:rPr>
              <a:t>Skilled pulmonologists for Region Zealand</a:t>
            </a:r>
            <a:r>
              <a:rPr b="0" lang="it-IT" sz="1800" spc="-1" strike="noStrike">
                <a:solidFill>
                  <a:srgbClr val="000000"/>
                </a:solidFill>
                <a:latin typeface="Calibri"/>
                <a:ea typeface="DejaVu Sans"/>
              </a:rPr>
              <a:t> – 1 position (experience required 2-5 years)</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u="sng">
                <a:solidFill>
                  <a:srgbClr val="0563c1"/>
                </a:solidFill>
                <a:uFillTx/>
                <a:latin typeface="Calibri"/>
                <a:ea typeface="DejaVu Sans"/>
                <a:hlinkClick r:id="rId6"/>
              </a:rPr>
              <a:t>https://www.europeanjobdays.eu/node/316299</a:t>
            </a:r>
            <a:endParaRPr b="0" lang="it-IT" sz="1800" spc="-1" strike="noStrike">
              <a:latin typeface="Arial"/>
            </a:endParaRPr>
          </a:p>
          <a:p>
            <a:pPr>
              <a:lnSpc>
                <a:spcPct val="100000"/>
              </a:lnSpc>
            </a:pPr>
            <a:r>
              <a:rPr b="1" lang="it-IT" sz="1800" spc="-1" strike="noStrike">
                <a:solidFill>
                  <a:srgbClr val="000000"/>
                </a:solidFill>
                <a:latin typeface="Calibri"/>
                <a:ea typeface="DejaVu Sans"/>
              </a:rPr>
              <a:t>Specialized medical doctor in pulmonology</a:t>
            </a:r>
            <a:r>
              <a:rPr b="0" lang="it-IT" sz="1800" spc="-1" strike="noStrike">
                <a:solidFill>
                  <a:srgbClr val="000000"/>
                </a:solidFill>
                <a:latin typeface="Calibri"/>
                <a:ea typeface="DejaVu Sans"/>
              </a:rPr>
              <a:t> – 1 position (experience required 2-5 years)</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Calibri"/>
                <a:ea typeface="DejaVu Sans"/>
              </a:rPr>
              <a:t>They offer very good contract and intensive introduction to the language</a:t>
            </a:r>
            <a:endParaRPr b="0" lang="it-IT" sz="1800" spc="-1" strike="noStrike">
              <a:latin typeface="Arial"/>
            </a:endParaRPr>
          </a:p>
          <a:p>
            <a:pPr>
              <a:lnSpc>
                <a:spcPct val="100000"/>
              </a:lnSpc>
            </a:pPr>
            <a:endParaRPr b="0" lang="it-IT" sz="1800" spc="-1" strike="noStrike">
              <a:latin typeface="Arial"/>
            </a:endParaRPr>
          </a:p>
        </p:txBody>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CustomShape 1"/>
          <p:cNvSpPr/>
          <p:nvPr/>
        </p:nvSpPr>
        <p:spPr>
          <a:xfrm>
            <a:off x="731520" y="1719360"/>
            <a:ext cx="1839240" cy="2692440"/>
          </a:xfrm>
          <a:prstGeom prst="rect">
            <a:avLst/>
          </a:prstGeom>
          <a:noFill/>
          <a:ln>
            <a:noFill/>
          </a:ln>
        </p:spPr>
        <p:style>
          <a:lnRef idx="0"/>
          <a:fillRef idx="0"/>
          <a:effectRef idx="0"/>
          <a:fontRef idx="minor"/>
        </p:style>
      </p:sp>
      <p:sp>
        <p:nvSpPr>
          <p:cNvPr id="211" name="CustomShape 2"/>
          <p:cNvSpPr/>
          <p:nvPr/>
        </p:nvSpPr>
        <p:spPr>
          <a:xfrm>
            <a:off x="0" y="-23760"/>
            <a:ext cx="574200" cy="6885000"/>
          </a:xfrm>
          <a:prstGeom prst="rect">
            <a:avLst/>
          </a:prstGeom>
          <a:solidFill>
            <a:srgbClr val="1e4099"/>
          </a:solidFill>
          <a:ln>
            <a:solidFill>
              <a:srgbClr val="003299"/>
            </a:solidFill>
            <a:round/>
          </a:ln>
        </p:spPr>
        <p:style>
          <a:lnRef idx="2">
            <a:schemeClr val="accent1">
              <a:shade val="50000"/>
            </a:schemeClr>
          </a:lnRef>
          <a:fillRef idx="1">
            <a:schemeClr val="accent1"/>
          </a:fillRef>
          <a:effectRef idx="0">
            <a:schemeClr val="accent1"/>
          </a:effectRef>
          <a:fontRef idx="minor"/>
        </p:style>
      </p:sp>
      <p:sp>
        <p:nvSpPr>
          <p:cNvPr id="212" name="CustomShape 3"/>
          <p:cNvSpPr/>
          <p:nvPr/>
        </p:nvSpPr>
        <p:spPr>
          <a:xfrm>
            <a:off x="724320" y="1491120"/>
            <a:ext cx="10470600" cy="255780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pic>
        <p:nvPicPr>
          <p:cNvPr id="213" name="Immagine 5" descr=""/>
          <p:cNvPicPr/>
          <p:nvPr/>
        </p:nvPicPr>
        <p:blipFill>
          <a:blip r:embed="rId1"/>
          <a:stretch/>
        </p:blipFill>
        <p:spPr>
          <a:xfrm>
            <a:off x="10914840" y="0"/>
            <a:ext cx="1275120" cy="6856200"/>
          </a:xfrm>
          <a:prstGeom prst="rect">
            <a:avLst/>
          </a:prstGeom>
          <a:ln>
            <a:noFill/>
          </a:ln>
        </p:spPr>
      </p:pic>
      <p:sp>
        <p:nvSpPr>
          <p:cNvPr id="214" name="CustomShape 4"/>
          <p:cNvSpPr/>
          <p:nvPr/>
        </p:nvSpPr>
        <p:spPr>
          <a:xfrm>
            <a:off x="864000" y="412560"/>
            <a:ext cx="9682560" cy="522360"/>
          </a:xfrm>
          <a:prstGeom prst="rect">
            <a:avLst/>
          </a:prstGeom>
          <a:noFill/>
          <a:ln>
            <a:noFill/>
          </a:ln>
        </p:spPr>
        <p:style>
          <a:lnRef idx="0"/>
          <a:fillRef idx="0"/>
          <a:effectRef idx="0"/>
          <a:fontRef idx="minor"/>
        </p:style>
      </p:sp>
      <p:sp>
        <p:nvSpPr>
          <p:cNvPr id="215" name="CustomShape 5"/>
          <p:cNvSpPr/>
          <p:nvPr/>
        </p:nvSpPr>
        <p:spPr>
          <a:xfrm>
            <a:off x="1055520" y="476640"/>
            <a:ext cx="8928720" cy="638100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Arial"/>
                <a:ea typeface="DejaVu Sans"/>
              </a:rPr>
              <a:t>AUSTRIA</a:t>
            </a:r>
            <a:endParaRPr b="0" lang="it-IT" sz="1800" spc="-1" strike="noStrike">
              <a:latin typeface="Arial"/>
            </a:endParaRPr>
          </a:p>
          <a:p>
            <a:pPr>
              <a:lnSpc>
                <a:spcPct val="100000"/>
              </a:lnSpc>
            </a:pPr>
            <a:r>
              <a:rPr b="1" lang="it-IT" sz="1800" spc="-1" strike="noStrike">
                <a:solidFill>
                  <a:srgbClr val="21409a"/>
                </a:solidFill>
                <a:latin typeface="Arial"/>
                <a:ea typeface="DejaVu Sans"/>
              </a:rPr>
              <a:t>GRAZ RAGNITZ PRIVATE CLINIC </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Calibri"/>
                <a:ea typeface="DejaVu Sans"/>
              </a:rPr>
              <a:t>Graz Ragnitz Private Clinic, a PremiQaMed Group company, is a leading private clinic in Austria. Patients and doctors appreciate the professional competence, team-oriented leadership and technical standards that the house offers its guests.</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600" spc="-1" strike="noStrike" u="sng">
                <a:solidFill>
                  <a:srgbClr val="0563c1"/>
                </a:solidFill>
                <a:uFillTx/>
                <a:latin typeface="Arial"/>
                <a:ea typeface="DejaVu Sans"/>
                <a:hlinkClick r:id="rId2"/>
              </a:rPr>
              <a:t>https://www.europeanjobdays.eu/node/316658</a:t>
            </a:r>
            <a:r>
              <a:rPr b="0" lang="it-IT" sz="1600" spc="-1" strike="noStrike">
                <a:solidFill>
                  <a:srgbClr val="000000"/>
                </a:solidFill>
                <a:latin typeface="Arial"/>
                <a:ea typeface="DejaVu Sans"/>
              </a:rPr>
              <a:t>  </a:t>
            </a:r>
            <a:endParaRPr b="0" lang="it-IT" sz="1600" spc="-1" strike="noStrike">
              <a:latin typeface="Arial"/>
            </a:endParaRPr>
          </a:p>
          <a:p>
            <a:pPr>
              <a:lnSpc>
                <a:spcPct val="100000"/>
              </a:lnSpc>
            </a:pPr>
            <a:r>
              <a:rPr b="1" lang="it-IT" sz="1600" spc="-1" strike="noStrike">
                <a:solidFill>
                  <a:srgbClr val="000000"/>
                </a:solidFill>
                <a:latin typeface="Arial"/>
                <a:ea typeface="DejaVu Sans"/>
              </a:rPr>
              <a:t>Surgical Assistant  – 1 Position </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u="sng">
                <a:solidFill>
                  <a:srgbClr val="0563c1"/>
                </a:solidFill>
                <a:uFillTx/>
                <a:latin typeface="Arial"/>
                <a:ea typeface="DejaVu Sans"/>
                <a:hlinkClick r:id="rId3"/>
              </a:rPr>
              <a:t>https://www.europeanjobdays.eu/node/316650</a:t>
            </a:r>
            <a:r>
              <a:rPr b="0" lang="it-IT" sz="1600" spc="-1" strike="noStrike">
                <a:solidFill>
                  <a:srgbClr val="000000"/>
                </a:solidFill>
                <a:latin typeface="Arial"/>
                <a:ea typeface="DejaVu Sans"/>
              </a:rPr>
              <a:t> </a:t>
            </a:r>
            <a:endParaRPr b="0" lang="it-IT" sz="1600" spc="-1" strike="noStrike">
              <a:latin typeface="Arial"/>
            </a:endParaRPr>
          </a:p>
          <a:p>
            <a:pPr>
              <a:lnSpc>
                <a:spcPct val="100000"/>
              </a:lnSpc>
            </a:pPr>
            <a:r>
              <a:rPr b="1" lang="it-IT" sz="1600" spc="-1" strike="noStrike">
                <a:solidFill>
                  <a:srgbClr val="000000"/>
                </a:solidFill>
                <a:latin typeface="Arial"/>
                <a:ea typeface="DejaVu Sans"/>
              </a:rPr>
              <a:t>Specialist in anesthesiology and intensive medicine – 1 position</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u="sng">
                <a:solidFill>
                  <a:srgbClr val="0563c1"/>
                </a:solidFill>
                <a:uFillTx/>
                <a:latin typeface="Arial"/>
                <a:ea typeface="DejaVu Sans"/>
                <a:hlinkClick r:id="rId4"/>
              </a:rPr>
              <a:t>https://www.europeanjobdays.eu/node/313718</a:t>
            </a:r>
            <a:r>
              <a:rPr b="0" lang="it-IT" sz="1600" spc="-1" strike="noStrike">
                <a:solidFill>
                  <a:srgbClr val="000000"/>
                </a:solidFill>
                <a:latin typeface="Arial"/>
                <a:ea typeface="DejaVu Sans"/>
              </a:rPr>
              <a:t>  </a:t>
            </a:r>
            <a:endParaRPr b="0" lang="it-IT" sz="1600" spc="-1" strike="noStrike">
              <a:latin typeface="Arial"/>
            </a:endParaRPr>
          </a:p>
          <a:p>
            <a:pPr>
              <a:lnSpc>
                <a:spcPct val="100000"/>
              </a:lnSpc>
            </a:pPr>
            <a:r>
              <a:rPr b="1" lang="it-IT" sz="1600" spc="-1" strike="noStrike">
                <a:solidFill>
                  <a:srgbClr val="000000"/>
                </a:solidFill>
                <a:latin typeface="Arial"/>
                <a:ea typeface="DejaVu Sans"/>
              </a:rPr>
              <a:t>Nurse – 1 Position</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u="sng">
                <a:solidFill>
                  <a:srgbClr val="0563c1"/>
                </a:solidFill>
                <a:uFillTx/>
                <a:latin typeface="Arial"/>
                <a:ea typeface="DejaVu Sans"/>
                <a:hlinkClick r:id="rId5"/>
              </a:rPr>
              <a:t>https://www.europeanjobdays.eu/node/315073</a:t>
            </a:r>
            <a:endParaRPr b="0" lang="it-IT" sz="1600" spc="-1" strike="noStrike">
              <a:latin typeface="Arial"/>
            </a:endParaRPr>
          </a:p>
          <a:p>
            <a:pPr>
              <a:lnSpc>
                <a:spcPct val="100000"/>
              </a:lnSpc>
            </a:pPr>
            <a:r>
              <a:rPr b="1" lang="it-IT" sz="1600" spc="-1" strike="noStrike">
                <a:solidFill>
                  <a:srgbClr val="000000"/>
                </a:solidFill>
                <a:latin typeface="Arial"/>
                <a:ea typeface="DejaVu Sans"/>
              </a:rPr>
              <a:t>Midwife  – 1 Position </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u="sng">
                <a:solidFill>
                  <a:srgbClr val="0563c1"/>
                </a:solidFill>
                <a:uFillTx/>
                <a:latin typeface="Arial"/>
                <a:ea typeface="DejaVu Sans"/>
                <a:hlinkClick r:id="rId6"/>
              </a:rPr>
              <a:t>https://www.europeanjobdays.eu/node/315072</a:t>
            </a:r>
            <a:endParaRPr b="0" lang="it-IT" sz="1600" spc="-1" strike="noStrike">
              <a:latin typeface="Arial"/>
            </a:endParaRPr>
          </a:p>
          <a:p>
            <a:pPr>
              <a:lnSpc>
                <a:spcPct val="100000"/>
              </a:lnSpc>
            </a:pPr>
            <a:r>
              <a:rPr b="1" lang="it-IT" sz="1600" spc="-1" strike="noStrike">
                <a:solidFill>
                  <a:srgbClr val="000000"/>
                </a:solidFill>
                <a:latin typeface="Arial"/>
                <a:ea typeface="DejaVu Sans"/>
              </a:rPr>
              <a:t>Assistant  Nurse – 1 Position</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u="sng">
                <a:solidFill>
                  <a:srgbClr val="000000"/>
                </a:solidFill>
                <a:uFillTx/>
                <a:latin typeface="Calibri"/>
                <a:ea typeface="DejaVu Sans"/>
              </a:rPr>
              <a:t>Requirements</a:t>
            </a:r>
            <a:endParaRPr b="0" lang="it-IT" sz="1600" spc="-1" strike="noStrike">
              <a:latin typeface="Arial"/>
            </a:endParaRPr>
          </a:p>
          <a:p>
            <a:pPr>
              <a:lnSpc>
                <a:spcPct val="100000"/>
              </a:lnSpc>
            </a:pPr>
            <a:r>
              <a:rPr b="0" lang="it-IT" sz="1600" spc="-1" strike="noStrike">
                <a:solidFill>
                  <a:srgbClr val="000000"/>
                </a:solidFill>
                <a:latin typeface="Calibri"/>
                <a:ea typeface="DejaVu Sans"/>
              </a:rPr>
              <a:t>The speific qualification + experience is required</a:t>
            </a:r>
            <a:endParaRPr b="0" lang="it-IT" sz="1600" spc="-1" strike="noStrike">
              <a:latin typeface="Arial"/>
            </a:endParaRPr>
          </a:p>
          <a:p>
            <a:pPr>
              <a:lnSpc>
                <a:spcPct val="100000"/>
              </a:lnSpc>
            </a:pPr>
            <a:r>
              <a:rPr b="0" lang="it-IT" sz="1600" spc="-1" strike="noStrike">
                <a:solidFill>
                  <a:srgbClr val="000000"/>
                </a:solidFill>
                <a:latin typeface="Calibri"/>
                <a:ea typeface="DejaVu Sans"/>
              </a:rPr>
              <a:t>German very good</a:t>
            </a: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p:txBody>
      </p:sp>
      <p:pic>
        <p:nvPicPr>
          <p:cNvPr id="216" name="Immagine 213" descr=""/>
          <p:cNvPicPr/>
          <p:nvPr/>
        </p:nvPicPr>
        <p:blipFill>
          <a:blip r:embed="rId7"/>
          <a:stretch/>
        </p:blipFill>
        <p:spPr>
          <a:xfrm>
            <a:off x="6527880" y="404640"/>
            <a:ext cx="2912400" cy="647640"/>
          </a:xfrm>
          <a:prstGeom prst="rect">
            <a:avLst/>
          </a:prstGeom>
          <a:ln>
            <a:noFill/>
          </a:ln>
        </p:spPr>
      </p:pic>
      <p:pic>
        <p:nvPicPr>
          <p:cNvPr id="217" name="Immagine 214" descr=""/>
          <p:cNvPicPr/>
          <p:nvPr/>
        </p:nvPicPr>
        <p:blipFill>
          <a:blip r:embed="rId8"/>
          <a:stretch/>
        </p:blipFill>
        <p:spPr>
          <a:xfrm>
            <a:off x="9408240" y="404640"/>
            <a:ext cx="1026000" cy="684000"/>
          </a:xfrm>
          <a:prstGeom prst="rect">
            <a:avLst/>
          </a:prstGeom>
          <a:ln>
            <a:noFill/>
          </a:ln>
        </p:spPr>
      </p:pic>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CustomShape 1"/>
          <p:cNvSpPr/>
          <p:nvPr/>
        </p:nvSpPr>
        <p:spPr>
          <a:xfrm>
            <a:off x="0" y="-23760"/>
            <a:ext cx="574200" cy="6885000"/>
          </a:xfrm>
          <a:prstGeom prst="rect">
            <a:avLst/>
          </a:prstGeom>
          <a:solidFill>
            <a:srgbClr val="1e4099"/>
          </a:solidFill>
          <a:ln>
            <a:solidFill>
              <a:srgbClr val="003299"/>
            </a:solidFill>
            <a:round/>
          </a:ln>
        </p:spPr>
        <p:style>
          <a:lnRef idx="2">
            <a:schemeClr val="accent1">
              <a:shade val="50000"/>
            </a:schemeClr>
          </a:lnRef>
          <a:fillRef idx="1">
            <a:schemeClr val="accent1"/>
          </a:fillRef>
          <a:effectRef idx="0">
            <a:schemeClr val="accent1"/>
          </a:effectRef>
          <a:fontRef idx="minor"/>
        </p:style>
      </p:sp>
      <p:sp>
        <p:nvSpPr>
          <p:cNvPr id="219" name="CustomShape 2"/>
          <p:cNvSpPr/>
          <p:nvPr/>
        </p:nvSpPr>
        <p:spPr>
          <a:xfrm>
            <a:off x="724320" y="1491120"/>
            <a:ext cx="10470600" cy="255780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pic>
        <p:nvPicPr>
          <p:cNvPr id="220" name="Immagine 5" descr=""/>
          <p:cNvPicPr/>
          <p:nvPr/>
        </p:nvPicPr>
        <p:blipFill>
          <a:blip r:embed="rId1"/>
          <a:stretch/>
        </p:blipFill>
        <p:spPr>
          <a:xfrm>
            <a:off x="10914840" y="0"/>
            <a:ext cx="1275120" cy="6856200"/>
          </a:xfrm>
          <a:prstGeom prst="rect">
            <a:avLst/>
          </a:prstGeom>
          <a:ln>
            <a:noFill/>
          </a:ln>
        </p:spPr>
      </p:pic>
      <p:sp>
        <p:nvSpPr>
          <p:cNvPr id="221" name="CustomShape 3"/>
          <p:cNvSpPr/>
          <p:nvPr/>
        </p:nvSpPr>
        <p:spPr>
          <a:xfrm>
            <a:off x="864000" y="412560"/>
            <a:ext cx="9682560" cy="522360"/>
          </a:xfrm>
          <a:prstGeom prst="rect">
            <a:avLst/>
          </a:prstGeom>
          <a:noFill/>
          <a:ln>
            <a:noFill/>
          </a:ln>
        </p:spPr>
        <p:style>
          <a:lnRef idx="0"/>
          <a:fillRef idx="0"/>
          <a:effectRef idx="0"/>
          <a:fontRef idx="minor"/>
        </p:style>
      </p:sp>
      <p:sp>
        <p:nvSpPr>
          <p:cNvPr id="222" name="CustomShape 4"/>
          <p:cNvSpPr/>
          <p:nvPr/>
        </p:nvSpPr>
        <p:spPr>
          <a:xfrm>
            <a:off x="1055520" y="476640"/>
            <a:ext cx="8816040" cy="620964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Arial"/>
                <a:ea typeface="DejaVu Sans"/>
              </a:rPr>
              <a:t>IRELAND </a:t>
            </a:r>
            <a:endParaRPr b="0" lang="it-IT" sz="1800" spc="-1" strike="noStrike">
              <a:latin typeface="Arial"/>
            </a:endParaRPr>
          </a:p>
          <a:p>
            <a:pPr>
              <a:lnSpc>
                <a:spcPct val="100000"/>
              </a:lnSpc>
            </a:pPr>
            <a:r>
              <a:rPr b="1" lang="it-IT" sz="1800" spc="-1" strike="noStrike">
                <a:solidFill>
                  <a:srgbClr val="21409a"/>
                </a:solidFill>
                <a:latin typeface="Arial"/>
                <a:ea typeface="DejaVu Sans"/>
              </a:rPr>
              <a:t>CLARITY RECRUITMENT</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sp>
        <p:nvSpPr>
          <p:cNvPr id="223" name="CustomShape 5"/>
          <p:cNvSpPr/>
          <p:nvPr/>
        </p:nvSpPr>
        <p:spPr>
          <a:xfrm>
            <a:off x="1199520" y="1917000"/>
            <a:ext cx="9360720" cy="4753800"/>
          </a:xfrm>
          <a:prstGeom prst="rect">
            <a:avLst/>
          </a:prstGeom>
          <a:noFill/>
          <a:ln>
            <a:noFill/>
          </a:ln>
        </p:spPr>
        <p:style>
          <a:lnRef idx="0"/>
          <a:fillRef idx="0"/>
          <a:effectRef idx="0"/>
          <a:fontRef idx="minor"/>
        </p:style>
        <p:txBody>
          <a:bodyPr lIns="90000" rIns="90000" tIns="45000" bIns="45000"/>
          <a:p>
            <a:pPr>
              <a:lnSpc>
                <a:spcPct val="100000"/>
              </a:lnSpc>
            </a:pPr>
            <a:r>
              <a:rPr b="0" lang="it-IT" sz="1800" spc="-1" strike="noStrike" u="sng">
                <a:solidFill>
                  <a:srgbClr val="0563c1"/>
                </a:solidFill>
                <a:uFillTx/>
                <a:latin typeface="Calibri"/>
                <a:ea typeface="DejaVu Sans"/>
                <a:hlinkClick r:id="rId2"/>
              </a:rPr>
              <a:t>https://www.europeanjobdays.eu/node/301491</a:t>
            </a:r>
            <a:r>
              <a:rPr b="0" lang="it-IT" sz="1800" spc="-1" strike="noStrike">
                <a:solidFill>
                  <a:srgbClr val="000000"/>
                </a:solidFill>
                <a:latin typeface="Calibri"/>
                <a:ea typeface="DejaVu Sans"/>
              </a:rPr>
              <a:t>  </a:t>
            </a:r>
            <a:r>
              <a:rPr b="1" lang="it-IT" sz="1800" spc="-1" strike="noStrike">
                <a:solidFill>
                  <a:srgbClr val="000000"/>
                </a:solidFill>
                <a:latin typeface="Calibri"/>
                <a:ea typeface="DejaVu Sans"/>
              </a:rPr>
              <a:t>Pharmacists - 10 positions</a:t>
            </a:r>
            <a:endParaRPr b="0" lang="it-IT" sz="1800" spc="-1" strike="noStrike">
              <a:latin typeface="Arial"/>
            </a:endParaRPr>
          </a:p>
          <a:p>
            <a:pPr>
              <a:lnSpc>
                <a:spcPct val="100000"/>
              </a:lnSpc>
            </a:pPr>
            <a:r>
              <a:rPr b="0" lang="it-IT" sz="1800" spc="-1" strike="noStrike" u="sng">
                <a:solidFill>
                  <a:srgbClr val="000000"/>
                </a:solidFill>
                <a:uFillTx/>
                <a:latin typeface="Calibri"/>
                <a:ea typeface="DejaVu Sans"/>
              </a:rPr>
              <a:t>Requirements </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Qualified Pharmacist who studied in the EU and is registered as a pharmacist in the EU </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Good level of English or the motivation to learn </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Preferably experience in retail or community pharmacy</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u="sng">
                <a:solidFill>
                  <a:srgbClr val="0563c1"/>
                </a:solidFill>
                <a:uFillTx/>
                <a:latin typeface="Calibri"/>
                <a:ea typeface="DejaVu Sans"/>
                <a:hlinkClick r:id="rId3"/>
              </a:rPr>
              <a:t>https://www.europeanjobdays.eu/node/301503</a:t>
            </a:r>
            <a:r>
              <a:rPr b="0" lang="it-IT" sz="1800" spc="-1" strike="noStrike">
                <a:solidFill>
                  <a:srgbClr val="000000"/>
                </a:solidFill>
                <a:latin typeface="Calibri"/>
                <a:ea typeface="DejaVu Sans"/>
              </a:rPr>
              <a:t> </a:t>
            </a:r>
            <a:r>
              <a:rPr b="1" lang="it-IT" sz="1800" spc="-1" strike="noStrike">
                <a:solidFill>
                  <a:srgbClr val="000000"/>
                </a:solidFill>
                <a:latin typeface="Calibri"/>
                <a:ea typeface="DejaVu Sans"/>
              </a:rPr>
              <a:t>Nurses - 10 positions</a:t>
            </a:r>
            <a:endParaRPr b="0" lang="it-IT" sz="1800" spc="-1" strike="noStrike">
              <a:latin typeface="Arial"/>
            </a:endParaRPr>
          </a:p>
          <a:p>
            <a:pPr>
              <a:lnSpc>
                <a:spcPct val="100000"/>
              </a:lnSpc>
            </a:pPr>
            <a:r>
              <a:rPr b="0" lang="it-IT" sz="1800" spc="-1" strike="noStrike" u="sng">
                <a:solidFill>
                  <a:srgbClr val="000000"/>
                </a:solidFill>
                <a:uFillTx/>
                <a:latin typeface="Calibri"/>
                <a:ea typeface="DejaVu Sans"/>
              </a:rPr>
              <a:t>Requirements</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Qualified Nurses who studied in the EU and is registered as a nurse in the EU </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Good level of English or the motivation to learn </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Good communication skills</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pic>
        <p:nvPicPr>
          <p:cNvPr id="224" name="Picture 2" descr=""/>
          <p:cNvPicPr/>
          <p:nvPr/>
        </p:nvPicPr>
        <p:blipFill>
          <a:blip r:embed="rId4"/>
          <a:stretch/>
        </p:blipFill>
        <p:spPr>
          <a:xfrm>
            <a:off x="6095880" y="260640"/>
            <a:ext cx="3168000" cy="1273320"/>
          </a:xfrm>
          <a:prstGeom prst="rect">
            <a:avLst/>
          </a:prstGeom>
          <a:ln>
            <a:noFill/>
          </a:ln>
        </p:spPr>
      </p:pic>
      <p:pic>
        <p:nvPicPr>
          <p:cNvPr id="225" name="Picture 4" descr=""/>
          <p:cNvPicPr/>
          <p:nvPr/>
        </p:nvPicPr>
        <p:blipFill>
          <a:blip r:embed="rId5"/>
          <a:stretch/>
        </p:blipFill>
        <p:spPr>
          <a:xfrm>
            <a:off x="8976240" y="404640"/>
            <a:ext cx="1260000" cy="842400"/>
          </a:xfrm>
          <a:prstGeom prst="rect">
            <a:avLst/>
          </a:prstGeom>
          <a:ln>
            <a:noFill/>
          </a:ln>
        </p:spPr>
      </p:pic>
      <p:sp>
        <p:nvSpPr>
          <p:cNvPr id="226" name="CustomShape 6"/>
          <p:cNvSpPr/>
          <p:nvPr/>
        </p:nvSpPr>
        <p:spPr>
          <a:xfrm>
            <a:off x="1127520" y="1412640"/>
            <a:ext cx="9216720" cy="364680"/>
          </a:xfrm>
          <a:prstGeom prst="rect">
            <a:avLst/>
          </a:prstGeom>
          <a:noFill/>
          <a:ln>
            <a:noFill/>
          </a:ln>
        </p:spPr>
        <p:style>
          <a:lnRef idx="0"/>
          <a:fillRef idx="0"/>
          <a:effectRef idx="0"/>
          <a:fontRef idx="minor"/>
        </p:style>
        <p:txBody>
          <a:bodyPr lIns="90000" rIns="90000" tIns="45000" bIns="45000"/>
          <a:p>
            <a:pPr>
              <a:lnSpc>
                <a:spcPct val="100000"/>
              </a:lnSpc>
            </a:pPr>
            <a:r>
              <a:rPr b="0" lang="it-IT" sz="1800" spc="-1" strike="noStrike">
                <a:solidFill>
                  <a:srgbClr val="000000"/>
                </a:solidFill>
                <a:latin typeface="Calibri"/>
                <a:ea typeface="DejaVu Sans"/>
              </a:rPr>
              <a:t>Clarity Group recruits temporary and permanent healthcare professionals for Ireland and the UK. </a:t>
            </a:r>
            <a:endParaRPr b="0" lang="it-IT" sz="1800" spc="-1" strike="noStrike">
              <a:latin typeface="Arial"/>
            </a:endParaRPr>
          </a:p>
        </p:txBody>
      </p:sp>
      <p:sp>
        <p:nvSpPr>
          <p:cNvPr id="227" name="CustomShape 7"/>
          <p:cNvSpPr/>
          <p:nvPr/>
        </p:nvSpPr>
        <p:spPr>
          <a:xfrm>
            <a:off x="1199520" y="5301360"/>
            <a:ext cx="7344360" cy="118764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Calibri"/>
                <a:ea typeface="DejaVu Sans"/>
              </a:rPr>
              <a:t>What they offer</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Permanent contracts available - contracts before coming to Ireland</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Full time jobs - Interviews and offers online</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Competitive salary </a:t>
            </a:r>
            <a:endParaRPr b="0" lang="it-IT" sz="1800" spc="-1" strike="noStrike">
              <a:latin typeface="Arial"/>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731520" y="1719360"/>
            <a:ext cx="1839240" cy="2692440"/>
          </a:xfrm>
          <a:prstGeom prst="rect">
            <a:avLst/>
          </a:prstGeom>
          <a:noFill/>
          <a:ln>
            <a:noFill/>
          </a:ln>
        </p:spPr>
        <p:style>
          <a:lnRef idx="0"/>
          <a:fillRef idx="0"/>
          <a:effectRef idx="0"/>
          <a:fontRef idx="minor"/>
        </p:style>
      </p:sp>
      <p:sp>
        <p:nvSpPr>
          <p:cNvPr id="229" name="CustomShape 2"/>
          <p:cNvSpPr/>
          <p:nvPr/>
        </p:nvSpPr>
        <p:spPr>
          <a:xfrm>
            <a:off x="0" y="-23760"/>
            <a:ext cx="574200" cy="6885000"/>
          </a:xfrm>
          <a:prstGeom prst="rect">
            <a:avLst/>
          </a:prstGeom>
          <a:solidFill>
            <a:srgbClr val="1e4099"/>
          </a:solidFill>
          <a:ln>
            <a:solidFill>
              <a:srgbClr val="003299"/>
            </a:solidFill>
            <a:round/>
          </a:ln>
        </p:spPr>
        <p:style>
          <a:lnRef idx="2">
            <a:schemeClr val="accent1">
              <a:shade val="50000"/>
            </a:schemeClr>
          </a:lnRef>
          <a:fillRef idx="1">
            <a:schemeClr val="accent1"/>
          </a:fillRef>
          <a:effectRef idx="0">
            <a:schemeClr val="accent1"/>
          </a:effectRef>
          <a:fontRef idx="minor"/>
        </p:style>
      </p:sp>
      <p:sp>
        <p:nvSpPr>
          <p:cNvPr id="230" name="CustomShape 3"/>
          <p:cNvSpPr/>
          <p:nvPr/>
        </p:nvSpPr>
        <p:spPr>
          <a:xfrm>
            <a:off x="1008000" y="381240"/>
            <a:ext cx="10659600" cy="1190880"/>
          </a:xfrm>
          <a:prstGeom prst="rect">
            <a:avLst/>
          </a:prstGeom>
          <a:noFill/>
          <a:ln>
            <a:noFill/>
          </a:ln>
        </p:spPr>
        <p:style>
          <a:lnRef idx="0"/>
          <a:fillRef idx="0"/>
          <a:effectRef idx="0"/>
          <a:fontRef idx="minor"/>
        </p:style>
        <p:txBody>
          <a:bodyPr lIns="0" rIns="0" tIns="45000" bIns="45000"/>
          <a:p>
            <a:pPr algn="just">
              <a:lnSpc>
                <a:spcPts val="1500"/>
              </a:lnSpc>
              <a:spcBef>
                <a:spcPts val="300"/>
              </a:spcBef>
            </a:pPr>
            <a:endParaRPr b="0" lang="it-IT" sz="1800" spc="-1" strike="noStrike">
              <a:latin typeface="Arial"/>
            </a:endParaRPr>
          </a:p>
          <a:p>
            <a:pPr>
              <a:lnSpc>
                <a:spcPts val="1500"/>
              </a:lnSpc>
              <a:spcBef>
                <a:spcPts val="300"/>
              </a:spcBef>
            </a:pPr>
            <a:endParaRPr b="0" lang="it-IT" sz="1800" spc="-1" strike="noStrike">
              <a:latin typeface="Arial"/>
            </a:endParaRPr>
          </a:p>
        </p:txBody>
      </p:sp>
      <p:sp>
        <p:nvSpPr>
          <p:cNvPr id="231" name="CustomShape 4"/>
          <p:cNvSpPr/>
          <p:nvPr/>
        </p:nvSpPr>
        <p:spPr>
          <a:xfrm>
            <a:off x="1016640" y="1001520"/>
            <a:ext cx="10650960" cy="5397480"/>
          </a:xfrm>
          <a:prstGeom prst="rect">
            <a:avLst/>
          </a:prstGeom>
          <a:noFill/>
          <a:ln>
            <a:noFill/>
          </a:ln>
        </p:spPr>
        <p:style>
          <a:lnRef idx="0"/>
          <a:fillRef idx="0"/>
          <a:effectRef idx="0"/>
          <a:fontRef idx="minor"/>
        </p:style>
        <p:txBody>
          <a:bodyPr lIns="0" rIns="0" tIns="45000" bIns="45000"/>
          <a:p>
            <a:pPr algn="just">
              <a:lnSpc>
                <a:spcPts val="1500"/>
              </a:lnSpc>
              <a:spcBef>
                <a:spcPts val="300"/>
              </a:spcBef>
            </a:pPr>
            <a:endParaRPr b="0" lang="it-IT" sz="1800" spc="-1" strike="noStrike">
              <a:latin typeface="Arial"/>
            </a:endParaRPr>
          </a:p>
          <a:p>
            <a:pPr algn="just">
              <a:lnSpc>
                <a:spcPts val="1500"/>
              </a:lnSpc>
              <a:spcBef>
                <a:spcPts val="300"/>
              </a:spcBef>
            </a:pPr>
            <a:endParaRPr b="0" lang="it-IT" sz="1800" spc="-1" strike="noStrike">
              <a:latin typeface="Arial"/>
            </a:endParaRPr>
          </a:p>
        </p:txBody>
      </p:sp>
      <p:sp>
        <p:nvSpPr>
          <p:cNvPr id="232" name="CustomShape 5"/>
          <p:cNvSpPr/>
          <p:nvPr/>
        </p:nvSpPr>
        <p:spPr>
          <a:xfrm>
            <a:off x="3121200" y="5084280"/>
            <a:ext cx="5533200" cy="815040"/>
          </a:xfrm>
          <a:prstGeom prst="rect">
            <a:avLst/>
          </a:prstGeom>
          <a:noFill/>
          <a:ln>
            <a:noFill/>
          </a:ln>
        </p:spPr>
        <p:style>
          <a:lnRef idx="0"/>
          <a:fillRef idx="0"/>
          <a:effectRef idx="0"/>
          <a:fontRef idx="minor"/>
        </p:style>
        <p:txBody>
          <a:bodyPr lIns="0" rIns="0" tIns="45000" bIns="45000"/>
          <a:p>
            <a:pPr algn="just">
              <a:lnSpc>
                <a:spcPts val="1500"/>
              </a:lnSpc>
              <a:spcBef>
                <a:spcPts val="300"/>
              </a:spcBef>
            </a:pPr>
            <a:endParaRPr b="0" lang="it-IT" sz="1800" spc="-1" strike="noStrike">
              <a:latin typeface="Arial"/>
            </a:endParaRPr>
          </a:p>
          <a:p>
            <a:pPr>
              <a:lnSpc>
                <a:spcPts val="1500"/>
              </a:lnSpc>
              <a:spcBef>
                <a:spcPts val="300"/>
              </a:spcBef>
            </a:pPr>
            <a:endParaRPr b="0" lang="it-IT" sz="1800" spc="-1" strike="noStrike">
              <a:latin typeface="Arial"/>
            </a:endParaRPr>
          </a:p>
          <a:p>
            <a:pPr>
              <a:lnSpc>
                <a:spcPts val="1500"/>
              </a:lnSpc>
              <a:spcBef>
                <a:spcPts val="300"/>
              </a:spcBef>
            </a:pPr>
            <a:endParaRPr b="0" lang="it-IT" sz="1800" spc="-1" strike="noStrike">
              <a:latin typeface="Arial"/>
            </a:endParaRPr>
          </a:p>
          <a:p>
            <a:pPr>
              <a:lnSpc>
                <a:spcPts val="1500"/>
              </a:lnSpc>
              <a:spcBef>
                <a:spcPts val="300"/>
              </a:spcBef>
            </a:pPr>
            <a:endParaRPr b="0" lang="it-IT" sz="1800" spc="-1" strike="noStrike">
              <a:latin typeface="Arial"/>
            </a:endParaRPr>
          </a:p>
        </p:txBody>
      </p:sp>
      <p:sp>
        <p:nvSpPr>
          <p:cNvPr id="233" name="CustomShape 6"/>
          <p:cNvSpPr/>
          <p:nvPr/>
        </p:nvSpPr>
        <p:spPr>
          <a:xfrm>
            <a:off x="2186640" y="2774160"/>
            <a:ext cx="8861040" cy="1368360"/>
          </a:xfrm>
          <a:prstGeom prst="rect">
            <a:avLst/>
          </a:prstGeom>
          <a:noFill/>
          <a:ln>
            <a:noFill/>
          </a:ln>
        </p:spPr>
        <p:style>
          <a:lnRef idx="0"/>
          <a:fillRef idx="0"/>
          <a:effectRef idx="0"/>
          <a:fontRef idx="minor"/>
        </p:style>
        <p:txBody>
          <a:bodyPr lIns="90000" rIns="90000" tIns="45000" bIns="45000"/>
          <a:p>
            <a:pPr>
              <a:lnSpc>
                <a:spcPct val="100000"/>
              </a:lnSpc>
            </a:pPr>
            <a:r>
              <a:rPr b="0" lang="it-IT" sz="1800" spc="-1" strike="noStrike">
                <a:solidFill>
                  <a:srgbClr val="000000"/>
                </a:solidFill>
                <a:latin typeface="Calibri"/>
                <a:ea typeface="DejaVu Sans"/>
              </a:rPr>
              <a:t>	</a:t>
            </a:r>
            <a:r>
              <a:rPr b="0" lang="it-IT" sz="1800" spc="-1" strike="noStrike">
                <a:solidFill>
                  <a:srgbClr val="000000"/>
                </a:solidFill>
                <a:latin typeface="Calibri"/>
                <a:ea typeface="DejaVu Sans"/>
              </a:rPr>
              <a:t>	</a:t>
            </a:r>
            <a:r>
              <a:rPr b="0" lang="it-IT" sz="1800" spc="-1" strike="noStrike">
                <a:solidFill>
                  <a:srgbClr val="000000"/>
                </a:solidFill>
                <a:latin typeface="Calibri"/>
                <a:ea typeface="DejaVu Sans"/>
              </a:rPr>
              <a:t>                         </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                                         </a:t>
            </a:r>
            <a:endParaRPr b="0" lang="it-IT" sz="1800" spc="-1" strike="noStrike">
              <a:latin typeface="Arial"/>
            </a:endParaRPr>
          </a:p>
          <a:p>
            <a:pPr algn="ctr">
              <a:lnSpc>
                <a:spcPct val="100000"/>
              </a:lnSpc>
            </a:pPr>
            <a:r>
              <a:rPr b="1" lang="it-IT" sz="2400" spc="-1" strike="noStrike">
                <a:solidFill>
                  <a:srgbClr val="c00000"/>
                </a:solidFill>
                <a:latin typeface="Calibri"/>
                <a:ea typeface="DejaVu Sans"/>
              </a:rPr>
              <a:t>Thank you for your attention!</a:t>
            </a:r>
            <a:endParaRPr b="0" lang="it-IT" sz="2400" spc="-1" strike="noStrike">
              <a:latin typeface="Arial"/>
            </a:endParaRPr>
          </a:p>
          <a:p>
            <a:pPr>
              <a:lnSpc>
                <a:spcPct val="100000"/>
              </a:lnSpc>
            </a:pPr>
            <a:endParaRPr b="0" lang="it-IT" sz="2400" spc="-1" strike="noStrike">
              <a:latin typeface="Arial"/>
            </a:endParaRPr>
          </a:p>
          <a:p>
            <a:pPr>
              <a:lnSpc>
                <a:spcPct val="100000"/>
              </a:lnSpc>
            </a:pPr>
            <a:endParaRPr b="0" lang="it-IT" sz="2400" spc="-1" strike="noStrike">
              <a:latin typeface="Arial"/>
            </a:endParaRPr>
          </a:p>
        </p:txBody>
      </p:sp>
      <p:pic>
        <p:nvPicPr>
          <p:cNvPr id="234" name="Immagine 2" descr=""/>
          <p:cNvPicPr/>
          <p:nvPr/>
        </p:nvPicPr>
        <p:blipFill>
          <a:blip r:embed="rId1"/>
          <a:stretch/>
        </p:blipFill>
        <p:spPr>
          <a:xfrm>
            <a:off x="3515760" y="5301720"/>
            <a:ext cx="5158800" cy="1106280"/>
          </a:xfrm>
          <a:prstGeom prst="rect">
            <a:avLst/>
          </a:prstGeom>
          <a:ln>
            <a:noFill/>
          </a:ln>
        </p:spPr>
      </p:pic>
      <p:pic>
        <p:nvPicPr>
          <p:cNvPr id="235" name="Immagine 3" descr=""/>
          <p:cNvPicPr/>
          <p:nvPr/>
        </p:nvPicPr>
        <p:blipFill>
          <a:blip r:embed="rId2"/>
          <a:stretch/>
        </p:blipFill>
        <p:spPr>
          <a:xfrm>
            <a:off x="1479960" y="286560"/>
            <a:ext cx="9978840" cy="2351520"/>
          </a:xfrm>
          <a:prstGeom prst="rect">
            <a:avLst/>
          </a:prstGeom>
          <a:ln>
            <a:noFill/>
          </a:ln>
        </p:spPr>
      </p:pic>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CustomShape 1"/>
          <p:cNvSpPr/>
          <p:nvPr/>
        </p:nvSpPr>
        <p:spPr>
          <a:xfrm>
            <a:off x="731520" y="1719360"/>
            <a:ext cx="1839240" cy="2692440"/>
          </a:xfrm>
          <a:prstGeom prst="rect">
            <a:avLst/>
          </a:prstGeom>
          <a:noFill/>
          <a:ln>
            <a:noFill/>
          </a:ln>
        </p:spPr>
        <p:style>
          <a:lnRef idx="0"/>
          <a:fillRef idx="0"/>
          <a:effectRef idx="0"/>
          <a:fontRef idx="minor"/>
        </p:style>
      </p:sp>
      <p:sp>
        <p:nvSpPr>
          <p:cNvPr id="51" name="CustomShape 2"/>
          <p:cNvSpPr/>
          <p:nvPr/>
        </p:nvSpPr>
        <p:spPr>
          <a:xfrm>
            <a:off x="0" y="-23760"/>
            <a:ext cx="574200" cy="6885000"/>
          </a:xfrm>
          <a:prstGeom prst="rect">
            <a:avLst/>
          </a:prstGeom>
          <a:solidFill>
            <a:srgbClr val="1e4099"/>
          </a:solidFill>
          <a:ln>
            <a:solidFill>
              <a:srgbClr val="003299"/>
            </a:solidFill>
            <a:round/>
          </a:ln>
        </p:spPr>
        <p:style>
          <a:lnRef idx="2">
            <a:schemeClr val="accent1">
              <a:shade val="50000"/>
            </a:schemeClr>
          </a:lnRef>
          <a:fillRef idx="1">
            <a:schemeClr val="accent1"/>
          </a:fillRef>
          <a:effectRef idx="0">
            <a:schemeClr val="accent1"/>
          </a:effectRef>
          <a:fontRef idx="minor"/>
        </p:style>
      </p:sp>
      <p:sp>
        <p:nvSpPr>
          <p:cNvPr id="52" name="CustomShape 3"/>
          <p:cNvSpPr/>
          <p:nvPr/>
        </p:nvSpPr>
        <p:spPr>
          <a:xfrm>
            <a:off x="1023840" y="1851840"/>
            <a:ext cx="10650960" cy="4528800"/>
          </a:xfrm>
          <a:prstGeom prst="rect">
            <a:avLst/>
          </a:prstGeom>
          <a:noFill/>
          <a:ln>
            <a:noFill/>
          </a:ln>
        </p:spPr>
        <p:style>
          <a:lnRef idx="0"/>
          <a:fillRef idx="0"/>
          <a:effectRef idx="0"/>
          <a:fontRef idx="minor"/>
        </p:style>
        <p:txBody>
          <a:bodyPr lIns="0" rIns="0" tIns="45000" bIns="45000"/>
          <a:p>
            <a:pPr algn="just">
              <a:lnSpc>
                <a:spcPts val="1500"/>
              </a:lnSpc>
              <a:spcBef>
                <a:spcPts val="300"/>
              </a:spcBef>
            </a:pPr>
            <a:endParaRPr b="0" lang="it-IT" sz="1800" spc="-1" strike="noStrike">
              <a:latin typeface="Arial"/>
            </a:endParaRPr>
          </a:p>
          <a:p>
            <a:pPr>
              <a:lnSpc>
                <a:spcPct val="100000"/>
              </a:lnSpc>
            </a:pPr>
            <a:endParaRPr b="0" lang="it-IT" sz="1800" spc="-1" strike="noStrike">
              <a:latin typeface="Arial"/>
            </a:endParaRPr>
          </a:p>
          <a:p>
            <a:pPr algn="just">
              <a:lnSpc>
                <a:spcPts val="1500"/>
              </a:lnSpc>
              <a:spcBef>
                <a:spcPts val="300"/>
              </a:spcBef>
            </a:pPr>
            <a:endParaRPr b="0" lang="it-IT" sz="1800" spc="-1" strike="noStrike">
              <a:latin typeface="Arial"/>
            </a:endParaRPr>
          </a:p>
          <a:p>
            <a:pPr algn="just">
              <a:lnSpc>
                <a:spcPts val="1500"/>
              </a:lnSpc>
              <a:spcBef>
                <a:spcPts val="300"/>
              </a:spcBef>
            </a:pPr>
            <a:endParaRPr b="0" lang="it-IT" sz="1800" spc="-1" strike="noStrike">
              <a:latin typeface="Arial"/>
            </a:endParaRPr>
          </a:p>
        </p:txBody>
      </p:sp>
      <p:sp>
        <p:nvSpPr>
          <p:cNvPr id="53" name="CustomShape 4"/>
          <p:cNvSpPr/>
          <p:nvPr/>
        </p:nvSpPr>
        <p:spPr>
          <a:xfrm>
            <a:off x="1023840" y="5340600"/>
            <a:ext cx="10799280" cy="1692720"/>
          </a:xfrm>
          <a:prstGeom prst="rect">
            <a:avLst/>
          </a:prstGeom>
          <a:noFill/>
          <a:ln>
            <a:noFill/>
          </a:ln>
        </p:spPr>
        <p:style>
          <a:lnRef idx="0"/>
          <a:fillRef idx="0"/>
          <a:effectRef idx="0"/>
          <a:fontRef idx="minor"/>
        </p:style>
      </p:sp>
      <p:sp>
        <p:nvSpPr>
          <p:cNvPr id="54" name="CustomShape 5"/>
          <p:cNvSpPr/>
          <p:nvPr/>
        </p:nvSpPr>
        <p:spPr>
          <a:xfrm>
            <a:off x="859680" y="1412280"/>
            <a:ext cx="5464800" cy="367560"/>
          </a:xfrm>
          <a:prstGeom prst="rect">
            <a:avLst/>
          </a:prstGeom>
          <a:noFill/>
          <a:ln>
            <a:noFill/>
          </a:ln>
        </p:spPr>
        <p:style>
          <a:lnRef idx="0"/>
          <a:fillRef idx="0"/>
          <a:effectRef idx="0"/>
          <a:fontRef idx="minor"/>
        </p:style>
      </p:sp>
      <p:sp>
        <p:nvSpPr>
          <p:cNvPr id="55" name="CustomShape 6"/>
          <p:cNvSpPr/>
          <p:nvPr/>
        </p:nvSpPr>
        <p:spPr>
          <a:xfrm>
            <a:off x="724320" y="1491120"/>
            <a:ext cx="10470600" cy="255780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pic>
        <p:nvPicPr>
          <p:cNvPr id="56" name="Immagine 5" descr=""/>
          <p:cNvPicPr/>
          <p:nvPr/>
        </p:nvPicPr>
        <p:blipFill>
          <a:blip r:embed="rId1"/>
          <a:stretch/>
        </p:blipFill>
        <p:spPr>
          <a:xfrm>
            <a:off x="10914840" y="0"/>
            <a:ext cx="1275120" cy="6856200"/>
          </a:xfrm>
          <a:prstGeom prst="rect">
            <a:avLst/>
          </a:prstGeom>
          <a:ln>
            <a:noFill/>
          </a:ln>
        </p:spPr>
      </p:pic>
      <p:sp>
        <p:nvSpPr>
          <p:cNvPr id="57" name="CustomShape 7"/>
          <p:cNvSpPr/>
          <p:nvPr/>
        </p:nvSpPr>
        <p:spPr>
          <a:xfrm>
            <a:off x="864000" y="412200"/>
            <a:ext cx="9682560" cy="522360"/>
          </a:xfrm>
          <a:prstGeom prst="rect">
            <a:avLst/>
          </a:prstGeom>
          <a:noFill/>
          <a:ln>
            <a:noFill/>
          </a:ln>
        </p:spPr>
        <p:style>
          <a:lnRef idx="0"/>
          <a:fillRef idx="0"/>
          <a:effectRef idx="0"/>
          <a:fontRef idx="minor"/>
        </p:style>
        <p:txBody>
          <a:bodyPr lIns="90000" rIns="90000" tIns="45000" bIns="45000"/>
          <a:p>
            <a:pPr>
              <a:lnSpc>
                <a:spcPct val="100000"/>
              </a:lnSpc>
            </a:pPr>
            <a:r>
              <a:rPr b="1" lang="it-IT" sz="2200" spc="-1" strike="noStrike">
                <a:solidFill>
                  <a:srgbClr val="21409a"/>
                </a:solidFill>
                <a:latin typeface="Arial"/>
                <a:ea typeface="Microsoft YaHei"/>
              </a:rPr>
              <a:t>                                  </a:t>
            </a:r>
            <a:r>
              <a:rPr b="1" lang="it-IT" sz="2200" spc="-1" strike="noStrike">
                <a:solidFill>
                  <a:srgbClr val="21409a"/>
                </a:solidFill>
                <a:latin typeface="Arial"/>
                <a:ea typeface="Microsoft YaHei"/>
              </a:rPr>
              <a:t>HEALTHCARE sector</a:t>
            </a:r>
            <a:endParaRPr b="0" lang="it-IT" sz="2200" spc="-1" strike="noStrike">
              <a:latin typeface="Arial"/>
            </a:endParaRPr>
          </a:p>
        </p:txBody>
      </p:sp>
      <p:sp>
        <p:nvSpPr>
          <p:cNvPr id="58" name="CustomShape 8"/>
          <p:cNvSpPr/>
          <p:nvPr/>
        </p:nvSpPr>
        <p:spPr>
          <a:xfrm>
            <a:off x="575640" y="1302480"/>
            <a:ext cx="10242360" cy="5464080"/>
          </a:xfrm>
          <a:prstGeom prst="rect">
            <a:avLst/>
          </a:prstGeom>
          <a:noFill/>
          <a:ln>
            <a:noFill/>
          </a:ln>
        </p:spPr>
        <p:style>
          <a:lnRef idx="0"/>
          <a:fillRef idx="0"/>
          <a:effectRef idx="0"/>
          <a:fontRef idx="minor"/>
        </p:style>
      </p:sp>
      <p:sp>
        <p:nvSpPr>
          <p:cNvPr id="59" name="CustomShape 9"/>
          <p:cNvSpPr/>
          <p:nvPr/>
        </p:nvSpPr>
        <p:spPr>
          <a:xfrm>
            <a:off x="839520" y="1279080"/>
            <a:ext cx="9360720" cy="3384000"/>
          </a:xfrm>
          <a:prstGeom prst="rect">
            <a:avLst/>
          </a:prstGeom>
          <a:noFill/>
          <a:ln w="9360">
            <a:noFill/>
          </a:ln>
        </p:spPr>
        <p:style>
          <a:lnRef idx="0"/>
          <a:fillRef idx="0"/>
          <a:effectRef idx="0"/>
          <a:fontRef idx="minor"/>
        </p:style>
        <p:txBody>
          <a:bodyPr anchor="ctr"/>
          <a:p>
            <a:pPr algn="just">
              <a:lnSpc>
                <a:spcPct val="100000"/>
              </a:lnSpc>
            </a:pPr>
            <a:r>
              <a:rPr b="0" lang="it-IT" sz="1800" spc="-1" strike="noStrike">
                <a:solidFill>
                  <a:srgbClr val="000000"/>
                </a:solidFill>
                <a:latin typeface="Calibri"/>
                <a:ea typeface="DejaVu Sans"/>
              </a:rPr>
              <a:t>In this session, we present job vacancies in the Healthcare sector, in Italy and in some EU countries. </a:t>
            </a:r>
            <a:endParaRPr b="0" lang="it-IT" sz="1800" spc="-1" strike="noStrike">
              <a:latin typeface="Arial"/>
            </a:endParaRPr>
          </a:p>
          <a:p>
            <a:pPr algn="just">
              <a:lnSpc>
                <a:spcPct val="100000"/>
              </a:lnSpc>
            </a:pPr>
            <a:r>
              <a:rPr b="0" lang="it-IT" sz="1800" spc="-1" strike="noStrike">
                <a:solidFill>
                  <a:srgbClr val="000000"/>
                </a:solidFill>
                <a:latin typeface="Calibri"/>
                <a:ea typeface="DejaVu Sans"/>
              </a:rPr>
              <a:t>You can independently visit all the job offers presented here, on the EOJD platform by:</a:t>
            </a: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buClr>
                <a:srgbClr val="000000"/>
              </a:buClr>
              <a:buFont typeface="StarSymbol"/>
              <a:buChar char="-"/>
            </a:pPr>
            <a:r>
              <a:rPr b="0" lang="it-IT" sz="1800" spc="-1" strike="noStrike">
                <a:solidFill>
                  <a:srgbClr val="000000"/>
                </a:solidFill>
                <a:latin typeface="Calibri"/>
                <a:ea typeface="DejaVu Sans"/>
              </a:rPr>
              <a:t>going from the home page </a:t>
            </a:r>
            <a:endParaRPr b="0" lang="it-IT" sz="1800" spc="-1" strike="noStrike">
              <a:latin typeface="Arial"/>
            </a:endParaRPr>
          </a:p>
          <a:p>
            <a:pPr algn="just">
              <a:lnSpc>
                <a:spcPct val="100000"/>
              </a:lnSpc>
            </a:pPr>
            <a:r>
              <a:rPr b="0" lang="it-IT" sz="1800" spc="-1" strike="noStrike">
                <a:solidFill>
                  <a:srgbClr val="000000"/>
                </a:solidFill>
                <a:latin typeface="Calibri"/>
                <a:ea typeface="DejaVu Sans"/>
              </a:rPr>
              <a:t>of the event and select </a:t>
            </a:r>
            <a:endParaRPr b="0" lang="it-IT" sz="1800" spc="-1" strike="noStrike">
              <a:latin typeface="Arial"/>
            </a:endParaRPr>
          </a:p>
          <a:p>
            <a:pPr algn="just">
              <a:lnSpc>
                <a:spcPct val="100000"/>
              </a:lnSpc>
            </a:pPr>
            <a:r>
              <a:rPr b="0" lang="it-IT" sz="1800" spc="-1" strike="noStrike">
                <a:solidFill>
                  <a:srgbClr val="000000"/>
                </a:solidFill>
                <a:latin typeface="Calibri"/>
                <a:ea typeface="DejaVu Sans"/>
              </a:rPr>
              <a:t>the Exhibitors section</a:t>
            </a:r>
            <a:endParaRPr b="0" lang="it-IT" sz="1800" spc="-1" strike="noStrike">
              <a:latin typeface="Arial"/>
            </a:endParaRPr>
          </a:p>
          <a:p>
            <a:pPr algn="just">
              <a:lnSpc>
                <a:spcPct val="100000"/>
              </a:lnSpc>
            </a:pPr>
            <a:r>
              <a:rPr b="0" lang="it-IT" sz="1800" spc="-1" strike="noStrike">
                <a:solidFill>
                  <a:srgbClr val="000000"/>
                </a:solidFill>
                <a:latin typeface="Calibri"/>
                <a:ea typeface="DejaVu Sans"/>
              </a:rPr>
              <a:t> </a:t>
            </a:r>
            <a:endParaRPr b="0" lang="it-IT" sz="1800" spc="-1" strike="noStrike">
              <a:latin typeface="Arial"/>
            </a:endParaRPr>
          </a:p>
        </p:txBody>
      </p:sp>
      <p:pic>
        <p:nvPicPr>
          <p:cNvPr id="60" name="Immagine 12" descr=""/>
          <p:cNvPicPr/>
          <p:nvPr/>
        </p:nvPicPr>
        <p:blipFill>
          <a:blip r:embed="rId2"/>
          <a:stretch/>
        </p:blipFill>
        <p:spPr>
          <a:xfrm>
            <a:off x="4079880" y="2853000"/>
            <a:ext cx="6696360" cy="3764880"/>
          </a:xfrm>
          <a:prstGeom prst="rect">
            <a:avLst/>
          </a:prstGeom>
          <a:ln>
            <a:noFill/>
          </a:ln>
        </p:spPr>
      </p:pic>
      <p:sp>
        <p:nvSpPr>
          <p:cNvPr id="61" name="CustomShape 10"/>
          <p:cNvSpPr/>
          <p:nvPr/>
        </p:nvSpPr>
        <p:spPr>
          <a:xfrm>
            <a:off x="5951880" y="2637000"/>
            <a:ext cx="3096000" cy="3456000"/>
          </a:xfrm>
          <a:custGeom>
            <a:avLst/>
            <a:gdLst/>
            <a:ahLst/>
            <a:rect l="l" t="t" r="r" b="b"/>
            <a:pathLst>
              <a:path w="21600" h="21600">
                <a:moveTo>
                  <a:pt x="0" y="0"/>
                </a:moveTo>
                <a:lnTo>
                  <a:pt x="21600" y="21600"/>
                </a:lnTo>
              </a:path>
            </a:pathLst>
          </a:custGeom>
          <a:noFill/>
          <a:ln>
            <a:solidFill>
              <a:srgbClr val="5597d3"/>
            </a:solidFill>
            <a:round/>
            <a:tailEnd len="med" type="triangle" w="med"/>
          </a:ln>
        </p:spPr>
        <p:style>
          <a:lnRef idx="1">
            <a:schemeClr val="accent1"/>
          </a:lnRef>
          <a:fillRef idx="0">
            <a:schemeClr val="accent1"/>
          </a:fillRef>
          <a:effectRef idx="0">
            <a:schemeClr val="accent1"/>
          </a:effectRef>
          <a:fontRef idx="minor"/>
        </p:style>
      </p:sp>
      <p:sp>
        <p:nvSpPr>
          <p:cNvPr id="62" name="CustomShape 11"/>
          <p:cNvSpPr/>
          <p:nvPr/>
        </p:nvSpPr>
        <p:spPr>
          <a:xfrm>
            <a:off x="5015880" y="2565000"/>
            <a:ext cx="2079360" cy="668160"/>
          </a:xfrm>
          <a:prstGeom prst="ellipse">
            <a:avLst/>
          </a:prstGeom>
          <a:ln>
            <a:round/>
          </a:ln>
        </p:spPr>
        <p:style>
          <a:lnRef idx="2">
            <a:schemeClr val="dk1">
              <a:shade val="50000"/>
            </a:schemeClr>
          </a:lnRef>
          <a:fillRef idx="1">
            <a:schemeClr val="dk1"/>
          </a:fillRef>
          <a:effectRef idx="0">
            <a:schemeClr val="dk1"/>
          </a:effectRef>
          <a:fontRef idx="minor"/>
        </p:style>
        <p:txBody>
          <a:bodyPr lIns="90000" rIns="90000" tIns="45000" bIns="45000" anchor="ctr"/>
          <a:p>
            <a:pPr algn="ctr">
              <a:lnSpc>
                <a:spcPct val="100000"/>
              </a:lnSpc>
            </a:pPr>
            <a:r>
              <a:rPr b="0" lang="it-IT" sz="1800" spc="-1" strike="noStrike">
                <a:solidFill>
                  <a:srgbClr val="ffffff"/>
                </a:solidFill>
                <a:latin typeface="Arial"/>
                <a:ea typeface="DejaVu Sans"/>
              </a:rPr>
              <a:t>Exhibitor</a:t>
            </a:r>
            <a:endParaRPr b="0" lang="it-IT" sz="1800" spc="-1" strike="noStrike">
              <a:latin typeface="Arial"/>
            </a:endParaRPr>
          </a:p>
        </p:txBody>
      </p:sp>
      <p:pic>
        <p:nvPicPr>
          <p:cNvPr id="63" name="Picture 4" descr=""/>
          <p:cNvPicPr/>
          <p:nvPr/>
        </p:nvPicPr>
        <p:blipFill>
          <a:blip r:embed="rId3"/>
          <a:stretch/>
        </p:blipFill>
        <p:spPr>
          <a:xfrm>
            <a:off x="8184240" y="188640"/>
            <a:ext cx="1944000" cy="96192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CustomShape 1"/>
          <p:cNvSpPr/>
          <p:nvPr/>
        </p:nvSpPr>
        <p:spPr>
          <a:xfrm>
            <a:off x="731520" y="1719360"/>
            <a:ext cx="1839240" cy="2692440"/>
          </a:xfrm>
          <a:prstGeom prst="rect">
            <a:avLst/>
          </a:prstGeom>
          <a:noFill/>
          <a:ln>
            <a:noFill/>
          </a:ln>
        </p:spPr>
        <p:style>
          <a:lnRef idx="0"/>
          <a:fillRef idx="0"/>
          <a:effectRef idx="0"/>
          <a:fontRef idx="minor"/>
        </p:style>
      </p:sp>
      <p:sp>
        <p:nvSpPr>
          <p:cNvPr id="65" name="CustomShape 2"/>
          <p:cNvSpPr/>
          <p:nvPr/>
        </p:nvSpPr>
        <p:spPr>
          <a:xfrm>
            <a:off x="0" y="-23760"/>
            <a:ext cx="574200" cy="6885000"/>
          </a:xfrm>
          <a:prstGeom prst="rect">
            <a:avLst/>
          </a:prstGeom>
          <a:solidFill>
            <a:srgbClr val="1e4099"/>
          </a:solidFill>
          <a:ln>
            <a:solidFill>
              <a:srgbClr val="003299"/>
            </a:solidFill>
            <a:round/>
          </a:ln>
        </p:spPr>
        <p:style>
          <a:lnRef idx="2">
            <a:schemeClr val="accent1">
              <a:shade val="50000"/>
            </a:schemeClr>
          </a:lnRef>
          <a:fillRef idx="1">
            <a:schemeClr val="accent1"/>
          </a:fillRef>
          <a:effectRef idx="0">
            <a:schemeClr val="accent1"/>
          </a:effectRef>
          <a:fontRef idx="minor"/>
        </p:style>
      </p:sp>
      <p:sp>
        <p:nvSpPr>
          <p:cNvPr id="66" name="CustomShape 3"/>
          <p:cNvSpPr/>
          <p:nvPr/>
        </p:nvSpPr>
        <p:spPr>
          <a:xfrm>
            <a:off x="839520" y="1700640"/>
            <a:ext cx="10835280" cy="4680000"/>
          </a:xfrm>
          <a:prstGeom prst="rect">
            <a:avLst/>
          </a:prstGeom>
          <a:noFill/>
          <a:ln>
            <a:noFill/>
          </a:ln>
        </p:spPr>
        <p:style>
          <a:lnRef idx="0"/>
          <a:fillRef idx="0"/>
          <a:effectRef idx="0"/>
          <a:fontRef idx="minor"/>
        </p:style>
        <p:txBody>
          <a:bodyPr lIns="0" rIns="0" tIns="45000" bIns="45000"/>
          <a:p>
            <a:pPr algn="just">
              <a:lnSpc>
                <a:spcPts val="1500"/>
              </a:lnSpc>
              <a:spcBef>
                <a:spcPts val="300"/>
              </a:spcBef>
            </a:pPr>
            <a:endParaRPr b="0" lang="it-IT" sz="1800" spc="-1" strike="noStrike">
              <a:latin typeface="Arial"/>
            </a:endParaRPr>
          </a:p>
          <a:p>
            <a:pPr>
              <a:lnSpc>
                <a:spcPct val="100000"/>
              </a:lnSpc>
            </a:pPr>
            <a:endParaRPr b="0" lang="it-IT" sz="1800" spc="-1" strike="noStrike">
              <a:latin typeface="Arial"/>
            </a:endParaRPr>
          </a:p>
          <a:p>
            <a:pPr algn="just">
              <a:lnSpc>
                <a:spcPts val="1500"/>
              </a:lnSpc>
              <a:spcBef>
                <a:spcPts val="300"/>
              </a:spcBef>
            </a:pPr>
            <a:endParaRPr b="0" lang="it-IT" sz="1800" spc="-1" strike="noStrike">
              <a:latin typeface="Arial"/>
            </a:endParaRPr>
          </a:p>
          <a:p>
            <a:pPr algn="just">
              <a:lnSpc>
                <a:spcPts val="1500"/>
              </a:lnSpc>
              <a:spcBef>
                <a:spcPts val="300"/>
              </a:spcBef>
            </a:pPr>
            <a:endParaRPr b="0" lang="it-IT" sz="1800" spc="-1" strike="noStrike">
              <a:latin typeface="Arial"/>
            </a:endParaRPr>
          </a:p>
        </p:txBody>
      </p:sp>
      <p:sp>
        <p:nvSpPr>
          <p:cNvPr id="67" name="CustomShape 4"/>
          <p:cNvSpPr/>
          <p:nvPr/>
        </p:nvSpPr>
        <p:spPr>
          <a:xfrm>
            <a:off x="1023840" y="5340600"/>
            <a:ext cx="10799280" cy="1692720"/>
          </a:xfrm>
          <a:prstGeom prst="rect">
            <a:avLst/>
          </a:prstGeom>
          <a:noFill/>
          <a:ln>
            <a:noFill/>
          </a:ln>
        </p:spPr>
        <p:style>
          <a:lnRef idx="0"/>
          <a:fillRef idx="0"/>
          <a:effectRef idx="0"/>
          <a:fontRef idx="minor"/>
        </p:style>
      </p:sp>
      <p:sp>
        <p:nvSpPr>
          <p:cNvPr id="68" name="CustomShape 5"/>
          <p:cNvSpPr/>
          <p:nvPr/>
        </p:nvSpPr>
        <p:spPr>
          <a:xfrm>
            <a:off x="859680" y="1412280"/>
            <a:ext cx="5464800" cy="367560"/>
          </a:xfrm>
          <a:prstGeom prst="rect">
            <a:avLst/>
          </a:prstGeom>
          <a:noFill/>
          <a:ln>
            <a:noFill/>
          </a:ln>
        </p:spPr>
        <p:style>
          <a:lnRef idx="0"/>
          <a:fillRef idx="0"/>
          <a:effectRef idx="0"/>
          <a:fontRef idx="minor"/>
        </p:style>
      </p:sp>
      <p:sp>
        <p:nvSpPr>
          <p:cNvPr id="69" name="CustomShape 6"/>
          <p:cNvSpPr/>
          <p:nvPr/>
        </p:nvSpPr>
        <p:spPr>
          <a:xfrm>
            <a:off x="724320" y="1491120"/>
            <a:ext cx="10470600" cy="255780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pic>
        <p:nvPicPr>
          <p:cNvPr id="70" name="Immagine 5" descr=""/>
          <p:cNvPicPr/>
          <p:nvPr/>
        </p:nvPicPr>
        <p:blipFill>
          <a:blip r:embed="rId1"/>
          <a:stretch/>
        </p:blipFill>
        <p:spPr>
          <a:xfrm>
            <a:off x="10914840" y="0"/>
            <a:ext cx="1275120" cy="6856200"/>
          </a:xfrm>
          <a:prstGeom prst="rect">
            <a:avLst/>
          </a:prstGeom>
          <a:ln>
            <a:noFill/>
          </a:ln>
        </p:spPr>
      </p:pic>
      <p:sp>
        <p:nvSpPr>
          <p:cNvPr id="71" name="CustomShape 7"/>
          <p:cNvSpPr/>
          <p:nvPr/>
        </p:nvSpPr>
        <p:spPr>
          <a:xfrm>
            <a:off x="864000" y="412200"/>
            <a:ext cx="9682560" cy="522360"/>
          </a:xfrm>
          <a:prstGeom prst="rect">
            <a:avLst/>
          </a:prstGeom>
          <a:noFill/>
          <a:ln>
            <a:noFill/>
          </a:ln>
        </p:spPr>
        <p:style>
          <a:lnRef idx="0"/>
          <a:fillRef idx="0"/>
          <a:effectRef idx="0"/>
          <a:fontRef idx="minor"/>
        </p:style>
        <p:txBody>
          <a:bodyPr lIns="90000" rIns="90000" tIns="45000" bIns="45000"/>
          <a:p>
            <a:pPr>
              <a:lnSpc>
                <a:spcPct val="100000"/>
              </a:lnSpc>
            </a:pPr>
            <a:r>
              <a:rPr b="1" lang="it-IT" sz="2200" spc="-1" strike="noStrike">
                <a:solidFill>
                  <a:srgbClr val="21409a"/>
                </a:solidFill>
                <a:latin typeface="Arial"/>
                <a:ea typeface="Microsoft YaHei"/>
              </a:rPr>
              <a:t>	</a:t>
            </a:r>
            <a:r>
              <a:rPr b="1" lang="it-IT" sz="2200" spc="-1" strike="noStrike">
                <a:solidFill>
                  <a:srgbClr val="21409a"/>
                </a:solidFill>
                <a:latin typeface="Arial"/>
                <a:ea typeface="Microsoft YaHei"/>
              </a:rPr>
              <a:t>	</a:t>
            </a:r>
            <a:r>
              <a:rPr b="1" lang="it-IT" sz="2200" spc="-1" strike="noStrike">
                <a:solidFill>
                  <a:srgbClr val="21409a"/>
                </a:solidFill>
                <a:latin typeface="Arial"/>
                <a:ea typeface="Microsoft YaHei"/>
              </a:rPr>
              <a:t>          </a:t>
            </a:r>
            <a:r>
              <a:rPr b="1" lang="it-IT" sz="2200" spc="-1" strike="noStrike">
                <a:solidFill>
                  <a:srgbClr val="21409a"/>
                </a:solidFill>
                <a:latin typeface="Arial"/>
                <a:ea typeface="Microsoft YaHei"/>
              </a:rPr>
              <a:t>HEALTHCARE sector</a:t>
            </a:r>
            <a:endParaRPr b="0" lang="it-IT" sz="2200" spc="-1" strike="noStrike">
              <a:latin typeface="Arial"/>
            </a:endParaRPr>
          </a:p>
        </p:txBody>
      </p:sp>
      <p:sp>
        <p:nvSpPr>
          <p:cNvPr id="72" name="CustomShape 8"/>
          <p:cNvSpPr/>
          <p:nvPr/>
        </p:nvSpPr>
        <p:spPr>
          <a:xfrm>
            <a:off x="575640" y="1302480"/>
            <a:ext cx="10242360" cy="5464080"/>
          </a:xfrm>
          <a:prstGeom prst="rect">
            <a:avLst/>
          </a:prstGeom>
          <a:noFill/>
          <a:ln>
            <a:noFill/>
          </a:ln>
        </p:spPr>
        <p:style>
          <a:lnRef idx="0"/>
          <a:fillRef idx="0"/>
          <a:effectRef idx="0"/>
          <a:fontRef idx="minor"/>
        </p:style>
      </p:sp>
      <p:sp>
        <p:nvSpPr>
          <p:cNvPr id="73" name="CustomShape 9"/>
          <p:cNvSpPr/>
          <p:nvPr/>
        </p:nvSpPr>
        <p:spPr>
          <a:xfrm>
            <a:off x="839520" y="1201680"/>
            <a:ext cx="9360720" cy="1189440"/>
          </a:xfrm>
          <a:prstGeom prst="rect">
            <a:avLst/>
          </a:prstGeom>
          <a:noFill/>
          <a:ln w="9360">
            <a:noFill/>
          </a:ln>
        </p:spPr>
        <p:style>
          <a:lnRef idx="0"/>
          <a:fillRef idx="0"/>
          <a:effectRef idx="0"/>
          <a:fontRef idx="minor"/>
        </p:style>
        <p:txBody>
          <a:bodyPr anchor="ctr"/>
          <a:p>
            <a:pPr algn="just">
              <a:lnSpc>
                <a:spcPct val="100000"/>
              </a:lnSpc>
            </a:pPr>
            <a:r>
              <a:rPr b="0" lang="it-IT" sz="1800" spc="-1" strike="noStrike">
                <a:solidFill>
                  <a:srgbClr val="000000"/>
                </a:solidFill>
                <a:latin typeface="Calibri"/>
                <a:ea typeface="DejaVu Sans"/>
              </a:rPr>
              <a:t>and then looking for offers </a:t>
            </a:r>
            <a:endParaRPr b="0" lang="it-IT" sz="1800" spc="-1" strike="noStrike">
              <a:latin typeface="Arial"/>
            </a:endParaRPr>
          </a:p>
          <a:p>
            <a:pPr algn="just">
              <a:lnSpc>
                <a:spcPct val="100000"/>
              </a:lnSpc>
            </a:pPr>
            <a:r>
              <a:rPr b="0" lang="it-IT" sz="1800" spc="-1" strike="noStrike">
                <a:solidFill>
                  <a:srgbClr val="000000"/>
                </a:solidFill>
                <a:latin typeface="Calibri"/>
                <a:ea typeface="DejaVu Sans"/>
              </a:rPr>
              <a:t>by keyword, by country</a:t>
            </a:r>
            <a:endParaRPr b="0" lang="it-IT" sz="1800" spc="-1" strike="noStrike">
              <a:latin typeface="Arial"/>
            </a:endParaRPr>
          </a:p>
          <a:p>
            <a:pPr algn="just">
              <a:lnSpc>
                <a:spcPct val="100000"/>
              </a:lnSpc>
            </a:pPr>
            <a:r>
              <a:rPr b="0" lang="it-IT" sz="1800" spc="-1" strike="noStrike">
                <a:solidFill>
                  <a:srgbClr val="000000"/>
                </a:solidFill>
                <a:latin typeface="Calibri"/>
                <a:ea typeface="DejaVu Sans"/>
              </a:rPr>
              <a:t>or sector… </a:t>
            </a:r>
            <a:endParaRPr b="0" lang="it-IT" sz="1800" spc="-1" strike="noStrike">
              <a:latin typeface="Arial"/>
            </a:endParaRPr>
          </a:p>
          <a:p>
            <a:pPr algn="just">
              <a:lnSpc>
                <a:spcPct val="100000"/>
              </a:lnSpc>
            </a:pPr>
            <a:r>
              <a:rPr b="0" lang="it-IT" sz="1800" spc="-1" strike="noStrike">
                <a:solidFill>
                  <a:srgbClr val="000000"/>
                </a:solidFill>
                <a:latin typeface="Arial Unicode MS"/>
                <a:ea typeface="DejaVu Sans"/>
              </a:rPr>
              <a:t> </a:t>
            </a:r>
            <a:endParaRPr b="0" lang="it-IT" sz="1800" spc="-1" strike="noStrike">
              <a:latin typeface="Arial"/>
            </a:endParaRPr>
          </a:p>
        </p:txBody>
      </p:sp>
      <p:pic>
        <p:nvPicPr>
          <p:cNvPr id="74" name="Immagine 15" descr=""/>
          <p:cNvPicPr/>
          <p:nvPr/>
        </p:nvPicPr>
        <p:blipFill>
          <a:blip r:embed="rId2"/>
          <a:stretch/>
        </p:blipFill>
        <p:spPr>
          <a:xfrm>
            <a:off x="4007880" y="1917000"/>
            <a:ext cx="6659640" cy="3744000"/>
          </a:xfrm>
          <a:prstGeom prst="rect">
            <a:avLst/>
          </a:prstGeom>
          <a:ln>
            <a:noFill/>
          </a:ln>
        </p:spPr>
      </p:pic>
      <p:sp>
        <p:nvSpPr>
          <p:cNvPr id="75" name="CustomShape 10"/>
          <p:cNvSpPr/>
          <p:nvPr/>
        </p:nvSpPr>
        <p:spPr>
          <a:xfrm>
            <a:off x="2567520" y="1989000"/>
            <a:ext cx="2016000" cy="719640"/>
          </a:xfrm>
          <a:custGeom>
            <a:avLst/>
            <a:gdLst/>
            <a:ahLst/>
            <a:rect l="l" t="t" r="r" b="b"/>
            <a:pathLst>
              <a:path w="21600" h="21600">
                <a:moveTo>
                  <a:pt x="0" y="0"/>
                </a:moveTo>
                <a:lnTo>
                  <a:pt x="21600" y="21600"/>
                </a:lnTo>
              </a:path>
            </a:pathLst>
          </a:custGeom>
          <a:noFill/>
          <a:ln>
            <a:solidFill>
              <a:srgbClr val="5597d3"/>
            </a:solidFill>
            <a:round/>
            <a:tailEnd len="med" type="triangle" w="med"/>
          </a:ln>
        </p:spPr>
        <p:style>
          <a:lnRef idx="1">
            <a:schemeClr val="accent1"/>
          </a:lnRef>
          <a:fillRef idx="0">
            <a:schemeClr val="accent1"/>
          </a:fillRef>
          <a:effectRef idx="0">
            <a:schemeClr val="accent1"/>
          </a:effectRef>
          <a:fontRef idx="minor"/>
        </p:style>
      </p:sp>
      <p:sp>
        <p:nvSpPr>
          <p:cNvPr id="76" name="CustomShape 11"/>
          <p:cNvSpPr/>
          <p:nvPr/>
        </p:nvSpPr>
        <p:spPr>
          <a:xfrm>
            <a:off x="2639520" y="2061000"/>
            <a:ext cx="1944000" cy="1223640"/>
          </a:xfrm>
          <a:custGeom>
            <a:avLst/>
            <a:gdLst/>
            <a:ahLst/>
            <a:rect l="l" t="t" r="r" b="b"/>
            <a:pathLst>
              <a:path w="21600" h="21600">
                <a:moveTo>
                  <a:pt x="0" y="0"/>
                </a:moveTo>
                <a:lnTo>
                  <a:pt x="21600" y="21600"/>
                </a:lnTo>
              </a:path>
            </a:pathLst>
          </a:custGeom>
          <a:noFill/>
          <a:ln>
            <a:solidFill>
              <a:srgbClr val="5597d3"/>
            </a:solidFill>
            <a:round/>
            <a:tailEnd len="med" type="triangle" w="med"/>
          </a:ln>
        </p:spPr>
        <p:style>
          <a:lnRef idx="1">
            <a:schemeClr val="accent1"/>
          </a:lnRef>
          <a:fillRef idx="0">
            <a:schemeClr val="accent1"/>
          </a:fillRef>
          <a:effectRef idx="0">
            <a:schemeClr val="accent1"/>
          </a:effectRef>
          <a:fontRef idx="minor"/>
        </p:style>
      </p:sp>
      <p:sp>
        <p:nvSpPr>
          <p:cNvPr id="77" name="CustomShape 12"/>
          <p:cNvSpPr/>
          <p:nvPr/>
        </p:nvSpPr>
        <p:spPr>
          <a:xfrm>
            <a:off x="2567520" y="2061000"/>
            <a:ext cx="1944000" cy="2160000"/>
          </a:xfrm>
          <a:custGeom>
            <a:avLst/>
            <a:gdLst/>
            <a:ahLst/>
            <a:rect l="l" t="t" r="r" b="b"/>
            <a:pathLst>
              <a:path w="21600" h="21600">
                <a:moveTo>
                  <a:pt x="0" y="0"/>
                </a:moveTo>
                <a:lnTo>
                  <a:pt x="21600" y="21600"/>
                </a:lnTo>
              </a:path>
            </a:pathLst>
          </a:custGeom>
          <a:noFill/>
          <a:ln>
            <a:solidFill>
              <a:srgbClr val="5597d3"/>
            </a:solidFill>
            <a:round/>
            <a:tailEnd len="med" type="triangle" w="med"/>
          </a:ln>
        </p:spPr>
        <p:style>
          <a:lnRef idx="1">
            <a:schemeClr val="accent1"/>
          </a:lnRef>
          <a:fillRef idx="0">
            <a:schemeClr val="accent1"/>
          </a:fillRef>
          <a:effectRef idx="0">
            <a:schemeClr val="accent1"/>
          </a:effectRef>
          <a:fontRef idx="minor"/>
        </p:style>
      </p:sp>
      <p:pic>
        <p:nvPicPr>
          <p:cNvPr id="78" name="Picture 4" descr=""/>
          <p:cNvPicPr/>
          <p:nvPr/>
        </p:nvPicPr>
        <p:blipFill>
          <a:blip r:embed="rId3"/>
          <a:stretch/>
        </p:blipFill>
        <p:spPr>
          <a:xfrm>
            <a:off x="7968240" y="332640"/>
            <a:ext cx="1944000" cy="961920"/>
          </a:xfrm>
          <a:prstGeom prst="rect">
            <a:avLst/>
          </a:prstGeom>
          <a:ln>
            <a:noFill/>
          </a:ln>
        </p:spPr>
      </p:pic>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CustomShape 1"/>
          <p:cNvSpPr/>
          <p:nvPr/>
        </p:nvSpPr>
        <p:spPr>
          <a:xfrm>
            <a:off x="731520" y="1719360"/>
            <a:ext cx="1839240" cy="2692440"/>
          </a:xfrm>
          <a:prstGeom prst="rect">
            <a:avLst/>
          </a:prstGeom>
          <a:noFill/>
          <a:ln>
            <a:noFill/>
          </a:ln>
        </p:spPr>
        <p:style>
          <a:lnRef idx="0"/>
          <a:fillRef idx="0"/>
          <a:effectRef idx="0"/>
          <a:fontRef idx="minor"/>
        </p:style>
      </p:sp>
      <p:sp>
        <p:nvSpPr>
          <p:cNvPr id="80" name="CustomShape 2"/>
          <p:cNvSpPr/>
          <p:nvPr/>
        </p:nvSpPr>
        <p:spPr>
          <a:xfrm>
            <a:off x="0" y="-23760"/>
            <a:ext cx="574200" cy="6885000"/>
          </a:xfrm>
          <a:prstGeom prst="rect">
            <a:avLst/>
          </a:prstGeom>
          <a:solidFill>
            <a:srgbClr val="1e4099"/>
          </a:solidFill>
          <a:ln>
            <a:solidFill>
              <a:srgbClr val="003299"/>
            </a:solidFill>
            <a:round/>
          </a:ln>
        </p:spPr>
        <p:style>
          <a:lnRef idx="2">
            <a:schemeClr val="accent1">
              <a:shade val="50000"/>
            </a:schemeClr>
          </a:lnRef>
          <a:fillRef idx="1">
            <a:schemeClr val="accent1"/>
          </a:fillRef>
          <a:effectRef idx="0">
            <a:schemeClr val="accent1"/>
          </a:effectRef>
          <a:fontRef idx="minor"/>
        </p:style>
      </p:sp>
      <p:sp>
        <p:nvSpPr>
          <p:cNvPr id="81" name="CustomShape 3"/>
          <p:cNvSpPr/>
          <p:nvPr/>
        </p:nvSpPr>
        <p:spPr>
          <a:xfrm>
            <a:off x="1023840" y="1851840"/>
            <a:ext cx="10650960" cy="4528800"/>
          </a:xfrm>
          <a:prstGeom prst="rect">
            <a:avLst/>
          </a:prstGeom>
          <a:noFill/>
          <a:ln>
            <a:noFill/>
          </a:ln>
        </p:spPr>
        <p:style>
          <a:lnRef idx="0"/>
          <a:fillRef idx="0"/>
          <a:effectRef idx="0"/>
          <a:fontRef idx="minor"/>
        </p:style>
        <p:txBody>
          <a:bodyPr lIns="0" rIns="0" tIns="45000" bIns="45000"/>
          <a:p>
            <a:pPr algn="just">
              <a:lnSpc>
                <a:spcPts val="1500"/>
              </a:lnSpc>
              <a:spcBef>
                <a:spcPts val="300"/>
              </a:spcBef>
            </a:pPr>
            <a:endParaRPr b="0" lang="it-IT" sz="1800" spc="-1" strike="noStrike">
              <a:latin typeface="Arial"/>
            </a:endParaRPr>
          </a:p>
          <a:p>
            <a:pPr>
              <a:lnSpc>
                <a:spcPct val="100000"/>
              </a:lnSpc>
            </a:pPr>
            <a:endParaRPr b="0" lang="it-IT" sz="1800" spc="-1" strike="noStrike">
              <a:latin typeface="Arial"/>
            </a:endParaRPr>
          </a:p>
          <a:p>
            <a:pPr algn="just">
              <a:lnSpc>
                <a:spcPts val="1500"/>
              </a:lnSpc>
              <a:spcBef>
                <a:spcPts val="300"/>
              </a:spcBef>
            </a:pPr>
            <a:endParaRPr b="0" lang="it-IT" sz="1800" spc="-1" strike="noStrike">
              <a:latin typeface="Arial"/>
            </a:endParaRPr>
          </a:p>
          <a:p>
            <a:pPr algn="just">
              <a:lnSpc>
                <a:spcPts val="1500"/>
              </a:lnSpc>
              <a:spcBef>
                <a:spcPts val="300"/>
              </a:spcBef>
            </a:pPr>
            <a:endParaRPr b="0" lang="it-IT" sz="1800" spc="-1" strike="noStrike">
              <a:latin typeface="Arial"/>
            </a:endParaRPr>
          </a:p>
        </p:txBody>
      </p:sp>
      <p:sp>
        <p:nvSpPr>
          <p:cNvPr id="82" name="CustomShape 4"/>
          <p:cNvSpPr/>
          <p:nvPr/>
        </p:nvSpPr>
        <p:spPr>
          <a:xfrm>
            <a:off x="1023840" y="5340600"/>
            <a:ext cx="10799280" cy="1692720"/>
          </a:xfrm>
          <a:prstGeom prst="rect">
            <a:avLst/>
          </a:prstGeom>
          <a:noFill/>
          <a:ln>
            <a:noFill/>
          </a:ln>
        </p:spPr>
        <p:style>
          <a:lnRef idx="0"/>
          <a:fillRef idx="0"/>
          <a:effectRef idx="0"/>
          <a:fontRef idx="minor"/>
        </p:style>
      </p:sp>
      <p:sp>
        <p:nvSpPr>
          <p:cNvPr id="83" name="CustomShape 5"/>
          <p:cNvSpPr/>
          <p:nvPr/>
        </p:nvSpPr>
        <p:spPr>
          <a:xfrm>
            <a:off x="859680" y="1412280"/>
            <a:ext cx="5464800" cy="367560"/>
          </a:xfrm>
          <a:prstGeom prst="rect">
            <a:avLst/>
          </a:prstGeom>
          <a:noFill/>
          <a:ln>
            <a:noFill/>
          </a:ln>
        </p:spPr>
        <p:style>
          <a:lnRef idx="0"/>
          <a:fillRef idx="0"/>
          <a:effectRef idx="0"/>
          <a:fontRef idx="minor"/>
        </p:style>
      </p:sp>
      <p:sp>
        <p:nvSpPr>
          <p:cNvPr id="84" name="CustomShape 6"/>
          <p:cNvSpPr/>
          <p:nvPr/>
        </p:nvSpPr>
        <p:spPr>
          <a:xfrm>
            <a:off x="724320" y="1491120"/>
            <a:ext cx="10470600" cy="255780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pic>
        <p:nvPicPr>
          <p:cNvPr id="85" name="Immagine 5" descr=""/>
          <p:cNvPicPr/>
          <p:nvPr/>
        </p:nvPicPr>
        <p:blipFill>
          <a:blip r:embed="rId1"/>
          <a:stretch/>
        </p:blipFill>
        <p:spPr>
          <a:xfrm>
            <a:off x="10914840" y="0"/>
            <a:ext cx="1275120" cy="6856200"/>
          </a:xfrm>
          <a:prstGeom prst="rect">
            <a:avLst/>
          </a:prstGeom>
          <a:ln>
            <a:noFill/>
          </a:ln>
        </p:spPr>
      </p:pic>
      <p:pic>
        <p:nvPicPr>
          <p:cNvPr id="86" name="Immagine 84" descr=""/>
          <p:cNvPicPr/>
          <p:nvPr/>
        </p:nvPicPr>
        <p:blipFill>
          <a:blip r:embed="rId2"/>
          <a:stretch/>
        </p:blipFill>
        <p:spPr>
          <a:xfrm>
            <a:off x="8009640" y="364680"/>
            <a:ext cx="935640" cy="1288800"/>
          </a:xfrm>
          <a:prstGeom prst="rect">
            <a:avLst/>
          </a:prstGeom>
          <a:ln>
            <a:noFill/>
          </a:ln>
        </p:spPr>
      </p:pic>
      <p:sp>
        <p:nvSpPr>
          <p:cNvPr id="87" name="CustomShape 7"/>
          <p:cNvSpPr/>
          <p:nvPr/>
        </p:nvSpPr>
        <p:spPr>
          <a:xfrm>
            <a:off x="865080" y="461880"/>
            <a:ext cx="8422560" cy="125712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Arial"/>
                <a:ea typeface="DejaVu Sans"/>
              </a:rPr>
              <a:t>ITALY – VENETO REGION</a:t>
            </a:r>
            <a:endParaRPr b="0" lang="it-IT" sz="1800" spc="-1" strike="noStrike">
              <a:latin typeface="Arial"/>
            </a:endParaRPr>
          </a:p>
          <a:p>
            <a:pPr>
              <a:lnSpc>
                <a:spcPct val="100000"/>
              </a:lnSpc>
            </a:pPr>
            <a:r>
              <a:rPr b="1" lang="it-IT" sz="1800" spc="-1" strike="noStrike">
                <a:solidFill>
                  <a:srgbClr val="002060"/>
                </a:solidFill>
                <a:latin typeface="Arial"/>
                <a:ea typeface="DejaVu Sans"/>
              </a:rPr>
              <a:t>INSIEME SI PUO’ Società Cooperativa Sociale </a:t>
            </a:r>
            <a:endParaRPr b="0" lang="it-IT" sz="1800" spc="-1" strike="noStrike">
              <a:latin typeface="Arial"/>
            </a:endParaRPr>
          </a:p>
          <a:p>
            <a:pPr>
              <a:lnSpc>
                <a:spcPct val="100000"/>
              </a:lnSpc>
            </a:pPr>
            <a:endParaRPr b="0" lang="it-IT" sz="1800" spc="-1" strike="noStrike">
              <a:latin typeface="Arial"/>
            </a:endParaRPr>
          </a:p>
        </p:txBody>
      </p:sp>
      <p:sp>
        <p:nvSpPr>
          <p:cNvPr id="88" name="CustomShape 8"/>
          <p:cNvSpPr/>
          <p:nvPr/>
        </p:nvSpPr>
        <p:spPr>
          <a:xfrm>
            <a:off x="839520" y="1628640"/>
            <a:ext cx="9834120" cy="4835520"/>
          </a:xfrm>
          <a:prstGeom prst="rect">
            <a:avLst/>
          </a:prstGeom>
          <a:noFill/>
          <a:ln>
            <a:noFill/>
          </a:ln>
        </p:spPr>
        <p:style>
          <a:lnRef idx="0"/>
          <a:fillRef idx="0"/>
          <a:effectRef idx="0"/>
          <a:fontRef idx="minor"/>
        </p:style>
        <p:txBody>
          <a:bodyPr lIns="90000" rIns="90000" tIns="45000" bIns="45000"/>
          <a:p>
            <a:pPr>
              <a:lnSpc>
                <a:spcPct val="100000"/>
              </a:lnSpc>
            </a:pPr>
            <a:r>
              <a:rPr b="0" lang="it-IT" sz="1600" spc="-1" strike="noStrike">
                <a:solidFill>
                  <a:srgbClr val="000000"/>
                </a:solidFill>
                <a:latin typeface="Calibri"/>
                <a:ea typeface="DejaVu Sans"/>
              </a:rPr>
              <a:t>Social cooperative based in northeastern Italy (based in Treviso, Venice, Vicenza and Padua) is looking for Social care assistants and Nurses</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u="sng">
                <a:solidFill>
                  <a:srgbClr val="0563c1"/>
                </a:solidFill>
                <a:uFillTx/>
                <a:latin typeface="Calibri"/>
                <a:ea typeface="DejaVu Sans"/>
                <a:hlinkClick r:id="rId3"/>
              </a:rPr>
              <a:t>https://www.europeanjobdays.eu/node/309847</a:t>
            </a:r>
            <a:r>
              <a:rPr b="0" lang="it-IT" sz="1600" spc="-1" strike="noStrike">
                <a:solidFill>
                  <a:srgbClr val="0563c1"/>
                </a:solidFill>
                <a:latin typeface="Calibri"/>
                <a:ea typeface="DejaVu Sans"/>
              </a:rPr>
              <a:t> </a:t>
            </a:r>
            <a:endParaRPr b="0" lang="it-IT" sz="1600" spc="-1" strike="noStrike">
              <a:latin typeface="Arial"/>
            </a:endParaRPr>
          </a:p>
          <a:p>
            <a:pPr>
              <a:lnSpc>
                <a:spcPct val="100000"/>
              </a:lnSpc>
            </a:pPr>
            <a:r>
              <a:rPr b="1" lang="it-IT" sz="1600" spc="-1" strike="noStrike">
                <a:solidFill>
                  <a:srgbClr val="000000"/>
                </a:solidFill>
                <a:latin typeface="Calibri"/>
                <a:ea typeface="DejaVu Sans"/>
              </a:rPr>
              <a:t>Social Care Assistant – Positions: 20</a:t>
            </a:r>
            <a:endParaRPr b="0" lang="it-IT" sz="1600" spc="-1" strike="noStrike">
              <a:latin typeface="Arial"/>
            </a:endParaRPr>
          </a:p>
          <a:p>
            <a:pPr>
              <a:lnSpc>
                <a:spcPct val="100000"/>
              </a:lnSpc>
            </a:pPr>
            <a:r>
              <a:rPr b="0" lang="it-IT" sz="1600" spc="-1" strike="noStrike">
                <a:solidFill>
                  <a:srgbClr val="000000"/>
                </a:solidFill>
                <a:latin typeface="Calibri"/>
                <a:ea typeface="DejaVu Sans"/>
              </a:rPr>
              <a:t>Education: Qualification obtained following an accredited official course or other title enabling to work in the same position in Italy.</a:t>
            </a:r>
            <a:endParaRPr b="0" lang="it-IT" sz="1600" spc="-1" strike="noStrike">
              <a:latin typeface="Arial"/>
            </a:endParaRPr>
          </a:p>
          <a:p>
            <a:pPr>
              <a:lnSpc>
                <a:spcPct val="100000"/>
              </a:lnSpc>
            </a:pPr>
            <a:r>
              <a:rPr b="0" lang="it-IT" sz="1600" spc="-1" strike="noStrike">
                <a:solidFill>
                  <a:srgbClr val="000000"/>
                </a:solidFill>
                <a:latin typeface="Calibri"/>
                <a:ea typeface="DejaVu Sans"/>
              </a:rPr>
              <a:t>Date of expiry: January 28, 2022</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u="sng">
                <a:solidFill>
                  <a:srgbClr val="0563c1"/>
                </a:solidFill>
                <a:uFillTx/>
                <a:latin typeface="Calibri"/>
                <a:ea typeface="DejaVu Sans"/>
                <a:hlinkClick r:id="rId4"/>
              </a:rPr>
              <a:t>https://www.europeanjobdays.eu/node/309239</a:t>
            </a:r>
            <a:r>
              <a:rPr b="0" lang="it-IT" sz="1600" spc="-1" strike="noStrike">
                <a:solidFill>
                  <a:srgbClr val="0563c1"/>
                </a:solidFill>
                <a:latin typeface="Calibri"/>
                <a:ea typeface="DejaVu Sans"/>
              </a:rPr>
              <a:t> </a:t>
            </a:r>
            <a:endParaRPr b="0" lang="it-IT" sz="1600" spc="-1" strike="noStrike">
              <a:latin typeface="Arial"/>
            </a:endParaRPr>
          </a:p>
          <a:p>
            <a:pPr>
              <a:lnSpc>
                <a:spcPct val="100000"/>
              </a:lnSpc>
            </a:pPr>
            <a:r>
              <a:rPr b="1" lang="it-IT" sz="1600" spc="-1" strike="noStrike">
                <a:solidFill>
                  <a:srgbClr val="000000"/>
                </a:solidFill>
                <a:latin typeface="Calibri"/>
                <a:ea typeface="DejaVu Sans"/>
              </a:rPr>
              <a:t>Nurses – Positions: 20</a:t>
            </a:r>
            <a:endParaRPr b="0" lang="it-IT" sz="1600" spc="-1" strike="noStrike">
              <a:latin typeface="Arial"/>
            </a:endParaRPr>
          </a:p>
          <a:p>
            <a:pPr>
              <a:lnSpc>
                <a:spcPct val="100000"/>
              </a:lnSpc>
            </a:pPr>
            <a:r>
              <a:rPr b="0" lang="it-IT" sz="1600" spc="-1" strike="noStrike">
                <a:solidFill>
                  <a:srgbClr val="000000"/>
                </a:solidFill>
                <a:latin typeface="Calibri"/>
                <a:ea typeface="DejaVu Sans"/>
              </a:rPr>
              <a:t>Education: degree in nursing or other title enabling to work as nurse in Italy.</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a:solidFill>
                  <a:srgbClr val="000000"/>
                </a:solidFill>
                <a:latin typeface="Calibri"/>
                <a:ea typeface="DejaVu Sans"/>
              </a:rPr>
              <a:t>-----------</a:t>
            </a:r>
            <a:endParaRPr b="0" lang="it-IT" sz="1600" spc="-1" strike="noStrike">
              <a:latin typeface="Arial"/>
            </a:endParaRPr>
          </a:p>
          <a:p>
            <a:pPr>
              <a:lnSpc>
                <a:spcPct val="100000"/>
              </a:lnSpc>
            </a:pPr>
            <a:r>
              <a:rPr b="0" lang="it-IT" sz="1600" spc="-1" strike="noStrike">
                <a:solidFill>
                  <a:srgbClr val="000000"/>
                </a:solidFill>
                <a:latin typeface="Calibri"/>
                <a:ea typeface="DejaVu Sans"/>
              </a:rPr>
              <a:t>Collective labour agreement for social cooperatives. The entrance fee may be paid in instalments and will be entirely restored at the end of the business.</a:t>
            </a:r>
            <a:endParaRPr b="0" lang="it-IT" sz="1600" spc="-1" strike="noStrike">
              <a:latin typeface="Arial"/>
            </a:endParaRPr>
          </a:p>
          <a:p>
            <a:pPr>
              <a:lnSpc>
                <a:spcPct val="100000"/>
              </a:lnSpc>
            </a:pPr>
            <a:r>
              <a:rPr b="0" lang="it-IT" sz="1600" spc="-1" strike="noStrike">
                <a:solidFill>
                  <a:srgbClr val="000000"/>
                </a:solidFill>
                <a:latin typeface="Calibri"/>
                <a:ea typeface="DejaVu Sans"/>
              </a:rPr>
              <a:t>Permanent contract. Full time / part time position, min. 30 hours/week.</a:t>
            </a:r>
            <a:endParaRPr b="0" lang="it-IT" sz="1600" spc="-1" strike="noStrike">
              <a:latin typeface="Arial"/>
            </a:endParaRPr>
          </a:p>
          <a:p>
            <a:pPr>
              <a:lnSpc>
                <a:spcPct val="100000"/>
              </a:lnSpc>
            </a:pPr>
            <a:r>
              <a:rPr b="0" lang="it-IT" sz="1600" spc="-1" strike="noStrike">
                <a:solidFill>
                  <a:srgbClr val="000000"/>
                </a:solidFill>
                <a:latin typeface="Calibri"/>
                <a:ea typeface="DejaVu Sans"/>
              </a:rPr>
              <a:t>Language course and accommodation provided for the first period; later they will help in finding an independent accommodation.</a:t>
            </a: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400" spc="-1" strike="noStrike">
                <a:solidFill>
                  <a:srgbClr val="000000"/>
                </a:solidFill>
                <a:latin typeface="Arial"/>
                <a:ea typeface="DejaVu Sans"/>
              </a:rPr>
              <a:t>Language course and accommodation provided for the first period; later we will help in finding an independent accommodation.</a:t>
            </a:r>
            <a:endParaRPr b="0" lang="it-IT" sz="1400" spc="-1" strike="noStrike">
              <a:latin typeface="Arial"/>
            </a:endParaRPr>
          </a:p>
          <a:p>
            <a:pPr>
              <a:lnSpc>
                <a:spcPct val="100000"/>
              </a:lnSpc>
            </a:pPr>
            <a:endParaRPr b="0" lang="it-IT" sz="1400" spc="-1" strike="noStrike">
              <a:latin typeface="Arial"/>
            </a:endParaRPr>
          </a:p>
          <a:p>
            <a:pPr>
              <a:lnSpc>
                <a:spcPct val="100000"/>
              </a:lnSpc>
            </a:pPr>
            <a:endParaRPr b="0" lang="it-IT" sz="1400" spc="-1" strike="noStrike">
              <a:latin typeface="Arial"/>
            </a:endParaRPr>
          </a:p>
          <a:p>
            <a:pPr>
              <a:lnSpc>
                <a:spcPct val="100000"/>
              </a:lnSpc>
            </a:pPr>
            <a:endParaRPr b="0" lang="it-IT" sz="1400" spc="-1" strike="noStrike">
              <a:latin typeface="Arial"/>
            </a:endParaRPr>
          </a:p>
        </p:txBody>
      </p:sp>
      <p:pic>
        <p:nvPicPr>
          <p:cNvPr id="89" name="Immagine 87" descr=""/>
          <p:cNvPicPr/>
          <p:nvPr/>
        </p:nvPicPr>
        <p:blipFill>
          <a:blip r:embed="rId5"/>
          <a:stretch/>
        </p:blipFill>
        <p:spPr>
          <a:xfrm>
            <a:off x="9144000" y="792000"/>
            <a:ext cx="1188000" cy="791640"/>
          </a:xfrm>
          <a:prstGeom prst="rect">
            <a:avLst/>
          </a:prstGeom>
          <a:ln>
            <a:noFill/>
          </a:ln>
        </p:spPr>
      </p:pic>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731520" y="1719360"/>
            <a:ext cx="1839240" cy="2692440"/>
          </a:xfrm>
          <a:prstGeom prst="rect">
            <a:avLst/>
          </a:prstGeom>
          <a:noFill/>
          <a:ln>
            <a:noFill/>
          </a:ln>
        </p:spPr>
        <p:style>
          <a:lnRef idx="0"/>
          <a:fillRef idx="0"/>
          <a:effectRef idx="0"/>
          <a:fontRef idx="minor"/>
        </p:style>
      </p:sp>
      <p:sp>
        <p:nvSpPr>
          <p:cNvPr id="91" name="CustomShape 2"/>
          <p:cNvSpPr/>
          <p:nvPr/>
        </p:nvSpPr>
        <p:spPr>
          <a:xfrm>
            <a:off x="0" y="-23760"/>
            <a:ext cx="574200" cy="6885000"/>
          </a:xfrm>
          <a:prstGeom prst="rect">
            <a:avLst/>
          </a:prstGeom>
          <a:solidFill>
            <a:srgbClr val="1e4099"/>
          </a:solidFill>
          <a:ln>
            <a:solidFill>
              <a:srgbClr val="003299"/>
            </a:solidFill>
            <a:round/>
          </a:ln>
        </p:spPr>
        <p:style>
          <a:lnRef idx="2">
            <a:schemeClr val="accent1">
              <a:shade val="50000"/>
            </a:schemeClr>
          </a:lnRef>
          <a:fillRef idx="1">
            <a:schemeClr val="accent1"/>
          </a:fillRef>
          <a:effectRef idx="0">
            <a:schemeClr val="accent1"/>
          </a:effectRef>
          <a:fontRef idx="minor"/>
        </p:style>
      </p:sp>
      <p:sp>
        <p:nvSpPr>
          <p:cNvPr id="92" name="CustomShape 3"/>
          <p:cNvSpPr/>
          <p:nvPr/>
        </p:nvSpPr>
        <p:spPr>
          <a:xfrm>
            <a:off x="1023840" y="1851840"/>
            <a:ext cx="10650960" cy="4528800"/>
          </a:xfrm>
          <a:prstGeom prst="rect">
            <a:avLst/>
          </a:prstGeom>
          <a:noFill/>
          <a:ln>
            <a:noFill/>
          </a:ln>
        </p:spPr>
        <p:style>
          <a:lnRef idx="0"/>
          <a:fillRef idx="0"/>
          <a:effectRef idx="0"/>
          <a:fontRef idx="minor"/>
        </p:style>
        <p:txBody>
          <a:bodyPr lIns="0" rIns="0" tIns="45000" bIns="45000"/>
          <a:p>
            <a:pPr algn="just">
              <a:lnSpc>
                <a:spcPts val="1500"/>
              </a:lnSpc>
              <a:spcBef>
                <a:spcPts val="300"/>
              </a:spcBef>
            </a:pPr>
            <a:endParaRPr b="0" lang="it-IT" sz="1800" spc="-1" strike="noStrike">
              <a:latin typeface="Arial"/>
            </a:endParaRPr>
          </a:p>
          <a:p>
            <a:pPr>
              <a:lnSpc>
                <a:spcPct val="100000"/>
              </a:lnSpc>
            </a:pPr>
            <a:endParaRPr b="0" lang="it-IT" sz="1800" spc="-1" strike="noStrike">
              <a:latin typeface="Arial"/>
            </a:endParaRPr>
          </a:p>
          <a:p>
            <a:pPr algn="just">
              <a:lnSpc>
                <a:spcPts val="1500"/>
              </a:lnSpc>
              <a:spcBef>
                <a:spcPts val="300"/>
              </a:spcBef>
            </a:pPr>
            <a:endParaRPr b="0" lang="it-IT" sz="1800" spc="-1" strike="noStrike">
              <a:latin typeface="Arial"/>
            </a:endParaRPr>
          </a:p>
          <a:p>
            <a:pPr algn="just">
              <a:lnSpc>
                <a:spcPts val="1500"/>
              </a:lnSpc>
              <a:spcBef>
                <a:spcPts val="300"/>
              </a:spcBef>
            </a:pPr>
            <a:endParaRPr b="0" lang="it-IT" sz="1800" spc="-1" strike="noStrike">
              <a:latin typeface="Arial"/>
            </a:endParaRPr>
          </a:p>
        </p:txBody>
      </p:sp>
      <p:sp>
        <p:nvSpPr>
          <p:cNvPr id="93" name="CustomShape 4"/>
          <p:cNvSpPr/>
          <p:nvPr/>
        </p:nvSpPr>
        <p:spPr>
          <a:xfrm>
            <a:off x="1023840" y="5340600"/>
            <a:ext cx="10799280" cy="1692720"/>
          </a:xfrm>
          <a:prstGeom prst="rect">
            <a:avLst/>
          </a:prstGeom>
          <a:noFill/>
          <a:ln>
            <a:noFill/>
          </a:ln>
        </p:spPr>
        <p:style>
          <a:lnRef idx="0"/>
          <a:fillRef idx="0"/>
          <a:effectRef idx="0"/>
          <a:fontRef idx="minor"/>
        </p:style>
      </p:sp>
      <p:sp>
        <p:nvSpPr>
          <p:cNvPr id="94" name="CustomShape 5"/>
          <p:cNvSpPr/>
          <p:nvPr/>
        </p:nvSpPr>
        <p:spPr>
          <a:xfrm>
            <a:off x="911520" y="1340640"/>
            <a:ext cx="5464800" cy="367560"/>
          </a:xfrm>
          <a:prstGeom prst="rect">
            <a:avLst/>
          </a:prstGeom>
          <a:noFill/>
          <a:ln>
            <a:noFill/>
          </a:ln>
        </p:spPr>
        <p:style>
          <a:lnRef idx="0"/>
          <a:fillRef idx="0"/>
          <a:effectRef idx="0"/>
          <a:fontRef idx="minor"/>
        </p:style>
      </p:sp>
      <p:sp>
        <p:nvSpPr>
          <p:cNvPr id="95" name="CustomShape 6"/>
          <p:cNvSpPr/>
          <p:nvPr/>
        </p:nvSpPr>
        <p:spPr>
          <a:xfrm>
            <a:off x="724320" y="1491120"/>
            <a:ext cx="10470600" cy="255780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pic>
        <p:nvPicPr>
          <p:cNvPr id="96" name="Immagine 5" descr=""/>
          <p:cNvPicPr/>
          <p:nvPr/>
        </p:nvPicPr>
        <p:blipFill>
          <a:blip r:embed="rId1"/>
          <a:stretch/>
        </p:blipFill>
        <p:spPr>
          <a:xfrm>
            <a:off x="10914840" y="0"/>
            <a:ext cx="1275120" cy="6856200"/>
          </a:xfrm>
          <a:prstGeom prst="rect">
            <a:avLst/>
          </a:prstGeom>
          <a:ln>
            <a:noFill/>
          </a:ln>
        </p:spPr>
      </p:pic>
      <p:sp>
        <p:nvSpPr>
          <p:cNvPr id="97" name="CustomShape 7"/>
          <p:cNvSpPr/>
          <p:nvPr/>
        </p:nvSpPr>
        <p:spPr>
          <a:xfrm>
            <a:off x="865080" y="461880"/>
            <a:ext cx="8422560" cy="125712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Arial"/>
                <a:ea typeface="DejaVu Sans"/>
              </a:rPr>
              <a:t> </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000000"/>
                </a:solidFill>
                <a:latin typeface="Arial"/>
                <a:ea typeface="DejaVu Sans"/>
              </a:rPr>
              <a:t> </a:t>
            </a:r>
            <a:endParaRPr b="0" lang="it-IT" sz="1800" spc="-1" strike="noStrike">
              <a:latin typeface="Arial"/>
            </a:endParaRPr>
          </a:p>
        </p:txBody>
      </p:sp>
      <p:sp>
        <p:nvSpPr>
          <p:cNvPr id="98" name="CustomShape 8"/>
          <p:cNvSpPr/>
          <p:nvPr/>
        </p:nvSpPr>
        <p:spPr>
          <a:xfrm>
            <a:off x="864000" y="573840"/>
            <a:ext cx="9646560" cy="136980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Arial"/>
                <a:ea typeface="DejaVu Sans"/>
              </a:rPr>
              <a:t>ITALY </a:t>
            </a:r>
            <a:endParaRPr b="0" lang="it-IT" sz="1800" spc="-1" strike="noStrike">
              <a:latin typeface="Arial"/>
            </a:endParaRPr>
          </a:p>
          <a:p>
            <a:pPr>
              <a:lnSpc>
                <a:spcPct val="100000"/>
              </a:lnSpc>
            </a:pPr>
            <a:r>
              <a:rPr b="1" lang="it-IT" sz="1800" spc="-1" strike="noStrike">
                <a:solidFill>
                  <a:srgbClr val="002060"/>
                </a:solidFill>
                <a:latin typeface="Arial"/>
                <a:ea typeface="DejaVu Sans"/>
              </a:rPr>
              <a:t>JOB ITALIA</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sp>
        <p:nvSpPr>
          <p:cNvPr id="99" name="CustomShape 9"/>
          <p:cNvSpPr/>
          <p:nvPr/>
        </p:nvSpPr>
        <p:spPr>
          <a:xfrm>
            <a:off x="911520" y="1268640"/>
            <a:ext cx="8134560" cy="1081800"/>
          </a:xfrm>
          <a:prstGeom prst="rect">
            <a:avLst/>
          </a:prstGeom>
          <a:noFill/>
          <a:ln>
            <a:noFill/>
          </a:ln>
        </p:spPr>
        <p:style>
          <a:lnRef idx="0"/>
          <a:fillRef idx="0"/>
          <a:effectRef idx="0"/>
          <a:fontRef idx="minor"/>
        </p:style>
        <p:txBody>
          <a:bodyPr lIns="90000" rIns="90000" tIns="45000" bIns="45000"/>
          <a:p>
            <a:pPr>
              <a:lnSpc>
                <a:spcPct val="100000"/>
              </a:lnSpc>
            </a:pPr>
            <a:r>
              <a:rPr b="0" lang="it-IT" sz="1600" spc="-1" strike="noStrike">
                <a:solidFill>
                  <a:srgbClr val="000000"/>
                </a:solidFill>
                <a:latin typeface="Calibri"/>
                <a:ea typeface="DejaVu Sans"/>
              </a:rPr>
              <a:t>Job Italia is a joint-stock company, present throughout Italy, authorised to carry out the following activities: training, search &amp; selection, intermediation, agency work, outsourcing, outplacement and support for professional placement.</a:t>
            </a: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p:txBody>
      </p:sp>
      <p:pic>
        <p:nvPicPr>
          <p:cNvPr id="100" name="Immagine 98" descr=""/>
          <p:cNvPicPr/>
          <p:nvPr/>
        </p:nvPicPr>
        <p:blipFill>
          <a:blip r:embed="rId2"/>
          <a:srcRect l="0" t="13938" r="0" b="17765"/>
          <a:stretch/>
        </p:blipFill>
        <p:spPr>
          <a:xfrm>
            <a:off x="7608240" y="332640"/>
            <a:ext cx="1369800" cy="935640"/>
          </a:xfrm>
          <a:prstGeom prst="rect">
            <a:avLst/>
          </a:prstGeom>
          <a:ln>
            <a:noFill/>
          </a:ln>
        </p:spPr>
      </p:pic>
      <p:sp>
        <p:nvSpPr>
          <p:cNvPr id="101" name="CustomShape 10"/>
          <p:cNvSpPr/>
          <p:nvPr/>
        </p:nvSpPr>
        <p:spPr>
          <a:xfrm>
            <a:off x="911520" y="2277000"/>
            <a:ext cx="9834120" cy="4835520"/>
          </a:xfrm>
          <a:prstGeom prst="rect">
            <a:avLst/>
          </a:prstGeom>
          <a:noFill/>
          <a:ln>
            <a:noFill/>
          </a:ln>
        </p:spPr>
        <p:style>
          <a:lnRef idx="0"/>
          <a:fillRef idx="0"/>
          <a:effectRef idx="0"/>
          <a:fontRef idx="minor"/>
        </p:style>
        <p:txBody>
          <a:bodyPr lIns="90000" rIns="90000" tIns="45000" bIns="45000"/>
          <a:p>
            <a:pPr>
              <a:lnSpc>
                <a:spcPct val="100000"/>
              </a:lnSpc>
            </a:pPr>
            <a:r>
              <a:rPr b="1" lang="it-IT" sz="1600" spc="-1" strike="noStrike">
                <a:solidFill>
                  <a:srgbClr val="000000"/>
                </a:solidFill>
                <a:latin typeface="Calibri"/>
                <a:ea typeface="DejaVu Sans"/>
              </a:rPr>
              <a:t>FRIULI VENEZIA GIULIA REGION - PORDENONE</a:t>
            </a:r>
            <a:endParaRPr b="0" lang="it-IT" sz="1600" spc="-1" strike="noStrike">
              <a:latin typeface="Arial"/>
            </a:endParaRPr>
          </a:p>
          <a:p>
            <a:pPr>
              <a:lnSpc>
                <a:spcPct val="100000"/>
              </a:lnSpc>
            </a:pPr>
            <a:r>
              <a:rPr b="0" lang="it-IT" sz="1600" spc="-1" strike="noStrike" u="sng">
                <a:solidFill>
                  <a:srgbClr val="0563c1"/>
                </a:solidFill>
                <a:uFillTx/>
                <a:latin typeface="Calibri"/>
                <a:ea typeface="DejaVu Sans"/>
                <a:hlinkClick r:id="rId3"/>
              </a:rPr>
              <a:t>https://www.europeanjobdays.eu/node/313172</a:t>
            </a:r>
            <a:r>
              <a:rPr b="0" lang="it-IT" sz="1600" spc="-1" strike="noStrike">
                <a:solidFill>
                  <a:srgbClr val="000000"/>
                </a:solidFill>
                <a:latin typeface="Calibri"/>
                <a:ea typeface="DejaVu Sans"/>
              </a:rPr>
              <a:t>    </a:t>
            </a:r>
            <a:endParaRPr b="0" lang="it-IT" sz="1600" spc="-1" strike="noStrike">
              <a:latin typeface="Arial"/>
            </a:endParaRPr>
          </a:p>
          <a:p>
            <a:pPr>
              <a:lnSpc>
                <a:spcPct val="100000"/>
              </a:lnSpc>
            </a:pPr>
            <a:r>
              <a:rPr b="1" lang="it-IT" sz="1600" spc="-1" strike="noStrike">
                <a:solidFill>
                  <a:srgbClr val="000000"/>
                </a:solidFill>
                <a:latin typeface="Calibri"/>
                <a:ea typeface="DejaVu Sans"/>
              </a:rPr>
              <a:t>Nurses - 50 positions</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u="sng">
                <a:solidFill>
                  <a:srgbClr val="0563c1"/>
                </a:solidFill>
                <a:uFillTx/>
                <a:latin typeface="Calibri"/>
                <a:ea typeface="DejaVu Sans"/>
                <a:hlinkClick r:id="rId4"/>
              </a:rPr>
              <a:t>https://www.europeanjobdays.eu/node/315559</a:t>
            </a:r>
            <a:endParaRPr b="0" lang="it-IT" sz="1600" spc="-1" strike="noStrike">
              <a:latin typeface="Arial"/>
            </a:endParaRPr>
          </a:p>
          <a:p>
            <a:pPr>
              <a:lnSpc>
                <a:spcPct val="100000"/>
              </a:lnSpc>
            </a:pPr>
            <a:r>
              <a:rPr b="1" lang="it-IT" sz="1600" spc="-1" strike="noStrike">
                <a:solidFill>
                  <a:srgbClr val="000000"/>
                </a:solidFill>
                <a:latin typeface="Calibri"/>
                <a:ea typeface="DejaVu Sans"/>
              </a:rPr>
              <a:t>Healthcare Social Worker - 50 positions</a:t>
            </a:r>
            <a:endParaRPr b="0" lang="it-IT" sz="1600" spc="-1" strike="noStrike">
              <a:latin typeface="Arial"/>
            </a:endParaRPr>
          </a:p>
          <a:p>
            <a:pPr>
              <a:lnSpc>
                <a:spcPct val="100000"/>
              </a:lnSpc>
            </a:pPr>
            <a:endParaRPr b="0" lang="it-IT" sz="1600" spc="-1" strike="noStrike">
              <a:latin typeface="Arial"/>
            </a:endParaRPr>
          </a:p>
          <a:p>
            <a:pPr>
              <a:lnSpc>
                <a:spcPct val="100000"/>
              </a:lnSpc>
            </a:pPr>
            <a:r>
              <a:rPr b="1" lang="it-IT" sz="1600" spc="-1" strike="noStrike">
                <a:solidFill>
                  <a:srgbClr val="000000"/>
                </a:solidFill>
                <a:latin typeface="Calibri"/>
                <a:ea typeface="DejaVu Sans"/>
              </a:rPr>
              <a:t>PUGLIA REGION - BARI</a:t>
            </a:r>
            <a:endParaRPr b="0" lang="it-IT" sz="1600" spc="-1" strike="noStrike">
              <a:latin typeface="Arial"/>
            </a:endParaRPr>
          </a:p>
          <a:p>
            <a:pPr>
              <a:lnSpc>
                <a:spcPct val="100000"/>
              </a:lnSpc>
            </a:pPr>
            <a:r>
              <a:rPr b="0" lang="it-IT" sz="1600" spc="-1" strike="noStrike" u="sng">
                <a:solidFill>
                  <a:srgbClr val="0563c1"/>
                </a:solidFill>
                <a:uFillTx/>
                <a:latin typeface="Calibri"/>
                <a:ea typeface="DejaVu Sans"/>
                <a:hlinkClick r:id="rId5"/>
              </a:rPr>
              <a:t>https://www.europeanjobdays.eu/node/316634</a:t>
            </a:r>
            <a:endParaRPr b="0" lang="it-IT" sz="1600" spc="-1" strike="noStrike">
              <a:latin typeface="Arial"/>
            </a:endParaRPr>
          </a:p>
          <a:p>
            <a:pPr>
              <a:lnSpc>
                <a:spcPct val="100000"/>
              </a:lnSpc>
            </a:pPr>
            <a:r>
              <a:rPr b="1" lang="it-IT" sz="1600" spc="-1" strike="noStrike">
                <a:solidFill>
                  <a:srgbClr val="000000"/>
                </a:solidFill>
                <a:latin typeface="Calibri"/>
                <a:ea typeface="DejaVu Sans"/>
              </a:rPr>
              <a:t>Nurses - 10 positions</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u="sng">
                <a:solidFill>
                  <a:srgbClr val="000000"/>
                </a:solidFill>
                <a:uFillTx/>
                <a:latin typeface="Calibri"/>
                <a:ea typeface="DejaVu Sans"/>
              </a:rPr>
              <a:t>Requirements for nurses</a:t>
            </a:r>
            <a:r>
              <a:rPr b="1" lang="it-IT" sz="1600" spc="-1" strike="noStrike">
                <a:solidFill>
                  <a:srgbClr val="000000"/>
                </a:solidFill>
                <a:latin typeface="Calibri"/>
                <a:ea typeface="DejaVu Sans"/>
              </a:rPr>
              <a:t>:  </a:t>
            </a:r>
            <a:r>
              <a:rPr b="0" lang="it-IT" sz="1600" spc="-1" strike="noStrike">
                <a:solidFill>
                  <a:srgbClr val="000000"/>
                </a:solidFill>
                <a:latin typeface="Calibri"/>
                <a:ea typeface="DejaVu Sans"/>
              </a:rPr>
              <a:t>Degree in Nursing Science Registration with Ordini Professori Infermieristiche (OPI, Order of Nursing Professions)</a:t>
            </a:r>
            <a:endParaRPr b="0" lang="it-IT" sz="1600" spc="-1" strike="noStrike">
              <a:latin typeface="Arial"/>
            </a:endParaRPr>
          </a:p>
          <a:p>
            <a:pPr>
              <a:lnSpc>
                <a:spcPct val="100000"/>
              </a:lnSpc>
            </a:pPr>
            <a:r>
              <a:rPr b="0" lang="it-IT" sz="1600" spc="-1" strike="noStrike" u="sng">
                <a:solidFill>
                  <a:srgbClr val="000000"/>
                </a:solidFill>
                <a:uFillTx/>
                <a:latin typeface="Calibri"/>
                <a:ea typeface="DejaVu Sans"/>
              </a:rPr>
              <a:t>Requirements for Healtcare social worker</a:t>
            </a:r>
            <a:r>
              <a:rPr b="0" lang="it-IT" sz="1600" spc="-1" strike="noStrike">
                <a:solidFill>
                  <a:srgbClr val="000000"/>
                </a:solidFill>
                <a:latin typeface="Calibri"/>
                <a:ea typeface="DejaVu Sans"/>
              </a:rPr>
              <a:t>: 1000-hour certificate as a Healthcare Social Worker + Minimum work experience</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u="sng">
                <a:solidFill>
                  <a:srgbClr val="000000"/>
                </a:solidFill>
                <a:uFillTx/>
                <a:latin typeface="Calibri"/>
                <a:ea typeface="DejaVu Sans"/>
              </a:rPr>
              <a:t>What they offer</a:t>
            </a:r>
            <a:r>
              <a:rPr b="0" lang="it-IT" sz="1600" spc="-1" strike="noStrike">
                <a:solidFill>
                  <a:srgbClr val="000000"/>
                </a:solidFill>
                <a:latin typeface="Calibri"/>
                <a:ea typeface="DejaVu Sans"/>
              </a:rPr>
              <a:t>: </a:t>
            </a:r>
            <a:endParaRPr b="0" lang="it-IT" sz="1600" spc="-1" strike="noStrike">
              <a:latin typeface="Arial"/>
            </a:endParaRPr>
          </a:p>
          <a:p>
            <a:pPr>
              <a:lnSpc>
                <a:spcPct val="100000"/>
              </a:lnSpc>
            </a:pPr>
            <a:r>
              <a:rPr b="0" lang="it-IT" sz="1600" spc="-1" strike="noStrike">
                <a:solidFill>
                  <a:srgbClr val="000000"/>
                </a:solidFill>
                <a:latin typeface="Calibri"/>
                <a:ea typeface="DejaVu Sans"/>
              </a:rPr>
              <a:t>fixed-term contract aimed at a future permanent employment</a:t>
            </a: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p:txBody>
      </p:sp>
      <p:pic>
        <p:nvPicPr>
          <p:cNvPr id="102" name="Immagine 100" descr=""/>
          <p:cNvPicPr/>
          <p:nvPr/>
        </p:nvPicPr>
        <p:blipFill>
          <a:blip r:embed="rId6"/>
          <a:stretch/>
        </p:blipFill>
        <p:spPr>
          <a:xfrm>
            <a:off x="9048240" y="332640"/>
            <a:ext cx="1296000" cy="863640"/>
          </a:xfrm>
          <a:prstGeom prst="rect">
            <a:avLst/>
          </a:prstGeom>
          <a:ln>
            <a:noFill/>
          </a:ln>
        </p:spPr>
      </p:pic>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731520" y="1719360"/>
            <a:ext cx="1839240" cy="2692440"/>
          </a:xfrm>
          <a:prstGeom prst="rect">
            <a:avLst/>
          </a:prstGeom>
          <a:noFill/>
          <a:ln>
            <a:noFill/>
          </a:ln>
        </p:spPr>
        <p:style>
          <a:lnRef idx="0"/>
          <a:fillRef idx="0"/>
          <a:effectRef idx="0"/>
          <a:fontRef idx="minor"/>
        </p:style>
      </p:sp>
      <p:sp>
        <p:nvSpPr>
          <p:cNvPr id="104" name="CustomShape 2"/>
          <p:cNvSpPr/>
          <p:nvPr/>
        </p:nvSpPr>
        <p:spPr>
          <a:xfrm>
            <a:off x="0" y="-23760"/>
            <a:ext cx="574200" cy="6885000"/>
          </a:xfrm>
          <a:prstGeom prst="rect">
            <a:avLst/>
          </a:prstGeom>
          <a:solidFill>
            <a:srgbClr val="1e4099"/>
          </a:solidFill>
          <a:ln>
            <a:solidFill>
              <a:srgbClr val="003299"/>
            </a:solidFill>
            <a:round/>
          </a:ln>
        </p:spPr>
        <p:style>
          <a:lnRef idx="2">
            <a:schemeClr val="accent1">
              <a:shade val="50000"/>
            </a:schemeClr>
          </a:lnRef>
          <a:fillRef idx="1">
            <a:schemeClr val="accent1"/>
          </a:fillRef>
          <a:effectRef idx="0">
            <a:schemeClr val="accent1"/>
          </a:effectRef>
          <a:fontRef idx="minor"/>
        </p:style>
      </p:sp>
      <p:sp>
        <p:nvSpPr>
          <p:cNvPr id="105" name="CustomShape 3"/>
          <p:cNvSpPr/>
          <p:nvPr/>
        </p:nvSpPr>
        <p:spPr>
          <a:xfrm>
            <a:off x="1023840" y="1851840"/>
            <a:ext cx="10650960" cy="4528800"/>
          </a:xfrm>
          <a:prstGeom prst="rect">
            <a:avLst/>
          </a:prstGeom>
          <a:noFill/>
          <a:ln>
            <a:noFill/>
          </a:ln>
        </p:spPr>
        <p:style>
          <a:lnRef idx="0"/>
          <a:fillRef idx="0"/>
          <a:effectRef idx="0"/>
          <a:fontRef idx="minor"/>
        </p:style>
        <p:txBody>
          <a:bodyPr lIns="0" rIns="0" tIns="45000" bIns="45000"/>
          <a:p>
            <a:pPr algn="just">
              <a:lnSpc>
                <a:spcPts val="1500"/>
              </a:lnSpc>
              <a:spcBef>
                <a:spcPts val="300"/>
              </a:spcBef>
            </a:pPr>
            <a:endParaRPr b="0" lang="it-IT" sz="1800" spc="-1" strike="noStrike">
              <a:latin typeface="Arial"/>
            </a:endParaRPr>
          </a:p>
          <a:p>
            <a:pPr>
              <a:lnSpc>
                <a:spcPct val="100000"/>
              </a:lnSpc>
            </a:pPr>
            <a:endParaRPr b="0" lang="it-IT" sz="1800" spc="-1" strike="noStrike">
              <a:latin typeface="Arial"/>
            </a:endParaRPr>
          </a:p>
          <a:p>
            <a:pPr algn="just">
              <a:lnSpc>
                <a:spcPts val="1500"/>
              </a:lnSpc>
              <a:spcBef>
                <a:spcPts val="300"/>
              </a:spcBef>
            </a:pPr>
            <a:endParaRPr b="0" lang="it-IT" sz="1800" spc="-1" strike="noStrike">
              <a:latin typeface="Arial"/>
            </a:endParaRPr>
          </a:p>
          <a:p>
            <a:pPr algn="just">
              <a:lnSpc>
                <a:spcPts val="1500"/>
              </a:lnSpc>
              <a:spcBef>
                <a:spcPts val="300"/>
              </a:spcBef>
            </a:pPr>
            <a:endParaRPr b="0" lang="it-IT" sz="1800" spc="-1" strike="noStrike">
              <a:latin typeface="Arial"/>
            </a:endParaRPr>
          </a:p>
        </p:txBody>
      </p:sp>
      <p:sp>
        <p:nvSpPr>
          <p:cNvPr id="106" name="CustomShape 4"/>
          <p:cNvSpPr/>
          <p:nvPr/>
        </p:nvSpPr>
        <p:spPr>
          <a:xfrm>
            <a:off x="1023840" y="5340600"/>
            <a:ext cx="10799280" cy="1692720"/>
          </a:xfrm>
          <a:prstGeom prst="rect">
            <a:avLst/>
          </a:prstGeom>
          <a:noFill/>
          <a:ln>
            <a:noFill/>
          </a:ln>
        </p:spPr>
        <p:style>
          <a:lnRef idx="0"/>
          <a:fillRef idx="0"/>
          <a:effectRef idx="0"/>
          <a:fontRef idx="minor"/>
        </p:style>
      </p:sp>
      <p:sp>
        <p:nvSpPr>
          <p:cNvPr id="107" name="CustomShape 5"/>
          <p:cNvSpPr/>
          <p:nvPr/>
        </p:nvSpPr>
        <p:spPr>
          <a:xfrm>
            <a:off x="859680" y="1412280"/>
            <a:ext cx="5464800" cy="367560"/>
          </a:xfrm>
          <a:prstGeom prst="rect">
            <a:avLst/>
          </a:prstGeom>
          <a:noFill/>
          <a:ln>
            <a:noFill/>
          </a:ln>
        </p:spPr>
        <p:style>
          <a:lnRef idx="0"/>
          <a:fillRef idx="0"/>
          <a:effectRef idx="0"/>
          <a:fontRef idx="minor"/>
        </p:style>
      </p:sp>
      <p:sp>
        <p:nvSpPr>
          <p:cNvPr id="108" name="CustomShape 6"/>
          <p:cNvSpPr/>
          <p:nvPr/>
        </p:nvSpPr>
        <p:spPr>
          <a:xfrm>
            <a:off x="724320" y="1491120"/>
            <a:ext cx="10470600" cy="255780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pic>
        <p:nvPicPr>
          <p:cNvPr id="109" name="Immagine 5" descr=""/>
          <p:cNvPicPr/>
          <p:nvPr/>
        </p:nvPicPr>
        <p:blipFill>
          <a:blip r:embed="rId1"/>
          <a:stretch/>
        </p:blipFill>
        <p:spPr>
          <a:xfrm>
            <a:off x="10914840" y="0"/>
            <a:ext cx="1275120" cy="6856200"/>
          </a:xfrm>
          <a:prstGeom prst="rect">
            <a:avLst/>
          </a:prstGeom>
          <a:ln>
            <a:noFill/>
          </a:ln>
        </p:spPr>
      </p:pic>
      <p:sp>
        <p:nvSpPr>
          <p:cNvPr id="110" name="CustomShape 7"/>
          <p:cNvSpPr/>
          <p:nvPr/>
        </p:nvSpPr>
        <p:spPr>
          <a:xfrm>
            <a:off x="865080" y="461880"/>
            <a:ext cx="8422560" cy="125712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Arial"/>
                <a:ea typeface="DejaVu Sans"/>
              </a:rPr>
              <a:t> </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000000"/>
                </a:solidFill>
                <a:latin typeface="Arial"/>
                <a:ea typeface="DejaVu Sans"/>
              </a:rPr>
              <a:t> </a:t>
            </a:r>
            <a:endParaRPr b="0" lang="it-IT" sz="1800" spc="-1" strike="noStrike">
              <a:latin typeface="Arial"/>
            </a:endParaRPr>
          </a:p>
        </p:txBody>
      </p:sp>
      <p:sp>
        <p:nvSpPr>
          <p:cNvPr id="111" name="CustomShape 8"/>
          <p:cNvSpPr/>
          <p:nvPr/>
        </p:nvSpPr>
        <p:spPr>
          <a:xfrm>
            <a:off x="911520" y="476640"/>
            <a:ext cx="8470800" cy="297288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Arial"/>
                <a:ea typeface="DejaVu Sans"/>
              </a:rPr>
              <a:t>ITALY</a:t>
            </a:r>
            <a:endParaRPr b="0" lang="it-IT" sz="1800" spc="-1" strike="noStrike">
              <a:latin typeface="Arial"/>
            </a:endParaRPr>
          </a:p>
          <a:p>
            <a:pPr>
              <a:lnSpc>
                <a:spcPct val="100000"/>
              </a:lnSpc>
            </a:pPr>
            <a:r>
              <a:rPr b="1" lang="it-IT" sz="1800" spc="-1" strike="noStrike">
                <a:solidFill>
                  <a:srgbClr val="002060"/>
                </a:solidFill>
                <a:latin typeface="Arial"/>
                <a:ea typeface="DejaVu Sans"/>
              </a:rPr>
              <a:t>TEMPI MODERNI SpA</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Calibri"/>
                <a:ea typeface="DejaVu Sans"/>
              </a:rPr>
              <a:t>This agency is one of the most recent and efficient realities in the sector of employment agencies – They offer: fixed term contract  and as working hours: full time with shifts</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000000"/>
                </a:solidFill>
                <a:latin typeface="Calibri"/>
                <a:ea typeface="DejaVu Sans"/>
              </a:rPr>
              <a:t> </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Arial"/>
                <a:ea typeface="DejaVu Sans"/>
              </a:rPr>
              <a:t> </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sp>
        <p:nvSpPr>
          <p:cNvPr id="112" name="CustomShape 9"/>
          <p:cNvSpPr/>
          <p:nvPr/>
        </p:nvSpPr>
        <p:spPr>
          <a:xfrm>
            <a:off x="893520" y="2205000"/>
            <a:ext cx="9882720" cy="443052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sp>
        <p:nvSpPr>
          <p:cNvPr id="113" name="CustomShape 10"/>
          <p:cNvSpPr/>
          <p:nvPr/>
        </p:nvSpPr>
        <p:spPr>
          <a:xfrm>
            <a:off x="983520" y="1917000"/>
            <a:ext cx="9032400" cy="4653000"/>
          </a:xfrm>
          <a:prstGeom prst="rect">
            <a:avLst/>
          </a:prstGeom>
          <a:noFill/>
          <a:ln>
            <a:noFill/>
          </a:ln>
        </p:spPr>
        <p:style>
          <a:lnRef idx="0"/>
          <a:fillRef idx="0"/>
          <a:effectRef idx="0"/>
          <a:fontRef idx="minor"/>
        </p:style>
        <p:txBody>
          <a:bodyPr lIns="90000" rIns="90000" tIns="45000" bIns="45000"/>
          <a:p>
            <a:pPr>
              <a:lnSpc>
                <a:spcPct val="100000"/>
              </a:lnSpc>
            </a:pPr>
            <a:r>
              <a:rPr b="0" lang="it-IT" sz="1600" spc="-1" strike="noStrike" u="sng">
                <a:solidFill>
                  <a:srgbClr val="0563c1"/>
                </a:solidFill>
                <a:uFillTx/>
                <a:latin typeface="Calibri"/>
                <a:ea typeface="DejaVu Sans"/>
                <a:hlinkClick r:id="rId2"/>
              </a:rPr>
              <a:t>https</a:t>
            </a:r>
            <a:r>
              <a:rPr b="0" lang="it-IT" sz="1600" spc="-1" strike="noStrike" u="sng">
                <a:solidFill>
                  <a:srgbClr val="0563c1"/>
                </a:solidFill>
                <a:uFillTx/>
                <a:latin typeface="Calibri"/>
                <a:ea typeface="DejaVu Sans"/>
                <a:hlinkClick r:id="rId3"/>
              </a:rPr>
              <a:t>://www.europeanjobdays.eu/node/313158</a:t>
            </a:r>
            <a:r>
              <a:rPr b="0" lang="it-IT" sz="1600" spc="-1" strike="noStrike">
                <a:solidFill>
                  <a:srgbClr val="000000"/>
                </a:solidFill>
                <a:latin typeface="Calibri"/>
                <a:ea typeface="DejaVu Sans"/>
              </a:rPr>
              <a:t>   </a:t>
            </a:r>
            <a:endParaRPr b="0" lang="it-IT" sz="1600" spc="-1" strike="noStrike">
              <a:latin typeface="Arial"/>
            </a:endParaRPr>
          </a:p>
          <a:p>
            <a:pPr>
              <a:lnSpc>
                <a:spcPct val="100000"/>
              </a:lnSpc>
            </a:pPr>
            <a:r>
              <a:rPr b="1" lang="it-IT" sz="1600" spc="-1" strike="noStrike">
                <a:solidFill>
                  <a:srgbClr val="000000"/>
                </a:solidFill>
                <a:latin typeface="Calibri"/>
                <a:ea typeface="DejaVu Sans"/>
              </a:rPr>
              <a:t>LAZIO  REGION - LATINA - Nurse -  1 position</a:t>
            </a:r>
            <a:endParaRPr b="0" lang="it-IT" sz="1600" spc="-1" strike="noStrike">
              <a:latin typeface="Arial"/>
            </a:endParaRPr>
          </a:p>
          <a:p>
            <a:pPr>
              <a:lnSpc>
                <a:spcPct val="100000"/>
              </a:lnSpc>
            </a:pPr>
            <a:r>
              <a:rPr b="1" lang="it-IT" sz="1600" spc="-1" strike="noStrike">
                <a:solidFill>
                  <a:srgbClr val="000000"/>
                </a:solidFill>
                <a:latin typeface="Calibri"/>
                <a:ea typeface="DejaVu Sans"/>
              </a:rPr>
              <a:t>  </a:t>
            </a:r>
            <a:endParaRPr b="0" lang="it-IT" sz="1600" spc="-1" strike="noStrike">
              <a:latin typeface="Arial"/>
            </a:endParaRPr>
          </a:p>
          <a:p>
            <a:pPr>
              <a:lnSpc>
                <a:spcPct val="100000"/>
              </a:lnSpc>
            </a:pPr>
            <a:r>
              <a:rPr b="0" lang="it-IT" sz="1600" spc="-1" strike="noStrike" u="sng">
                <a:solidFill>
                  <a:srgbClr val="0563c1"/>
                </a:solidFill>
                <a:uFillTx/>
                <a:latin typeface="Calibri"/>
                <a:ea typeface="DejaVu Sans"/>
                <a:hlinkClick r:id="rId4"/>
              </a:rPr>
              <a:t>https://www.europeanjobdays.eu/node/313156</a:t>
            </a:r>
            <a:r>
              <a:rPr b="0" lang="it-IT" sz="1600" spc="-1" strike="noStrike">
                <a:solidFill>
                  <a:srgbClr val="000000"/>
                </a:solidFill>
                <a:latin typeface="Calibri"/>
                <a:ea typeface="DejaVu Sans"/>
              </a:rPr>
              <a:t>   </a:t>
            </a:r>
            <a:endParaRPr b="0" lang="it-IT" sz="1600" spc="-1" strike="noStrike">
              <a:latin typeface="Arial"/>
            </a:endParaRPr>
          </a:p>
          <a:p>
            <a:pPr>
              <a:lnSpc>
                <a:spcPct val="100000"/>
              </a:lnSpc>
            </a:pPr>
            <a:r>
              <a:rPr b="1" lang="it-IT" sz="1600" spc="-1" strike="noStrike">
                <a:solidFill>
                  <a:srgbClr val="000000"/>
                </a:solidFill>
                <a:latin typeface="Calibri"/>
                <a:ea typeface="DejaVu Sans"/>
              </a:rPr>
              <a:t>PUGLIA REGION – FOGGIA - Social Care Assistant -  1 position</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u="sng">
                <a:solidFill>
                  <a:srgbClr val="0563c1"/>
                </a:solidFill>
                <a:uFillTx/>
                <a:latin typeface="Calibri"/>
                <a:ea typeface="DejaVu Sans"/>
                <a:hlinkClick r:id="rId5"/>
              </a:rPr>
              <a:t>https://www.europeanjobdays.eu/node/313152</a:t>
            </a:r>
            <a:r>
              <a:rPr b="0" lang="it-IT" sz="1600" spc="-1" strike="noStrike">
                <a:solidFill>
                  <a:srgbClr val="000000"/>
                </a:solidFill>
                <a:latin typeface="Calibri"/>
                <a:ea typeface="DejaVu Sans"/>
              </a:rPr>
              <a:t>   </a:t>
            </a:r>
            <a:endParaRPr b="0" lang="it-IT" sz="1600" spc="-1" strike="noStrike">
              <a:latin typeface="Arial"/>
            </a:endParaRPr>
          </a:p>
          <a:p>
            <a:pPr>
              <a:lnSpc>
                <a:spcPct val="100000"/>
              </a:lnSpc>
            </a:pPr>
            <a:r>
              <a:rPr b="1" lang="it-IT" sz="1600" spc="-1" strike="noStrike">
                <a:solidFill>
                  <a:srgbClr val="000000"/>
                </a:solidFill>
                <a:latin typeface="Calibri"/>
                <a:ea typeface="DejaVu Sans"/>
              </a:rPr>
              <a:t>VENETO REGION – CONEGLIANO - Social Care Assistant - 1 position</a:t>
            </a:r>
            <a:endParaRPr b="0" lang="it-IT" sz="1600" spc="-1" strike="noStrike">
              <a:latin typeface="Arial"/>
            </a:endParaRPr>
          </a:p>
          <a:p>
            <a:pPr>
              <a:lnSpc>
                <a:spcPct val="100000"/>
              </a:lnSpc>
            </a:pPr>
            <a:r>
              <a:rPr b="0" lang="it-IT" sz="1600" spc="-1" strike="noStrike">
                <a:solidFill>
                  <a:srgbClr val="000000"/>
                </a:solidFill>
                <a:latin typeface="Calibri"/>
                <a:ea typeface="DejaVu Sans"/>
              </a:rPr>
              <a:t> </a:t>
            </a:r>
            <a:endParaRPr b="0" lang="it-IT" sz="1600" spc="-1" strike="noStrike">
              <a:latin typeface="Arial"/>
            </a:endParaRPr>
          </a:p>
          <a:p>
            <a:pPr>
              <a:lnSpc>
                <a:spcPct val="100000"/>
              </a:lnSpc>
            </a:pPr>
            <a:r>
              <a:rPr b="0" lang="it-IT" sz="1600" spc="-1" strike="noStrike" u="sng">
                <a:solidFill>
                  <a:srgbClr val="0563c1"/>
                </a:solidFill>
                <a:uFillTx/>
                <a:latin typeface="Calibri"/>
                <a:ea typeface="DejaVu Sans"/>
                <a:hlinkClick r:id="rId6"/>
              </a:rPr>
              <a:t>https://www.europeanjobdays.eu/node/313139</a:t>
            </a:r>
            <a:r>
              <a:rPr b="0" lang="it-IT" sz="1600" spc="-1" strike="noStrike">
                <a:solidFill>
                  <a:srgbClr val="000000"/>
                </a:solidFill>
                <a:latin typeface="Calibri"/>
                <a:ea typeface="DejaVu Sans"/>
              </a:rPr>
              <a:t>   </a:t>
            </a:r>
            <a:endParaRPr b="0" lang="it-IT" sz="1600" spc="-1" strike="noStrike">
              <a:latin typeface="Arial"/>
            </a:endParaRPr>
          </a:p>
          <a:p>
            <a:pPr>
              <a:lnSpc>
                <a:spcPct val="100000"/>
              </a:lnSpc>
            </a:pPr>
            <a:r>
              <a:rPr b="1" lang="it-IT" sz="1600" spc="-1" strike="noStrike">
                <a:solidFill>
                  <a:srgbClr val="000000"/>
                </a:solidFill>
                <a:latin typeface="Calibri"/>
                <a:ea typeface="DejaVu Sans"/>
              </a:rPr>
              <a:t>BOLOGNA – Social Care Assistant - 1 position</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u="sng">
                <a:solidFill>
                  <a:srgbClr val="0563c1"/>
                </a:solidFill>
                <a:uFillTx/>
                <a:latin typeface="Calibri"/>
                <a:ea typeface="DejaVu Sans"/>
                <a:hlinkClick r:id="rId7"/>
              </a:rPr>
              <a:t>https://www.europeanjobdays.eu/node/313138</a:t>
            </a:r>
            <a:r>
              <a:rPr b="0" lang="it-IT" sz="1600" spc="-1" strike="noStrike">
                <a:solidFill>
                  <a:srgbClr val="000000"/>
                </a:solidFill>
                <a:latin typeface="Calibri"/>
                <a:ea typeface="DejaVu Sans"/>
              </a:rPr>
              <a:t> </a:t>
            </a:r>
            <a:endParaRPr b="0" lang="it-IT" sz="1600" spc="-1" strike="noStrike">
              <a:latin typeface="Arial"/>
            </a:endParaRPr>
          </a:p>
          <a:p>
            <a:pPr>
              <a:lnSpc>
                <a:spcPct val="100000"/>
              </a:lnSpc>
            </a:pPr>
            <a:r>
              <a:rPr b="1" lang="it-IT" sz="1600" spc="-1" strike="noStrike">
                <a:solidFill>
                  <a:srgbClr val="000000"/>
                </a:solidFill>
                <a:latin typeface="Calibri"/>
                <a:ea typeface="DejaVu Sans"/>
              </a:rPr>
              <a:t>PIEMONTE REGION - ASTI - Psychiatric rehabilitation technician -  1 position</a:t>
            </a:r>
            <a:endParaRPr b="0" lang="it-IT" sz="1600" spc="-1" strike="noStrike">
              <a:latin typeface="Arial"/>
            </a:endParaRPr>
          </a:p>
          <a:p>
            <a:pPr>
              <a:lnSpc>
                <a:spcPct val="100000"/>
              </a:lnSpc>
            </a:pPr>
            <a:r>
              <a:rPr b="0" lang="it-IT" sz="1600" spc="-1" strike="noStrike">
                <a:solidFill>
                  <a:srgbClr val="000000"/>
                </a:solidFill>
                <a:latin typeface="Calibri"/>
                <a:ea typeface="DejaVu Sans"/>
              </a:rPr>
              <a:t> </a:t>
            </a:r>
            <a:endParaRPr b="0" lang="it-IT" sz="1600" spc="-1" strike="noStrike">
              <a:latin typeface="Arial"/>
            </a:endParaRPr>
          </a:p>
          <a:p>
            <a:pPr>
              <a:lnSpc>
                <a:spcPct val="100000"/>
              </a:lnSpc>
            </a:pPr>
            <a:r>
              <a:rPr b="0" lang="it-IT" sz="1600" spc="-1" strike="noStrike" u="sng">
                <a:solidFill>
                  <a:srgbClr val="0563c1"/>
                </a:solidFill>
                <a:uFillTx/>
                <a:latin typeface="Calibri"/>
                <a:ea typeface="DejaVu Sans"/>
                <a:hlinkClick r:id="rId8"/>
              </a:rPr>
              <a:t>https://www.europeanjobdays.eu/node/313135</a:t>
            </a:r>
            <a:r>
              <a:rPr b="0" lang="it-IT" sz="1600" spc="-1" strike="noStrike">
                <a:solidFill>
                  <a:srgbClr val="000000"/>
                </a:solidFill>
                <a:latin typeface="Calibri"/>
                <a:ea typeface="DejaVu Sans"/>
              </a:rPr>
              <a:t>    </a:t>
            </a:r>
            <a:endParaRPr b="0" lang="it-IT" sz="1600" spc="-1" strike="noStrike">
              <a:latin typeface="Arial"/>
            </a:endParaRPr>
          </a:p>
          <a:p>
            <a:pPr>
              <a:lnSpc>
                <a:spcPct val="100000"/>
              </a:lnSpc>
            </a:pPr>
            <a:r>
              <a:rPr b="1" lang="it-IT" sz="1600" spc="-1" strike="noStrike">
                <a:solidFill>
                  <a:srgbClr val="000000"/>
                </a:solidFill>
                <a:latin typeface="Calibri"/>
                <a:ea typeface="DejaVu Sans"/>
              </a:rPr>
              <a:t>PIEMONTE REGION - ASTI - Social-Health Professional Educator - 1 position</a:t>
            </a:r>
            <a:endParaRPr b="0" lang="it-IT" sz="1600" spc="-1" strike="noStrike">
              <a:latin typeface="Arial"/>
            </a:endParaRPr>
          </a:p>
          <a:p>
            <a:pPr>
              <a:lnSpc>
                <a:spcPct val="100000"/>
              </a:lnSpc>
            </a:pPr>
            <a:r>
              <a:rPr b="0" lang="it-IT" sz="1600" spc="-1" strike="noStrike">
                <a:solidFill>
                  <a:srgbClr val="000000"/>
                </a:solidFill>
                <a:latin typeface="Calibri"/>
                <a:ea typeface="DejaVu Sans"/>
              </a:rPr>
              <a:t> </a:t>
            </a:r>
            <a:endParaRPr b="0" lang="it-IT" sz="1600" spc="-1" strike="noStrike">
              <a:latin typeface="Arial"/>
            </a:endParaRPr>
          </a:p>
          <a:p>
            <a:pPr>
              <a:lnSpc>
                <a:spcPct val="100000"/>
              </a:lnSpc>
            </a:pPr>
            <a:r>
              <a:rPr b="0" lang="it-IT" sz="1600" spc="-1" strike="noStrike" u="sng">
                <a:solidFill>
                  <a:srgbClr val="0563c1"/>
                </a:solidFill>
                <a:uFillTx/>
                <a:latin typeface="Calibri"/>
                <a:ea typeface="DejaVu Sans"/>
                <a:hlinkClick r:id="rId9"/>
              </a:rPr>
              <a:t>https://www.europeanjobdays.eu/node/312825</a:t>
            </a:r>
            <a:r>
              <a:rPr b="0" lang="it-IT" sz="1600" spc="-1" strike="noStrike">
                <a:solidFill>
                  <a:srgbClr val="000000"/>
                </a:solidFill>
                <a:latin typeface="Calibri"/>
                <a:ea typeface="DejaVu Sans"/>
              </a:rPr>
              <a:t>    </a:t>
            </a:r>
            <a:endParaRPr b="0" lang="it-IT" sz="1600" spc="-1" strike="noStrike">
              <a:latin typeface="Arial"/>
            </a:endParaRPr>
          </a:p>
          <a:p>
            <a:pPr>
              <a:lnSpc>
                <a:spcPct val="100000"/>
              </a:lnSpc>
            </a:pPr>
            <a:r>
              <a:rPr b="1" lang="it-IT" sz="1600" spc="-1" strike="noStrike">
                <a:solidFill>
                  <a:srgbClr val="000000"/>
                </a:solidFill>
                <a:latin typeface="Calibri"/>
                <a:ea typeface="DejaVu Sans"/>
              </a:rPr>
              <a:t>POZZUOLI (NAPLES) - Nurse - 1 position</a:t>
            </a:r>
            <a:endParaRPr b="0" lang="it-IT" sz="1600" spc="-1" strike="noStrike">
              <a:latin typeface="Arial"/>
            </a:endParaRPr>
          </a:p>
        </p:txBody>
      </p:sp>
      <p:pic>
        <p:nvPicPr>
          <p:cNvPr id="114" name="Immagine 112" descr=""/>
          <p:cNvPicPr/>
          <p:nvPr/>
        </p:nvPicPr>
        <p:blipFill>
          <a:blip r:embed="rId10"/>
          <a:stretch/>
        </p:blipFill>
        <p:spPr>
          <a:xfrm>
            <a:off x="8040240" y="332640"/>
            <a:ext cx="1092240" cy="820080"/>
          </a:xfrm>
          <a:prstGeom prst="rect">
            <a:avLst/>
          </a:prstGeom>
          <a:ln>
            <a:noFill/>
          </a:ln>
        </p:spPr>
      </p:pic>
      <p:pic>
        <p:nvPicPr>
          <p:cNvPr id="115" name="Immagine 113" descr=""/>
          <p:cNvPicPr/>
          <p:nvPr/>
        </p:nvPicPr>
        <p:blipFill>
          <a:blip r:embed="rId11"/>
          <a:stretch/>
        </p:blipFill>
        <p:spPr>
          <a:xfrm>
            <a:off x="9120240" y="332640"/>
            <a:ext cx="1224000" cy="815760"/>
          </a:xfrm>
          <a:prstGeom prst="rect">
            <a:avLst/>
          </a:prstGeom>
          <a:ln>
            <a:noFill/>
          </a:ln>
        </p:spPr>
      </p:pic>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731520" y="1719360"/>
            <a:ext cx="1839240" cy="2692440"/>
          </a:xfrm>
          <a:prstGeom prst="rect">
            <a:avLst/>
          </a:prstGeom>
          <a:noFill/>
          <a:ln>
            <a:noFill/>
          </a:ln>
        </p:spPr>
        <p:style>
          <a:lnRef idx="0"/>
          <a:fillRef idx="0"/>
          <a:effectRef idx="0"/>
          <a:fontRef idx="minor"/>
        </p:style>
      </p:sp>
      <p:sp>
        <p:nvSpPr>
          <p:cNvPr id="117" name="CustomShape 2"/>
          <p:cNvSpPr/>
          <p:nvPr/>
        </p:nvSpPr>
        <p:spPr>
          <a:xfrm>
            <a:off x="0" y="-23760"/>
            <a:ext cx="574200" cy="6885000"/>
          </a:xfrm>
          <a:prstGeom prst="rect">
            <a:avLst/>
          </a:prstGeom>
          <a:solidFill>
            <a:srgbClr val="1e4099"/>
          </a:solidFill>
          <a:ln>
            <a:solidFill>
              <a:srgbClr val="003299"/>
            </a:solidFill>
            <a:round/>
          </a:ln>
        </p:spPr>
        <p:style>
          <a:lnRef idx="2">
            <a:schemeClr val="accent1">
              <a:shade val="50000"/>
            </a:schemeClr>
          </a:lnRef>
          <a:fillRef idx="1">
            <a:schemeClr val="accent1"/>
          </a:fillRef>
          <a:effectRef idx="0">
            <a:schemeClr val="accent1"/>
          </a:effectRef>
          <a:fontRef idx="minor"/>
        </p:style>
      </p:sp>
      <p:sp>
        <p:nvSpPr>
          <p:cNvPr id="118" name="CustomShape 3"/>
          <p:cNvSpPr/>
          <p:nvPr/>
        </p:nvSpPr>
        <p:spPr>
          <a:xfrm>
            <a:off x="1023840" y="1851840"/>
            <a:ext cx="10650960" cy="4528800"/>
          </a:xfrm>
          <a:prstGeom prst="rect">
            <a:avLst/>
          </a:prstGeom>
          <a:noFill/>
          <a:ln>
            <a:noFill/>
          </a:ln>
        </p:spPr>
        <p:style>
          <a:lnRef idx="0"/>
          <a:fillRef idx="0"/>
          <a:effectRef idx="0"/>
          <a:fontRef idx="minor"/>
        </p:style>
        <p:txBody>
          <a:bodyPr lIns="0" rIns="0" tIns="45000" bIns="45000"/>
          <a:p>
            <a:pPr algn="just">
              <a:lnSpc>
                <a:spcPts val="1500"/>
              </a:lnSpc>
              <a:spcBef>
                <a:spcPts val="300"/>
              </a:spcBef>
            </a:pPr>
            <a:endParaRPr b="0" lang="it-IT" sz="1800" spc="-1" strike="noStrike">
              <a:latin typeface="Arial"/>
            </a:endParaRPr>
          </a:p>
          <a:p>
            <a:pPr>
              <a:lnSpc>
                <a:spcPct val="100000"/>
              </a:lnSpc>
            </a:pPr>
            <a:endParaRPr b="0" lang="it-IT" sz="1800" spc="-1" strike="noStrike">
              <a:latin typeface="Arial"/>
            </a:endParaRPr>
          </a:p>
          <a:p>
            <a:pPr algn="just">
              <a:lnSpc>
                <a:spcPts val="1500"/>
              </a:lnSpc>
              <a:spcBef>
                <a:spcPts val="300"/>
              </a:spcBef>
            </a:pPr>
            <a:endParaRPr b="0" lang="it-IT" sz="1800" spc="-1" strike="noStrike">
              <a:latin typeface="Arial"/>
            </a:endParaRPr>
          </a:p>
          <a:p>
            <a:pPr algn="just">
              <a:lnSpc>
                <a:spcPts val="1500"/>
              </a:lnSpc>
              <a:spcBef>
                <a:spcPts val="300"/>
              </a:spcBef>
            </a:pPr>
            <a:endParaRPr b="0" lang="it-IT" sz="1800" spc="-1" strike="noStrike">
              <a:latin typeface="Arial"/>
            </a:endParaRPr>
          </a:p>
        </p:txBody>
      </p:sp>
      <p:sp>
        <p:nvSpPr>
          <p:cNvPr id="119" name="CustomShape 4"/>
          <p:cNvSpPr/>
          <p:nvPr/>
        </p:nvSpPr>
        <p:spPr>
          <a:xfrm>
            <a:off x="1023840" y="5340600"/>
            <a:ext cx="10799280" cy="1692720"/>
          </a:xfrm>
          <a:prstGeom prst="rect">
            <a:avLst/>
          </a:prstGeom>
          <a:noFill/>
          <a:ln>
            <a:noFill/>
          </a:ln>
        </p:spPr>
        <p:style>
          <a:lnRef idx="0"/>
          <a:fillRef idx="0"/>
          <a:effectRef idx="0"/>
          <a:fontRef idx="minor"/>
        </p:style>
      </p:sp>
      <p:sp>
        <p:nvSpPr>
          <p:cNvPr id="120" name="CustomShape 5"/>
          <p:cNvSpPr/>
          <p:nvPr/>
        </p:nvSpPr>
        <p:spPr>
          <a:xfrm>
            <a:off x="859680" y="1412280"/>
            <a:ext cx="5464800" cy="367560"/>
          </a:xfrm>
          <a:prstGeom prst="rect">
            <a:avLst/>
          </a:prstGeom>
          <a:noFill/>
          <a:ln>
            <a:noFill/>
          </a:ln>
        </p:spPr>
        <p:style>
          <a:lnRef idx="0"/>
          <a:fillRef idx="0"/>
          <a:effectRef idx="0"/>
          <a:fontRef idx="minor"/>
        </p:style>
      </p:sp>
      <p:sp>
        <p:nvSpPr>
          <p:cNvPr id="121" name="CustomShape 6"/>
          <p:cNvSpPr/>
          <p:nvPr/>
        </p:nvSpPr>
        <p:spPr>
          <a:xfrm>
            <a:off x="983520" y="1196640"/>
            <a:ext cx="10470600" cy="255780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pic>
        <p:nvPicPr>
          <p:cNvPr id="122" name="Immagine 5" descr=""/>
          <p:cNvPicPr/>
          <p:nvPr/>
        </p:nvPicPr>
        <p:blipFill>
          <a:blip r:embed="rId1"/>
          <a:stretch/>
        </p:blipFill>
        <p:spPr>
          <a:xfrm>
            <a:off x="10914840" y="0"/>
            <a:ext cx="1275120" cy="6856200"/>
          </a:xfrm>
          <a:prstGeom prst="rect">
            <a:avLst/>
          </a:prstGeom>
          <a:ln>
            <a:noFill/>
          </a:ln>
        </p:spPr>
      </p:pic>
      <p:sp>
        <p:nvSpPr>
          <p:cNvPr id="123" name="CustomShape 7"/>
          <p:cNvSpPr/>
          <p:nvPr/>
        </p:nvSpPr>
        <p:spPr>
          <a:xfrm>
            <a:off x="865080" y="461880"/>
            <a:ext cx="8422560" cy="125712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Arial"/>
                <a:ea typeface="DejaVu Sans"/>
              </a:rPr>
              <a:t> </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000000"/>
                </a:solidFill>
                <a:latin typeface="Arial"/>
                <a:ea typeface="DejaVu Sans"/>
              </a:rPr>
              <a:t> </a:t>
            </a:r>
            <a:endParaRPr b="0" lang="it-IT" sz="1800" spc="-1" strike="noStrike">
              <a:latin typeface="Arial"/>
            </a:endParaRPr>
          </a:p>
        </p:txBody>
      </p:sp>
      <p:sp>
        <p:nvSpPr>
          <p:cNvPr id="124" name="CustomShape 8"/>
          <p:cNvSpPr/>
          <p:nvPr/>
        </p:nvSpPr>
        <p:spPr>
          <a:xfrm>
            <a:off x="1080000" y="554760"/>
            <a:ext cx="9431640" cy="272340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Arial"/>
                <a:ea typeface="DejaVu Sans"/>
              </a:rPr>
              <a:t>ITALY - LOMBARDY REGION</a:t>
            </a:r>
            <a:endParaRPr b="0" lang="it-IT" sz="1800" spc="-1" strike="noStrike">
              <a:latin typeface="Arial"/>
            </a:endParaRPr>
          </a:p>
          <a:p>
            <a:pPr>
              <a:lnSpc>
                <a:spcPct val="100000"/>
              </a:lnSpc>
            </a:pPr>
            <a:r>
              <a:rPr b="1" lang="it-IT" sz="1800" spc="-1" strike="noStrike">
                <a:solidFill>
                  <a:srgbClr val="002060"/>
                </a:solidFill>
                <a:latin typeface="Arial"/>
                <a:ea typeface="DejaVu Sans"/>
              </a:rPr>
              <a:t>FONDAZIONE POLIAMBULANZA </a:t>
            </a:r>
            <a:endParaRPr b="0" lang="it-IT" sz="1800" spc="-1" strike="noStrike">
              <a:latin typeface="Arial"/>
            </a:endParaRPr>
          </a:p>
          <a:p>
            <a:pPr>
              <a:lnSpc>
                <a:spcPct val="100000"/>
              </a:lnSpc>
            </a:pPr>
            <a:r>
              <a:rPr b="1" lang="it-IT" sz="1800" spc="-1" strike="noStrike">
                <a:solidFill>
                  <a:srgbClr val="002060"/>
                </a:solidFill>
                <a:latin typeface="Arial"/>
                <a:ea typeface="DejaVu Sans"/>
              </a:rPr>
              <a:t>Istituto Ospedaliero</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600" spc="-1" strike="noStrike">
                <a:solidFill>
                  <a:srgbClr val="000000"/>
                </a:solidFill>
                <a:latin typeface="Calibri"/>
                <a:ea typeface="DejaVu Sans"/>
              </a:rPr>
              <a:t>Fondazione Poliambulanza is a private non-profit hospital accredited with the Regional Health System in Lombardy.</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600" spc="-1" strike="noStrike">
                <a:solidFill>
                  <a:srgbClr val="000000"/>
                </a:solidFill>
                <a:latin typeface="Calibri"/>
                <a:ea typeface="DejaVu Sans"/>
              </a:rPr>
              <a:t>It is a multi-specialist center with four areas of excellence: treatment of cancer and cardiovascular diseases, orthopedic operations and management of every phase related to childbirth thanks to one of the most modern and advanced Neonatal Intensive Care Unit in the area. Fondazione Poliambulanza is also a University training center in partnership with Università Cattolica.</a:t>
            </a: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p:txBody>
      </p:sp>
      <p:sp>
        <p:nvSpPr>
          <p:cNvPr id="125" name="CustomShape 9"/>
          <p:cNvSpPr/>
          <p:nvPr/>
        </p:nvSpPr>
        <p:spPr>
          <a:xfrm>
            <a:off x="1127520" y="3645000"/>
            <a:ext cx="9144720" cy="302400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r>
              <a:rPr b="0" lang="it-IT" sz="1800" spc="-1" strike="noStrike" u="sng">
                <a:solidFill>
                  <a:srgbClr val="0563c1"/>
                </a:solidFill>
                <a:uFillTx/>
                <a:latin typeface="Calibri"/>
                <a:ea typeface="DejaVu Sans"/>
                <a:hlinkClick r:id="rId2"/>
              </a:rPr>
              <a:t>https://www.europeanjobdays.eu/node/314419</a:t>
            </a:r>
            <a:r>
              <a:rPr b="0" lang="it-IT" sz="1800" spc="-1" strike="noStrike">
                <a:solidFill>
                  <a:srgbClr val="000000"/>
                </a:solidFill>
                <a:latin typeface="Calibri"/>
                <a:ea typeface="DejaVu Sans"/>
              </a:rPr>
              <a:t>  </a:t>
            </a:r>
            <a:endParaRPr b="0" lang="it-IT" sz="1800" spc="-1" strike="noStrike">
              <a:latin typeface="Arial"/>
            </a:endParaRPr>
          </a:p>
          <a:p>
            <a:pPr>
              <a:lnSpc>
                <a:spcPct val="100000"/>
              </a:lnSpc>
            </a:pPr>
            <a:r>
              <a:rPr b="1" lang="it-IT" sz="1800" spc="-1" strike="noStrike">
                <a:solidFill>
                  <a:srgbClr val="000000"/>
                </a:solidFill>
                <a:latin typeface="Calibri"/>
                <a:ea typeface="DejaVu Sans"/>
              </a:rPr>
              <a:t>Emergency Medicine Specialist - 1 Position</a:t>
            </a:r>
            <a:endParaRPr b="0" lang="it-IT" sz="1800" spc="-1" strike="noStrike">
              <a:latin typeface="Arial"/>
            </a:endParaRPr>
          </a:p>
          <a:p>
            <a:pPr>
              <a:lnSpc>
                <a:spcPct val="100000"/>
              </a:lnSpc>
            </a:pPr>
            <a:r>
              <a:rPr b="0" lang="it-IT" sz="1800" spc="-1" strike="noStrike" u="sng">
                <a:solidFill>
                  <a:srgbClr val="000000"/>
                </a:solidFill>
                <a:uFillTx/>
                <a:latin typeface="Calibri"/>
                <a:ea typeface="DejaVu Sans"/>
              </a:rPr>
              <a:t>Requirements</a:t>
            </a:r>
            <a:r>
              <a:rPr b="0" lang="it-IT" sz="1800" spc="-1" strike="noStrike">
                <a:solidFill>
                  <a:srgbClr val="000000"/>
                </a:solidFill>
                <a:latin typeface="Calibri"/>
                <a:ea typeface="DejaVu Sans"/>
              </a:rPr>
              <a:t>: advanced university studie (Phd) + Work experience up to 1 year</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Offered contract: </a:t>
            </a:r>
            <a:r>
              <a:rPr b="0" lang="it-IT" sz="1600" spc="-1" strike="noStrike">
                <a:solidFill>
                  <a:srgbClr val="000000"/>
                </a:solidFill>
                <a:latin typeface="Calibri"/>
                <a:ea typeface="DejaVu Sans"/>
              </a:rPr>
              <a:t>Fix term – 12 months with perspective of permanent contract </a:t>
            </a:r>
            <a:endParaRPr b="0" lang="it-IT" sz="1600" spc="-1" strike="noStrike">
              <a:latin typeface="Arial"/>
            </a:endParaRPr>
          </a:p>
          <a:p>
            <a:pPr>
              <a:lnSpc>
                <a:spcPct val="100000"/>
              </a:lnSpc>
            </a:pPr>
            <a:endParaRPr b="0" lang="it-IT" sz="1600" spc="-1" strike="noStrike">
              <a:latin typeface="Arial"/>
            </a:endParaRPr>
          </a:p>
          <a:p>
            <a:pPr>
              <a:lnSpc>
                <a:spcPct val="100000"/>
              </a:lnSpc>
            </a:pPr>
            <a:r>
              <a:rPr b="0" lang="it-IT" sz="1800" spc="-1" strike="noStrike" u="sng">
                <a:solidFill>
                  <a:srgbClr val="0563c1"/>
                </a:solidFill>
                <a:uFillTx/>
                <a:latin typeface="Calibri"/>
                <a:ea typeface="DejaVu Sans"/>
                <a:hlinkClick r:id="rId3"/>
              </a:rPr>
              <a:t>https://www.europeanjobdays.eu/node/314417</a:t>
            </a:r>
            <a:r>
              <a:rPr b="0" lang="it-IT" sz="1800" spc="-1" strike="noStrike">
                <a:solidFill>
                  <a:srgbClr val="000000"/>
                </a:solidFill>
                <a:latin typeface="Calibri"/>
                <a:ea typeface="DejaVu Sans"/>
              </a:rPr>
              <a:t>  </a:t>
            </a:r>
            <a:endParaRPr b="0" lang="it-IT" sz="1800" spc="-1" strike="noStrike">
              <a:latin typeface="Arial"/>
            </a:endParaRPr>
          </a:p>
          <a:p>
            <a:pPr>
              <a:lnSpc>
                <a:spcPct val="100000"/>
              </a:lnSpc>
            </a:pPr>
            <a:r>
              <a:rPr b="1" lang="it-IT" sz="1800" spc="-1" strike="noStrike">
                <a:solidFill>
                  <a:srgbClr val="000000"/>
                </a:solidFill>
                <a:latin typeface="Calibri"/>
                <a:ea typeface="DejaVu Sans"/>
              </a:rPr>
              <a:t>Lung Specialist - 1 position</a:t>
            </a:r>
            <a:endParaRPr b="0" lang="it-IT" sz="1800" spc="-1" strike="noStrike">
              <a:latin typeface="Arial"/>
            </a:endParaRPr>
          </a:p>
          <a:p>
            <a:pPr>
              <a:lnSpc>
                <a:spcPct val="100000"/>
              </a:lnSpc>
            </a:pPr>
            <a:r>
              <a:rPr b="0" lang="it-IT" sz="1800" spc="-1" strike="noStrike" u="sng">
                <a:solidFill>
                  <a:srgbClr val="000000"/>
                </a:solidFill>
                <a:uFillTx/>
                <a:latin typeface="Calibri"/>
                <a:ea typeface="DejaVu Sans"/>
              </a:rPr>
              <a:t>Requirements: </a:t>
            </a:r>
            <a:r>
              <a:rPr b="0" lang="it-IT" sz="1800" spc="-1" strike="noStrike">
                <a:solidFill>
                  <a:srgbClr val="000000"/>
                </a:solidFill>
                <a:latin typeface="Calibri"/>
                <a:ea typeface="DejaVu Sans"/>
              </a:rPr>
              <a:t>advanced university studie (Phd) + Work experience up to 1 year</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Offered contract: </a:t>
            </a:r>
            <a:r>
              <a:rPr b="0" lang="it-IT" sz="1600" spc="-1" strike="noStrike">
                <a:solidFill>
                  <a:srgbClr val="000000"/>
                </a:solidFill>
                <a:latin typeface="Calibri"/>
                <a:ea typeface="DejaVu Sans"/>
              </a:rPr>
              <a:t>Fix term – 12 months with perspective of permanent contract </a:t>
            </a:r>
            <a:endParaRPr b="0" lang="it-IT" sz="1600" spc="-1" strike="noStrike">
              <a:latin typeface="Arial"/>
            </a:endParaRPr>
          </a:p>
          <a:p>
            <a:pPr>
              <a:lnSpc>
                <a:spcPct val="100000"/>
              </a:lnSpc>
            </a:pPr>
            <a:endParaRPr b="0" lang="it-IT" sz="1600" spc="-1" strike="noStrike">
              <a:latin typeface="Arial"/>
            </a:endParaRPr>
          </a:p>
          <a:p>
            <a:pPr>
              <a:lnSpc>
                <a:spcPct val="100000"/>
              </a:lnSpc>
            </a:pPr>
            <a:endParaRPr b="0" lang="it-IT" sz="1600" spc="-1" strike="noStrike">
              <a:latin typeface="Arial"/>
            </a:endParaRPr>
          </a:p>
        </p:txBody>
      </p:sp>
      <p:pic>
        <p:nvPicPr>
          <p:cNvPr id="126" name="Immagine 124" descr=""/>
          <p:cNvPicPr/>
          <p:nvPr/>
        </p:nvPicPr>
        <p:blipFill>
          <a:blip r:embed="rId4"/>
          <a:srcRect l="0" t="29152" r="0" b="29128"/>
          <a:stretch/>
        </p:blipFill>
        <p:spPr>
          <a:xfrm>
            <a:off x="6527880" y="404640"/>
            <a:ext cx="2735640" cy="863640"/>
          </a:xfrm>
          <a:prstGeom prst="rect">
            <a:avLst/>
          </a:prstGeom>
          <a:ln>
            <a:noFill/>
          </a:ln>
        </p:spPr>
      </p:pic>
      <p:pic>
        <p:nvPicPr>
          <p:cNvPr id="127" name="Immagine 125" descr=""/>
          <p:cNvPicPr/>
          <p:nvPr/>
        </p:nvPicPr>
        <p:blipFill>
          <a:blip r:embed="rId5"/>
          <a:stretch/>
        </p:blipFill>
        <p:spPr>
          <a:xfrm>
            <a:off x="9288000" y="432000"/>
            <a:ext cx="1296000" cy="863640"/>
          </a:xfrm>
          <a:prstGeom prst="rect">
            <a:avLst/>
          </a:prstGeom>
          <a:ln>
            <a:noFill/>
          </a:ln>
        </p:spPr>
      </p:pic>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731520" y="1719360"/>
            <a:ext cx="1839240" cy="2692440"/>
          </a:xfrm>
          <a:prstGeom prst="rect">
            <a:avLst/>
          </a:prstGeom>
          <a:noFill/>
          <a:ln>
            <a:noFill/>
          </a:ln>
        </p:spPr>
        <p:style>
          <a:lnRef idx="0"/>
          <a:fillRef idx="0"/>
          <a:effectRef idx="0"/>
          <a:fontRef idx="minor"/>
        </p:style>
      </p:sp>
      <p:sp>
        <p:nvSpPr>
          <p:cNvPr id="129" name="CustomShape 2"/>
          <p:cNvSpPr/>
          <p:nvPr/>
        </p:nvSpPr>
        <p:spPr>
          <a:xfrm>
            <a:off x="0" y="-23760"/>
            <a:ext cx="574200" cy="6885000"/>
          </a:xfrm>
          <a:prstGeom prst="rect">
            <a:avLst/>
          </a:prstGeom>
          <a:solidFill>
            <a:srgbClr val="1e4099"/>
          </a:solidFill>
          <a:ln>
            <a:solidFill>
              <a:srgbClr val="003299"/>
            </a:solidFill>
            <a:round/>
          </a:ln>
        </p:spPr>
        <p:style>
          <a:lnRef idx="2">
            <a:schemeClr val="accent1">
              <a:shade val="50000"/>
            </a:schemeClr>
          </a:lnRef>
          <a:fillRef idx="1">
            <a:schemeClr val="accent1"/>
          </a:fillRef>
          <a:effectRef idx="0">
            <a:schemeClr val="accent1"/>
          </a:effectRef>
          <a:fontRef idx="minor"/>
        </p:style>
      </p:sp>
      <p:sp>
        <p:nvSpPr>
          <p:cNvPr id="130" name="CustomShape 3"/>
          <p:cNvSpPr/>
          <p:nvPr/>
        </p:nvSpPr>
        <p:spPr>
          <a:xfrm>
            <a:off x="1023840" y="1851840"/>
            <a:ext cx="10650960" cy="4528800"/>
          </a:xfrm>
          <a:prstGeom prst="rect">
            <a:avLst/>
          </a:prstGeom>
          <a:noFill/>
          <a:ln>
            <a:noFill/>
          </a:ln>
        </p:spPr>
        <p:style>
          <a:lnRef idx="0"/>
          <a:fillRef idx="0"/>
          <a:effectRef idx="0"/>
          <a:fontRef idx="minor"/>
        </p:style>
        <p:txBody>
          <a:bodyPr lIns="0" rIns="0" tIns="45000" bIns="45000"/>
          <a:p>
            <a:pPr algn="just">
              <a:lnSpc>
                <a:spcPts val="1500"/>
              </a:lnSpc>
              <a:spcBef>
                <a:spcPts val="300"/>
              </a:spcBef>
            </a:pPr>
            <a:endParaRPr b="0" lang="it-IT" sz="1800" spc="-1" strike="noStrike">
              <a:latin typeface="Arial"/>
            </a:endParaRPr>
          </a:p>
          <a:p>
            <a:pPr>
              <a:lnSpc>
                <a:spcPct val="100000"/>
              </a:lnSpc>
            </a:pPr>
            <a:endParaRPr b="0" lang="it-IT" sz="1800" spc="-1" strike="noStrike">
              <a:latin typeface="Arial"/>
            </a:endParaRPr>
          </a:p>
          <a:p>
            <a:pPr algn="just">
              <a:lnSpc>
                <a:spcPts val="1500"/>
              </a:lnSpc>
              <a:spcBef>
                <a:spcPts val="300"/>
              </a:spcBef>
            </a:pPr>
            <a:endParaRPr b="0" lang="it-IT" sz="1800" spc="-1" strike="noStrike">
              <a:latin typeface="Arial"/>
            </a:endParaRPr>
          </a:p>
          <a:p>
            <a:pPr algn="just">
              <a:lnSpc>
                <a:spcPts val="1500"/>
              </a:lnSpc>
              <a:spcBef>
                <a:spcPts val="300"/>
              </a:spcBef>
            </a:pPr>
            <a:endParaRPr b="0" lang="it-IT" sz="1800" spc="-1" strike="noStrike">
              <a:latin typeface="Arial"/>
            </a:endParaRPr>
          </a:p>
        </p:txBody>
      </p:sp>
      <p:sp>
        <p:nvSpPr>
          <p:cNvPr id="131" name="CustomShape 4"/>
          <p:cNvSpPr/>
          <p:nvPr/>
        </p:nvSpPr>
        <p:spPr>
          <a:xfrm>
            <a:off x="1023840" y="5340600"/>
            <a:ext cx="10799280" cy="1692720"/>
          </a:xfrm>
          <a:prstGeom prst="rect">
            <a:avLst/>
          </a:prstGeom>
          <a:noFill/>
          <a:ln>
            <a:noFill/>
          </a:ln>
        </p:spPr>
        <p:style>
          <a:lnRef idx="0"/>
          <a:fillRef idx="0"/>
          <a:effectRef idx="0"/>
          <a:fontRef idx="minor"/>
        </p:style>
      </p:sp>
      <p:sp>
        <p:nvSpPr>
          <p:cNvPr id="132" name="CustomShape 5"/>
          <p:cNvSpPr/>
          <p:nvPr/>
        </p:nvSpPr>
        <p:spPr>
          <a:xfrm>
            <a:off x="859680" y="1412280"/>
            <a:ext cx="5464800" cy="367560"/>
          </a:xfrm>
          <a:prstGeom prst="rect">
            <a:avLst/>
          </a:prstGeom>
          <a:noFill/>
          <a:ln>
            <a:noFill/>
          </a:ln>
        </p:spPr>
        <p:style>
          <a:lnRef idx="0"/>
          <a:fillRef idx="0"/>
          <a:effectRef idx="0"/>
          <a:fontRef idx="minor"/>
        </p:style>
      </p:sp>
      <p:sp>
        <p:nvSpPr>
          <p:cNvPr id="133" name="CustomShape 6"/>
          <p:cNvSpPr/>
          <p:nvPr/>
        </p:nvSpPr>
        <p:spPr>
          <a:xfrm>
            <a:off x="724320" y="1491120"/>
            <a:ext cx="10470600" cy="255780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pic>
        <p:nvPicPr>
          <p:cNvPr id="134" name="Immagine 5" descr=""/>
          <p:cNvPicPr/>
          <p:nvPr/>
        </p:nvPicPr>
        <p:blipFill>
          <a:blip r:embed="rId1"/>
          <a:stretch/>
        </p:blipFill>
        <p:spPr>
          <a:xfrm>
            <a:off x="10914840" y="0"/>
            <a:ext cx="1275120" cy="6856200"/>
          </a:xfrm>
          <a:prstGeom prst="rect">
            <a:avLst/>
          </a:prstGeom>
          <a:ln>
            <a:noFill/>
          </a:ln>
        </p:spPr>
      </p:pic>
      <p:sp>
        <p:nvSpPr>
          <p:cNvPr id="135" name="CustomShape 7"/>
          <p:cNvSpPr/>
          <p:nvPr/>
        </p:nvSpPr>
        <p:spPr>
          <a:xfrm>
            <a:off x="865080" y="461880"/>
            <a:ext cx="8422560" cy="125712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Arial"/>
                <a:ea typeface="DejaVu Sans"/>
              </a:rPr>
              <a:t> </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000000"/>
                </a:solidFill>
                <a:latin typeface="Arial"/>
                <a:ea typeface="DejaVu Sans"/>
              </a:rPr>
              <a:t> </a:t>
            </a:r>
            <a:endParaRPr b="0" lang="it-IT" sz="1800" spc="-1" strike="noStrike">
              <a:latin typeface="Arial"/>
            </a:endParaRPr>
          </a:p>
        </p:txBody>
      </p:sp>
      <p:sp>
        <p:nvSpPr>
          <p:cNvPr id="136" name="CustomShape 8"/>
          <p:cNvSpPr/>
          <p:nvPr/>
        </p:nvSpPr>
        <p:spPr>
          <a:xfrm>
            <a:off x="1080000" y="864000"/>
            <a:ext cx="6551640" cy="252504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Arial"/>
                <a:ea typeface="DejaVu Sans"/>
              </a:rPr>
              <a:t>ITALY – SARDEGNA REGION</a:t>
            </a:r>
            <a:endParaRPr b="0" lang="it-IT" sz="1800" spc="-1" strike="noStrike">
              <a:latin typeface="Arial"/>
            </a:endParaRPr>
          </a:p>
          <a:p>
            <a:pPr>
              <a:lnSpc>
                <a:spcPct val="100000"/>
              </a:lnSpc>
            </a:pPr>
            <a:r>
              <a:rPr b="1" lang="it-IT" sz="1800" spc="-1" strike="noStrike">
                <a:solidFill>
                  <a:srgbClr val="002060"/>
                </a:solidFill>
                <a:latin typeface="Arial"/>
                <a:ea typeface="DejaVu Sans"/>
              </a:rPr>
              <a:t>CASA DI RIPOSO (REST HOME)</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Calibri"/>
                <a:ea typeface="DejaVu Sans"/>
              </a:rPr>
              <a:t>The Rest Home hosts old and not self-sufficient people, providing treatments food and other services.</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Calibri"/>
                <a:ea typeface="DejaVu Sans"/>
              </a:rPr>
              <a:t>Place: Monti ( Sassari )</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sp>
        <p:nvSpPr>
          <p:cNvPr id="137" name="CustomShape 9"/>
          <p:cNvSpPr/>
          <p:nvPr/>
        </p:nvSpPr>
        <p:spPr>
          <a:xfrm>
            <a:off x="1127520" y="3357000"/>
            <a:ext cx="9069120" cy="133020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u="sng">
                <a:solidFill>
                  <a:srgbClr val="0563c1"/>
                </a:solidFill>
                <a:uFillTx/>
                <a:latin typeface="Arial"/>
                <a:ea typeface="DejaVu Sans"/>
                <a:hlinkClick r:id="rId2"/>
              </a:rPr>
              <a:t>https://www.europeanjobdays.eu/node/314983</a:t>
            </a:r>
            <a:r>
              <a:rPr b="0" lang="it-IT" sz="1800" spc="-1" strike="noStrike">
                <a:solidFill>
                  <a:srgbClr val="000000"/>
                </a:solidFill>
                <a:latin typeface="Arial"/>
                <a:ea typeface="DejaVu Sans"/>
              </a:rPr>
              <a:t>  </a:t>
            </a:r>
            <a:endParaRPr b="0" lang="it-IT" sz="1800" spc="-1" strike="noStrike">
              <a:latin typeface="Arial"/>
            </a:endParaRPr>
          </a:p>
          <a:p>
            <a:pPr>
              <a:lnSpc>
                <a:spcPct val="100000"/>
              </a:lnSpc>
            </a:pPr>
            <a:r>
              <a:rPr b="1" lang="it-IT" sz="1800" spc="-1" strike="noStrike">
                <a:solidFill>
                  <a:srgbClr val="000000"/>
                </a:solidFill>
                <a:latin typeface="Arial"/>
                <a:ea typeface="DejaVu Sans"/>
              </a:rPr>
              <a:t>Specialized Social Worker - 1 position</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u="sng">
                <a:solidFill>
                  <a:srgbClr val="0563c1"/>
                </a:solidFill>
                <a:uFillTx/>
                <a:latin typeface="Arial"/>
                <a:ea typeface="DejaVu Sans"/>
                <a:hlinkClick r:id="rId3"/>
              </a:rPr>
              <a:t>https://www.europeanjobdays.eu/node/314982</a:t>
            </a:r>
            <a:r>
              <a:rPr b="0" lang="it-IT" sz="1800" spc="-1" strike="noStrike">
                <a:solidFill>
                  <a:srgbClr val="000000"/>
                </a:solidFill>
                <a:latin typeface="Arial"/>
                <a:ea typeface="DejaVu Sans"/>
              </a:rPr>
              <a:t>  </a:t>
            </a:r>
            <a:endParaRPr b="0" lang="it-IT" sz="1800" spc="-1" strike="noStrike">
              <a:latin typeface="Arial"/>
            </a:endParaRPr>
          </a:p>
          <a:p>
            <a:pPr>
              <a:lnSpc>
                <a:spcPct val="100000"/>
              </a:lnSpc>
            </a:pPr>
            <a:r>
              <a:rPr b="1" lang="it-IT" sz="1800" spc="-1" strike="noStrike">
                <a:solidFill>
                  <a:srgbClr val="000000"/>
                </a:solidFill>
                <a:latin typeface="Arial"/>
                <a:ea typeface="DejaVu Sans"/>
              </a:rPr>
              <a:t>Nurse</a:t>
            </a:r>
            <a:r>
              <a:rPr b="0" lang="it-IT" sz="1800" spc="-1" strike="noStrike">
                <a:solidFill>
                  <a:srgbClr val="000000"/>
                </a:solidFill>
                <a:latin typeface="Arial"/>
                <a:ea typeface="DejaVu Sans"/>
              </a:rPr>
              <a:t> </a:t>
            </a:r>
            <a:r>
              <a:rPr b="1" lang="it-IT" sz="1800" spc="-1" strike="noStrike">
                <a:solidFill>
                  <a:srgbClr val="000000"/>
                </a:solidFill>
                <a:latin typeface="Arial"/>
                <a:ea typeface="DejaVu Sans"/>
              </a:rPr>
              <a:t>- 1 position</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pic>
        <p:nvPicPr>
          <p:cNvPr id="138" name="Immagine 136" descr=""/>
          <p:cNvPicPr/>
          <p:nvPr/>
        </p:nvPicPr>
        <p:blipFill>
          <a:blip r:embed="rId4"/>
          <a:stretch/>
        </p:blipFill>
        <p:spPr>
          <a:xfrm>
            <a:off x="9054360" y="720000"/>
            <a:ext cx="1313280" cy="875160"/>
          </a:xfrm>
          <a:prstGeom prst="rect">
            <a:avLst/>
          </a:prstGeom>
          <a:ln>
            <a:noFill/>
          </a:ln>
        </p:spPr>
      </p:pic>
      <p:pic>
        <p:nvPicPr>
          <p:cNvPr id="139" name="Immagine 137" descr=""/>
          <p:cNvPicPr/>
          <p:nvPr/>
        </p:nvPicPr>
        <p:blipFill>
          <a:blip r:embed="rId5"/>
          <a:stretch/>
        </p:blipFill>
        <p:spPr>
          <a:xfrm>
            <a:off x="6840000" y="757440"/>
            <a:ext cx="2175840" cy="826200"/>
          </a:xfrm>
          <a:prstGeom prst="rect">
            <a:avLst/>
          </a:prstGeom>
          <a:ln>
            <a:noFill/>
          </a:ln>
        </p:spPr>
      </p:pic>
      <p:sp>
        <p:nvSpPr>
          <p:cNvPr id="140" name="CustomShape 10"/>
          <p:cNvSpPr/>
          <p:nvPr/>
        </p:nvSpPr>
        <p:spPr>
          <a:xfrm>
            <a:off x="1232280" y="5733360"/>
            <a:ext cx="56235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it-IT" sz="1800" spc="-1" strike="noStrike">
                <a:solidFill>
                  <a:srgbClr val="000000"/>
                </a:solidFill>
                <a:latin typeface="Calibri"/>
                <a:ea typeface="DejaVu Sans"/>
              </a:rPr>
              <a:t>For contacts and application: </a:t>
            </a:r>
            <a:r>
              <a:rPr b="0" lang="it-IT" sz="1800" spc="-1" strike="noStrike" u="sng">
                <a:solidFill>
                  <a:srgbClr val="0563c1"/>
                </a:solidFill>
                <a:uFillTx/>
                <a:latin typeface="Calibri"/>
                <a:ea typeface="DejaVu Sans"/>
                <a:hlinkClick r:id="rId6"/>
              </a:rPr>
              <a:t>casadiriposomonti@yahoo.it</a:t>
            </a:r>
            <a:r>
              <a:rPr b="0" lang="it-IT" sz="1800" spc="-1" strike="noStrike">
                <a:solidFill>
                  <a:srgbClr val="000000"/>
                </a:solidFill>
                <a:latin typeface="Calibri"/>
                <a:ea typeface="DejaVu Sans"/>
              </a:rPr>
              <a:t> </a:t>
            </a:r>
            <a:endParaRPr b="0" lang="it-IT" sz="1800" spc="-1" strike="noStrike">
              <a:latin typeface="Arial"/>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731520" y="1719360"/>
            <a:ext cx="1839240" cy="2692440"/>
          </a:xfrm>
          <a:prstGeom prst="rect">
            <a:avLst/>
          </a:prstGeom>
          <a:noFill/>
          <a:ln>
            <a:noFill/>
          </a:ln>
        </p:spPr>
        <p:style>
          <a:lnRef idx="0"/>
          <a:fillRef idx="0"/>
          <a:effectRef idx="0"/>
          <a:fontRef idx="minor"/>
        </p:style>
      </p:sp>
      <p:sp>
        <p:nvSpPr>
          <p:cNvPr id="142" name="CustomShape 2"/>
          <p:cNvSpPr/>
          <p:nvPr/>
        </p:nvSpPr>
        <p:spPr>
          <a:xfrm>
            <a:off x="0" y="-23760"/>
            <a:ext cx="574200" cy="6885000"/>
          </a:xfrm>
          <a:prstGeom prst="rect">
            <a:avLst/>
          </a:prstGeom>
          <a:solidFill>
            <a:srgbClr val="1e4099"/>
          </a:solidFill>
          <a:ln>
            <a:solidFill>
              <a:srgbClr val="003299"/>
            </a:solidFill>
            <a:round/>
          </a:ln>
        </p:spPr>
        <p:style>
          <a:lnRef idx="2">
            <a:schemeClr val="accent1">
              <a:shade val="50000"/>
            </a:schemeClr>
          </a:lnRef>
          <a:fillRef idx="1">
            <a:schemeClr val="accent1"/>
          </a:fillRef>
          <a:effectRef idx="0">
            <a:schemeClr val="accent1"/>
          </a:effectRef>
          <a:fontRef idx="minor"/>
        </p:style>
      </p:sp>
      <p:sp>
        <p:nvSpPr>
          <p:cNvPr id="143" name="CustomShape 3"/>
          <p:cNvSpPr/>
          <p:nvPr/>
        </p:nvSpPr>
        <p:spPr>
          <a:xfrm>
            <a:off x="1023840" y="1851840"/>
            <a:ext cx="10650960" cy="4528800"/>
          </a:xfrm>
          <a:prstGeom prst="rect">
            <a:avLst/>
          </a:prstGeom>
          <a:noFill/>
          <a:ln>
            <a:noFill/>
          </a:ln>
        </p:spPr>
        <p:style>
          <a:lnRef idx="0"/>
          <a:fillRef idx="0"/>
          <a:effectRef idx="0"/>
          <a:fontRef idx="minor"/>
        </p:style>
        <p:txBody>
          <a:bodyPr lIns="0" rIns="0" tIns="45000" bIns="45000"/>
          <a:p>
            <a:pPr algn="just">
              <a:lnSpc>
                <a:spcPts val="1500"/>
              </a:lnSpc>
              <a:spcBef>
                <a:spcPts val="300"/>
              </a:spcBef>
            </a:pPr>
            <a:endParaRPr b="0" lang="it-IT" sz="1800" spc="-1" strike="noStrike">
              <a:latin typeface="Arial"/>
            </a:endParaRPr>
          </a:p>
          <a:p>
            <a:pPr>
              <a:lnSpc>
                <a:spcPct val="100000"/>
              </a:lnSpc>
            </a:pPr>
            <a:endParaRPr b="0" lang="it-IT" sz="1800" spc="-1" strike="noStrike">
              <a:latin typeface="Arial"/>
            </a:endParaRPr>
          </a:p>
          <a:p>
            <a:pPr algn="just">
              <a:lnSpc>
                <a:spcPts val="1500"/>
              </a:lnSpc>
              <a:spcBef>
                <a:spcPts val="300"/>
              </a:spcBef>
            </a:pPr>
            <a:endParaRPr b="0" lang="it-IT" sz="1800" spc="-1" strike="noStrike">
              <a:latin typeface="Arial"/>
            </a:endParaRPr>
          </a:p>
          <a:p>
            <a:pPr algn="just">
              <a:lnSpc>
                <a:spcPts val="1500"/>
              </a:lnSpc>
              <a:spcBef>
                <a:spcPts val="300"/>
              </a:spcBef>
            </a:pPr>
            <a:endParaRPr b="0" lang="it-IT" sz="1800" spc="-1" strike="noStrike">
              <a:latin typeface="Arial"/>
            </a:endParaRPr>
          </a:p>
        </p:txBody>
      </p:sp>
      <p:sp>
        <p:nvSpPr>
          <p:cNvPr id="144" name="CustomShape 4"/>
          <p:cNvSpPr/>
          <p:nvPr/>
        </p:nvSpPr>
        <p:spPr>
          <a:xfrm>
            <a:off x="1023840" y="5340600"/>
            <a:ext cx="10799280" cy="1692720"/>
          </a:xfrm>
          <a:prstGeom prst="rect">
            <a:avLst/>
          </a:prstGeom>
          <a:noFill/>
          <a:ln>
            <a:noFill/>
          </a:ln>
        </p:spPr>
        <p:style>
          <a:lnRef idx="0"/>
          <a:fillRef idx="0"/>
          <a:effectRef idx="0"/>
          <a:fontRef idx="minor"/>
        </p:style>
      </p:sp>
      <p:sp>
        <p:nvSpPr>
          <p:cNvPr id="145" name="CustomShape 5"/>
          <p:cNvSpPr/>
          <p:nvPr/>
        </p:nvSpPr>
        <p:spPr>
          <a:xfrm>
            <a:off x="859680" y="1412280"/>
            <a:ext cx="5464800" cy="367560"/>
          </a:xfrm>
          <a:prstGeom prst="rect">
            <a:avLst/>
          </a:prstGeom>
          <a:noFill/>
          <a:ln>
            <a:noFill/>
          </a:ln>
        </p:spPr>
        <p:style>
          <a:lnRef idx="0"/>
          <a:fillRef idx="0"/>
          <a:effectRef idx="0"/>
          <a:fontRef idx="minor"/>
        </p:style>
      </p:sp>
      <p:sp>
        <p:nvSpPr>
          <p:cNvPr id="146" name="CustomShape 6"/>
          <p:cNvSpPr/>
          <p:nvPr/>
        </p:nvSpPr>
        <p:spPr>
          <a:xfrm>
            <a:off x="724320" y="1491120"/>
            <a:ext cx="10470600" cy="2557800"/>
          </a:xfrm>
          <a:prstGeom prst="rect">
            <a:avLst/>
          </a:prstGeom>
          <a:noFill/>
          <a:ln>
            <a:noFill/>
          </a:ln>
        </p:spPr>
        <p:style>
          <a:lnRef idx="0"/>
          <a:fillRef idx="0"/>
          <a:effectRef idx="0"/>
          <a:fontRef idx="minor"/>
        </p:style>
        <p:txBody>
          <a:bodyPr lIns="90000" rIns="90000" tIns="45000" bIns="45000"/>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pic>
        <p:nvPicPr>
          <p:cNvPr id="147" name="Immagine 5" descr=""/>
          <p:cNvPicPr/>
          <p:nvPr/>
        </p:nvPicPr>
        <p:blipFill>
          <a:blip r:embed="rId1"/>
          <a:stretch/>
        </p:blipFill>
        <p:spPr>
          <a:xfrm>
            <a:off x="10914840" y="0"/>
            <a:ext cx="1275120" cy="6856200"/>
          </a:xfrm>
          <a:prstGeom prst="rect">
            <a:avLst/>
          </a:prstGeom>
          <a:ln>
            <a:noFill/>
          </a:ln>
        </p:spPr>
      </p:pic>
      <p:sp>
        <p:nvSpPr>
          <p:cNvPr id="148" name="CustomShape 7"/>
          <p:cNvSpPr/>
          <p:nvPr/>
        </p:nvSpPr>
        <p:spPr>
          <a:xfrm>
            <a:off x="865080" y="461880"/>
            <a:ext cx="8422560" cy="125712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Arial"/>
                <a:ea typeface="DejaVu Sans"/>
              </a:rPr>
              <a:t> </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000000"/>
                </a:solidFill>
                <a:latin typeface="Arial"/>
                <a:ea typeface="DejaVu Sans"/>
              </a:rPr>
              <a:t> </a:t>
            </a:r>
            <a:endParaRPr b="0" lang="it-IT" sz="1800" spc="-1" strike="noStrike">
              <a:latin typeface="Arial"/>
            </a:endParaRPr>
          </a:p>
        </p:txBody>
      </p:sp>
      <p:sp>
        <p:nvSpPr>
          <p:cNvPr id="149" name="CustomShape 8"/>
          <p:cNvSpPr/>
          <p:nvPr/>
        </p:nvSpPr>
        <p:spPr>
          <a:xfrm>
            <a:off x="1023840" y="720000"/>
            <a:ext cx="6551640" cy="1871640"/>
          </a:xfrm>
          <a:prstGeom prst="rect">
            <a:avLst/>
          </a:prstGeom>
          <a:noFill/>
          <a:ln>
            <a:noFill/>
          </a:ln>
        </p:spPr>
        <p:style>
          <a:lnRef idx="0"/>
          <a:fillRef idx="0"/>
          <a:effectRef idx="0"/>
          <a:fontRef idx="minor"/>
        </p:style>
        <p:txBody>
          <a:bodyPr lIns="90000" rIns="90000" tIns="45000" bIns="45000"/>
          <a:p>
            <a:pPr>
              <a:lnSpc>
                <a:spcPct val="100000"/>
              </a:lnSpc>
            </a:pPr>
            <a:r>
              <a:rPr b="1" lang="it-IT" sz="1800" spc="-1" strike="noStrike">
                <a:solidFill>
                  <a:srgbClr val="000000"/>
                </a:solidFill>
                <a:latin typeface="Arial"/>
                <a:ea typeface="DejaVu Sans"/>
              </a:rPr>
              <a:t>ITALY – VENETO REGION</a:t>
            </a:r>
            <a:endParaRPr b="0" lang="it-IT" sz="1800" spc="-1" strike="noStrike">
              <a:latin typeface="Arial"/>
            </a:endParaRPr>
          </a:p>
          <a:p>
            <a:pPr>
              <a:lnSpc>
                <a:spcPct val="100000"/>
              </a:lnSpc>
            </a:pPr>
            <a:r>
              <a:rPr b="1" lang="it-IT" sz="1800" spc="-1" strike="noStrike">
                <a:solidFill>
                  <a:srgbClr val="002060"/>
                </a:solidFill>
                <a:latin typeface="Arial"/>
                <a:ea typeface="DejaVu Sans"/>
              </a:rPr>
              <a:t>FARMACY COMELICO</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pic>
        <p:nvPicPr>
          <p:cNvPr id="150" name="Immagine 147" descr=""/>
          <p:cNvPicPr/>
          <p:nvPr/>
        </p:nvPicPr>
        <p:blipFill>
          <a:blip r:embed="rId2"/>
          <a:stretch/>
        </p:blipFill>
        <p:spPr>
          <a:xfrm>
            <a:off x="8784000" y="483120"/>
            <a:ext cx="1512000" cy="1007640"/>
          </a:xfrm>
          <a:prstGeom prst="rect">
            <a:avLst/>
          </a:prstGeom>
          <a:ln>
            <a:noFill/>
          </a:ln>
        </p:spPr>
      </p:pic>
      <p:sp>
        <p:nvSpPr>
          <p:cNvPr id="151" name="CustomShape 9"/>
          <p:cNvSpPr/>
          <p:nvPr/>
        </p:nvSpPr>
        <p:spPr>
          <a:xfrm>
            <a:off x="951840" y="1584000"/>
            <a:ext cx="9415800" cy="5209200"/>
          </a:xfrm>
          <a:prstGeom prst="rect">
            <a:avLst/>
          </a:prstGeom>
          <a:noFill/>
          <a:ln>
            <a:noFill/>
          </a:ln>
        </p:spPr>
        <p:style>
          <a:lnRef idx="0"/>
          <a:fillRef idx="0"/>
          <a:effectRef idx="0"/>
          <a:fontRef idx="minor"/>
        </p:style>
        <p:txBody>
          <a:bodyPr lIns="90000" rIns="90000" tIns="45000" bIns="45000"/>
          <a:p>
            <a:pPr>
              <a:lnSpc>
                <a:spcPct val="100000"/>
              </a:lnSpc>
            </a:pPr>
            <a:r>
              <a:rPr b="0" lang="it-IT" sz="1800" spc="-1" strike="noStrike">
                <a:solidFill>
                  <a:srgbClr val="000000"/>
                </a:solidFill>
                <a:latin typeface="Calibri"/>
                <a:ea typeface="DejaVu Sans"/>
              </a:rPr>
              <a:t>Pharmacy of the Province of Belluno in the heart of the Dolomites </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has been looking for a pharmacist (even a recent graduate) since December to be part of its staff. </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u="sng">
                <a:solidFill>
                  <a:srgbClr val="0563c1"/>
                </a:solidFill>
                <a:uFillTx/>
                <a:latin typeface="Calibri"/>
                <a:ea typeface="DejaVu Sans"/>
                <a:hlinkClick r:id="rId3"/>
              </a:rPr>
              <a:t>https://www.europeanjobdays.eu/node/314708</a:t>
            </a:r>
            <a:r>
              <a:rPr b="0" lang="it-IT" sz="1800" spc="-1" strike="noStrike">
                <a:solidFill>
                  <a:srgbClr val="000000"/>
                </a:solidFill>
                <a:latin typeface="Calibri"/>
                <a:ea typeface="DejaVu Sans"/>
              </a:rPr>
              <a:t>  </a:t>
            </a:r>
            <a:endParaRPr b="0" lang="it-IT" sz="1800" spc="-1" strike="noStrike">
              <a:latin typeface="Arial"/>
            </a:endParaRPr>
          </a:p>
          <a:p>
            <a:pPr>
              <a:lnSpc>
                <a:spcPct val="100000"/>
              </a:lnSpc>
            </a:pPr>
            <a:r>
              <a:rPr b="1" lang="it-IT" sz="1800" spc="-1" strike="noStrike">
                <a:solidFill>
                  <a:srgbClr val="000000"/>
                </a:solidFill>
                <a:latin typeface="Calibri"/>
                <a:ea typeface="DejaVu Sans"/>
              </a:rPr>
              <a:t>PHARMACIST - 1 Position</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1800" spc="-1" strike="noStrike">
                <a:solidFill>
                  <a:srgbClr val="000000"/>
                </a:solidFill>
                <a:latin typeface="Calibri"/>
                <a:ea typeface="DejaVu Sans"/>
              </a:rPr>
              <a:t>Requirements</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Candidates with no previous experience are also taken into consideration, a good knowledge of the Italian language and the possession of a driving license B with availability of one's own vehicle are required.</a:t>
            </a: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Calibri"/>
                <a:ea typeface="DejaVu Sans"/>
              </a:rPr>
              <a:t>The ideal candidate has a practical sense and a discrete propensity for self-management.</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r>
              <a:rPr b="0" lang="it-IT" sz="1800" spc="-1" strike="noStrike">
                <a:solidFill>
                  <a:srgbClr val="000000"/>
                </a:solidFill>
                <a:latin typeface="Calibri"/>
                <a:ea typeface="DejaVu Sans"/>
              </a:rPr>
              <a:t>The company offers an initial training period and free accommodation for the first 6 months.</a:t>
            </a:r>
            <a:endParaRPr b="0" lang="it-IT" sz="1800" spc="-1" strike="noStrike">
              <a:latin typeface="Arial"/>
            </a:endParaRPr>
          </a:p>
          <a:p>
            <a:pPr>
              <a:lnSpc>
                <a:spcPct val="100000"/>
              </a:lnSpc>
            </a:pPr>
            <a:r>
              <a:rPr b="0" lang="it-IT" sz="1800" spc="-1" strike="noStrike">
                <a:solidFill>
                  <a:srgbClr val="000000"/>
                </a:solidFill>
                <a:latin typeface="Calibri"/>
                <a:ea typeface="DejaVu Sans"/>
              </a:rPr>
              <a:t>Permanent contract with full time hours (5 1/2 days)</a:t>
            </a:r>
            <a:endParaRPr b="0" lang="it-IT" sz="1800" spc="-1" strike="noStrike">
              <a:latin typeface="Arial"/>
            </a:endParaRPr>
          </a:p>
          <a:p>
            <a:pPr>
              <a:lnSpc>
                <a:spcPct val="100000"/>
              </a:lnSpc>
            </a:pPr>
            <a:endParaRPr b="0" lang="it-IT" sz="1800" spc="-1" strike="noStrike">
              <a:latin typeface="Arial"/>
            </a:endParaRPr>
          </a:p>
        </p:txBody>
      </p:sp>
      <p:pic>
        <p:nvPicPr>
          <p:cNvPr id="152" name="Immagine 149" descr=""/>
          <p:cNvPicPr/>
          <p:nvPr/>
        </p:nvPicPr>
        <p:blipFill>
          <a:blip r:embed="rId4"/>
          <a:stretch/>
        </p:blipFill>
        <p:spPr>
          <a:xfrm>
            <a:off x="7319520" y="504000"/>
            <a:ext cx="1248120" cy="936000"/>
          </a:xfrm>
          <a:prstGeom prst="rect">
            <a:avLst/>
          </a:prstGeom>
          <a:ln>
            <a:noFill/>
          </a:ln>
        </p:spPr>
      </p:pic>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11953</TotalTime>
  <Application>LibreOffice/6.0.3.2$Windows_X86_64 LibreOffice_project/8f48d515416608e3a835360314dac7e47fd0b821</Application>
  <Words>1646</Words>
  <Paragraphs>533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2017-06-06T12:20:32Z</dcterms:created>
  <dc:creator>Sabina Riatti</dc:creator>
  <dc:description/>
  <dc:language>it-IT</dc:language>
  <cp:lastModifiedBy/>
  <cp:lastPrinted>2021-09-13T15:28:20Z</cp:lastPrinted>
  <dcterms:modified xsi:type="dcterms:W3CDTF">2021-12-02T09:38:17Z</dcterms:modified>
  <cp:revision>989</cp:revision>
  <dc:subject/>
  <dc:title>Presentazione standard di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17</vt:i4>
  </property>
  <property fmtid="{D5CDD505-2E9C-101B-9397-08002B2CF9AE}" pid="8" name="PresentationFormat">
    <vt:lpwstr>Personalizzato</vt:lpwstr>
  </property>
  <property fmtid="{D5CDD505-2E9C-101B-9397-08002B2CF9AE}" pid="9" name="ScaleCrop">
    <vt:bool>0</vt:bool>
  </property>
  <property fmtid="{D5CDD505-2E9C-101B-9397-08002B2CF9AE}" pid="10" name="ShareDoc">
    <vt:bool>0</vt:bool>
  </property>
  <property fmtid="{D5CDD505-2E9C-101B-9397-08002B2CF9AE}" pid="11" name="Slides">
    <vt:i4>17</vt:i4>
  </property>
</Properties>
</file>