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12" r:id="rId2"/>
    <p:sldId id="413" r:id="rId3"/>
    <p:sldId id="414" r:id="rId4"/>
    <p:sldId id="416" r:id="rId5"/>
    <p:sldId id="417" r:id="rId6"/>
    <p:sldId id="401" r:id="rId7"/>
    <p:sldId id="400" r:id="rId8"/>
    <p:sldId id="397" r:id="rId9"/>
    <p:sldId id="399" r:id="rId10"/>
    <p:sldId id="262" r:id="rId11"/>
    <p:sldId id="419" r:id="rId12"/>
    <p:sldId id="4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0"/>
    <a:srgbClr val="6C3088"/>
    <a:srgbClr val="4884C3"/>
    <a:srgbClr val="575756"/>
    <a:srgbClr val="C65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howGuides="1">
      <p:cViewPr varScale="1">
        <p:scale>
          <a:sx n="36" d="100"/>
          <a:sy n="36" d="100"/>
        </p:scale>
        <p:origin x="996" y="60"/>
      </p:cViewPr>
      <p:guideLst>
        <p:guide orient="horz" pos="890"/>
        <p:guide pos="38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0E343-E3FE-488E-9E30-6771FC67DB09}" type="datetimeFigureOut">
              <a:rPr lang="it-IT" smtClean="0"/>
              <a:pPr/>
              <a:t>02/11/2020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3DE68-BA05-45FA-A606-6AC5305FB706}" type="slidenum">
              <a:rPr lang="it-IT" smtClean="0"/>
              <a:pPr/>
              <a:t>‹N›</a:t>
            </a:fld>
            <a:endParaRPr lang="it-IT"/>
          </a:p>
        </p:txBody>
      </p:sp>
    </p:spTree>
    <p:extLst>
      <p:ext uri="{BB962C8B-B14F-4D97-AF65-F5344CB8AC3E}">
        <p14:creationId xmlns:p14="http://schemas.microsoft.com/office/powerpoint/2010/main" val="323544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This means that with </a:t>
            </a:r>
            <a:r>
              <a:rPr lang="en-US" baseline="0" dirty="0" err="1"/>
              <a:t>Europass</a:t>
            </a:r>
            <a:r>
              <a:rPr lang="en-US" baseline="0" dirty="0"/>
              <a:t>, users can </a:t>
            </a:r>
            <a:endParaRPr lang="hr-HR" baseline="0" dirty="0"/>
          </a:p>
          <a:p>
            <a:pPr marL="228600" indent="-228600">
              <a:buFont typeface="Arial" panose="020B0604020202020204" pitchFamily="34" charset="0"/>
              <a:buAutoNum type="arabicParenBoth"/>
            </a:pPr>
            <a:r>
              <a:rPr lang="en-US" baseline="0" dirty="0"/>
              <a:t>share their </a:t>
            </a:r>
            <a:r>
              <a:rPr lang="en-US" baseline="0" dirty="0" err="1"/>
              <a:t>Europass</a:t>
            </a:r>
            <a:r>
              <a:rPr lang="en-US" baseline="0" dirty="0"/>
              <a:t> e-portfolio with other platforms instead of re-filling all their data into online forms, </a:t>
            </a:r>
            <a:endParaRPr lang="hr-HR" baseline="0" dirty="0"/>
          </a:p>
          <a:p>
            <a:pPr marL="228600" indent="-228600">
              <a:buFont typeface="Arial" panose="020B0604020202020204" pitchFamily="34" charset="0"/>
              <a:buAutoNum type="arabicParenBoth"/>
            </a:pPr>
            <a:r>
              <a:rPr lang="en-US" baseline="0" dirty="0"/>
              <a:t>use their e-portfolio to apply online for jobs or further training and</a:t>
            </a:r>
            <a:endParaRPr lang="hr-HR" baseline="0" dirty="0"/>
          </a:p>
          <a:p>
            <a:pPr marL="228600" indent="-228600">
              <a:buFont typeface="Arial" panose="020B0604020202020204" pitchFamily="34" charset="0"/>
              <a:buAutoNum type="arabicParenBoth"/>
            </a:pPr>
            <a:r>
              <a:rPr lang="en-US" baseline="0" dirty="0"/>
              <a:t>find opportunities that are relevant for them. </a:t>
            </a:r>
            <a:endParaRPr lang="hr-HR" baseline="0" dirty="0"/>
          </a:p>
          <a:p>
            <a:pPr marL="228600" indent="-228600">
              <a:buFont typeface="Arial" panose="020B0604020202020204" pitchFamily="34" charset="0"/>
              <a:buAutoNum type="arabicParenBoth"/>
            </a:pPr>
            <a:r>
              <a:rPr lang="en-US" baseline="0" dirty="0"/>
              <a:t>Users will always control the personal data in their e-portfolio and decide with whom they would like to share their profile and how their data is used. </a:t>
            </a:r>
            <a:endParaRPr lang="hr-HR"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339345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dirty="0" err="1"/>
              <a:t>Europass</a:t>
            </a:r>
            <a:r>
              <a:rPr lang="en-US" dirty="0"/>
              <a:t> e-portfolio will enable users to display, document and share their skills, qualifications and experience gathered in the course of every stage of their life. It will support them to identify their goals and develop their careers from a lifelong learning perspective. It will also present them with personalized learning and job opportunities and enable them to prepare, submit and keep track of their learning and job applications.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hr-HR"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77267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This means that with </a:t>
            </a:r>
            <a:r>
              <a:rPr lang="en-US" baseline="0" dirty="0" err="1"/>
              <a:t>Europass</a:t>
            </a:r>
            <a:r>
              <a:rPr lang="en-US" baseline="0" dirty="0"/>
              <a:t>, users can </a:t>
            </a:r>
            <a:endParaRPr lang="hr-HR" baseline="0" dirty="0"/>
          </a:p>
          <a:p>
            <a:pPr marL="228600" indent="-228600">
              <a:buFont typeface="Arial" panose="020B0604020202020204" pitchFamily="34" charset="0"/>
              <a:buAutoNum type="arabicParenBoth"/>
            </a:pPr>
            <a:r>
              <a:rPr lang="en-US" baseline="0" dirty="0"/>
              <a:t>share their </a:t>
            </a:r>
            <a:r>
              <a:rPr lang="en-US" baseline="0" dirty="0" err="1"/>
              <a:t>Europass</a:t>
            </a:r>
            <a:r>
              <a:rPr lang="en-US" baseline="0" dirty="0"/>
              <a:t> e-portfolio with other platforms instead of re-filling all their data into online forms, </a:t>
            </a:r>
            <a:endParaRPr lang="hr-HR" baseline="0" dirty="0"/>
          </a:p>
          <a:p>
            <a:pPr marL="228600" indent="-228600">
              <a:buFont typeface="Arial" panose="020B0604020202020204" pitchFamily="34" charset="0"/>
              <a:buAutoNum type="arabicParenBoth"/>
            </a:pPr>
            <a:r>
              <a:rPr lang="en-US" baseline="0" dirty="0"/>
              <a:t>use their e-portfolio to apply online for jobs or further training and</a:t>
            </a:r>
            <a:endParaRPr lang="hr-HR" baseline="0" dirty="0"/>
          </a:p>
          <a:p>
            <a:pPr marL="228600" indent="-228600">
              <a:buFont typeface="Arial" panose="020B0604020202020204" pitchFamily="34" charset="0"/>
              <a:buAutoNum type="arabicParenBoth"/>
            </a:pPr>
            <a:r>
              <a:rPr lang="en-US" baseline="0" dirty="0"/>
              <a:t>find opportunities that are relevant for them. </a:t>
            </a:r>
            <a:endParaRPr lang="hr-HR" baseline="0" dirty="0"/>
          </a:p>
          <a:p>
            <a:pPr marL="228600" indent="-228600">
              <a:buFont typeface="Arial" panose="020B0604020202020204" pitchFamily="34" charset="0"/>
              <a:buAutoNum type="arabicParenBoth"/>
            </a:pPr>
            <a:r>
              <a:rPr lang="en-US" baseline="0" dirty="0"/>
              <a:t>Users will always control the personal data in their e-portfolio and decide with whom they would like to share their profile and how their data is used. </a:t>
            </a:r>
            <a:endParaRPr lang="hr-HR"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39345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After the initial input, </a:t>
            </a:r>
            <a:r>
              <a:rPr lang="hr-HR" sz="1200" b="0" i="0" kern="1200" dirty="0" err="1">
                <a:solidFill>
                  <a:schemeClr val="tx1"/>
                </a:solidFill>
                <a:effectLst/>
                <a:latin typeface="Arial" charset="0"/>
                <a:ea typeface="+mn-ea"/>
                <a:cs typeface="+mn-cs"/>
              </a:rPr>
              <a:t>the</a:t>
            </a:r>
            <a:r>
              <a:rPr lang="hr-HR" sz="1200" b="0" i="0" kern="1200" dirty="0">
                <a:solidFill>
                  <a:schemeClr val="tx1"/>
                </a:solidFill>
                <a:effectLst/>
                <a:latin typeface="Arial" charset="0"/>
                <a:ea typeface="+mn-ea"/>
                <a:cs typeface="+mn-cs"/>
              </a:rPr>
              <a:t> </a:t>
            </a:r>
            <a:r>
              <a:rPr lang="hr-HR" sz="1200" b="0" i="0" kern="1200" dirty="0" err="1">
                <a:solidFill>
                  <a:schemeClr val="tx1"/>
                </a:solidFill>
                <a:effectLst/>
                <a:latin typeface="Arial" charset="0"/>
                <a:ea typeface="+mn-ea"/>
                <a:cs typeface="+mn-cs"/>
              </a:rPr>
              <a:t>users</a:t>
            </a:r>
            <a:r>
              <a:rPr lang="hr-HR" sz="1200" b="0" i="0" kern="1200" dirty="0">
                <a:solidFill>
                  <a:schemeClr val="tx1"/>
                </a:solidFill>
                <a:effectLst/>
                <a:latin typeface="Arial" charset="0"/>
                <a:ea typeface="+mn-ea"/>
                <a:cs typeface="+mn-cs"/>
              </a:rPr>
              <a:t> </a:t>
            </a:r>
            <a:r>
              <a:rPr lang="en-US" dirty="0"/>
              <a:t>will be forwarded to the My profile page where </a:t>
            </a:r>
            <a:r>
              <a:rPr lang="hr-HR" dirty="0" err="1"/>
              <a:t>they</a:t>
            </a:r>
            <a:r>
              <a:rPr lang="en-US" dirty="0"/>
              <a:t> can find all the information </a:t>
            </a:r>
            <a:r>
              <a:rPr lang="hr-HR" dirty="0" err="1"/>
              <a:t>they</a:t>
            </a:r>
            <a:r>
              <a:rPr lang="en-US" dirty="0"/>
              <a:t> just supplied.</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0562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Arial" charset="0"/>
                <a:ea typeface="+mn-ea"/>
                <a:cs typeface="+mn-cs"/>
              </a:rPr>
              <a:t>Based on their Europass profile </a:t>
            </a:r>
            <a:r>
              <a:rPr lang="hr-HR" sz="1200" kern="1200" dirty="0" err="1">
                <a:solidFill>
                  <a:schemeClr val="tx1"/>
                </a:solidFill>
                <a:effectLst/>
                <a:latin typeface="Arial" charset="0"/>
                <a:ea typeface="+mn-ea"/>
                <a:cs typeface="+mn-cs"/>
              </a:rPr>
              <a:t>users</a:t>
            </a:r>
            <a:r>
              <a:rPr lang="en-GB" sz="1200" kern="1200" dirty="0">
                <a:solidFill>
                  <a:schemeClr val="tx1"/>
                </a:solidFill>
                <a:effectLst/>
                <a:latin typeface="Arial" charset="0"/>
                <a:ea typeface="+mn-ea"/>
                <a:cs typeface="+mn-cs"/>
              </a:rPr>
              <a:t> can generate a </a:t>
            </a:r>
            <a:r>
              <a:rPr lang="en-GB" sz="1200" b="1" kern="1200" dirty="0" err="1">
                <a:solidFill>
                  <a:schemeClr val="tx1"/>
                </a:solidFill>
                <a:effectLst/>
                <a:latin typeface="Arial" charset="0"/>
                <a:ea typeface="+mn-ea"/>
                <a:cs typeface="+mn-cs"/>
              </a:rPr>
              <a:t>Europass</a:t>
            </a:r>
            <a:r>
              <a:rPr lang="en-GB" sz="1200" b="1" kern="1200" dirty="0">
                <a:solidFill>
                  <a:schemeClr val="tx1"/>
                </a:solidFill>
                <a:effectLst/>
                <a:latin typeface="Arial" charset="0"/>
                <a:ea typeface="+mn-ea"/>
                <a:cs typeface="+mn-cs"/>
              </a:rPr>
              <a:t> CV </a:t>
            </a:r>
            <a:r>
              <a:rPr lang="en-GB" sz="1200" kern="1200" dirty="0">
                <a:solidFill>
                  <a:schemeClr val="tx1"/>
                </a:solidFill>
                <a:effectLst/>
                <a:latin typeface="Arial" charset="0"/>
                <a:ea typeface="+mn-ea"/>
                <a:cs typeface="+mn-cs"/>
              </a:rPr>
              <a:t>whenever needed. A CV can even be created separately without creating a profile. </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61494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The list shown on the slide is not the final list of templates that will be available</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36873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Arial" charset="0"/>
                <a:ea typeface="+mn-ea"/>
                <a:cs typeface="+mn-cs"/>
              </a:rPr>
              <a:t>Users can prepare their application documents, including cover letters</a:t>
            </a:r>
            <a:r>
              <a:rPr lang="hr-HR" sz="1200" kern="1200" baseline="0" dirty="0">
                <a:solidFill>
                  <a:schemeClr val="tx1"/>
                </a:solidFill>
                <a:effectLst/>
                <a:latin typeface="Arial" charset="0"/>
                <a:ea typeface="+mn-ea"/>
                <a:cs typeface="+mn-cs"/>
              </a:rPr>
              <a:t> on </a:t>
            </a:r>
            <a:r>
              <a:rPr lang="hr-HR" sz="1200" kern="1200" baseline="0" dirty="0" err="1">
                <a:solidFill>
                  <a:schemeClr val="tx1"/>
                </a:solidFill>
                <a:effectLst/>
                <a:latin typeface="Arial" charset="0"/>
                <a:ea typeface="+mn-ea"/>
                <a:cs typeface="+mn-cs"/>
              </a:rPr>
              <a:t>the</a:t>
            </a:r>
            <a:r>
              <a:rPr lang="hr-HR" sz="1200" kern="1200" baseline="0" dirty="0">
                <a:solidFill>
                  <a:schemeClr val="tx1"/>
                </a:solidFill>
                <a:effectLst/>
                <a:latin typeface="Arial" charset="0"/>
                <a:ea typeface="+mn-ea"/>
                <a:cs typeface="+mn-cs"/>
              </a:rPr>
              <a:t> </a:t>
            </a:r>
            <a:r>
              <a:rPr lang="hr-HR" sz="1200" kern="1200" baseline="0" dirty="0" err="1">
                <a:solidFill>
                  <a:schemeClr val="tx1"/>
                </a:solidFill>
                <a:effectLst/>
                <a:latin typeface="Arial" charset="0"/>
                <a:ea typeface="+mn-ea"/>
                <a:cs typeface="+mn-cs"/>
              </a:rPr>
              <a:t>platform</a:t>
            </a:r>
            <a:r>
              <a:rPr lang="hr-HR" sz="1200" kern="1200" baseline="0" dirty="0">
                <a:solidFill>
                  <a:schemeClr val="tx1"/>
                </a:solidFill>
                <a:effectLst/>
                <a:latin typeface="Arial" charset="0"/>
                <a:ea typeface="+mn-ea"/>
                <a:cs typeface="+mn-cs"/>
              </a:rPr>
              <a:t>.</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809963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dirty="0"/>
              <a:t>Title text placeholder</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spc="100" baseline="0">
                <a:latin typeface="Arial" panose="020B0604020202020204" pitchFamily="34" charset="0"/>
                <a:cs typeface="Arial" panose="020B0604020202020204" pitchFamily="34" charset="0"/>
              </a:defRPr>
            </a:lvl1pPr>
          </a:lstStyle>
          <a:p>
            <a:pPr lvl="0"/>
            <a:r>
              <a:rPr lang="en-US" dirty="0"/>
              <a:t>Additional text here</a:t>
            </a:r>
            <a:endParaRPr lang="en-GB"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dirty="0"/>
              <a:t>Click to edit Master title style</a:t>
            </a:r>
            <a:endParaRPr lang="en-GB" dirty="0"/>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spc="100" baseline="0">
                <a:latin typeface="Arial" panose="020B0604020202020204" pitchFamily="34" charset="0"/>
                <a:ea typeface="Noto Sans SemBd" panose="020B0702040504020204" pitchFamily="34"/>
                <a:cs typeface="Arial" panose="020B0604020202020204" pitchFamily="34" charset="0"/>
              </a:defRPr>
            </a:lvl1pPr>
          </a:lstStyle>
          <a:p>
            <a:pPr lvl="0"/>
            <a:r>
              <a:rPr lang="en-US" dirty="0"/>
              <a:t>Thank You</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spc="100" baseline="0"/>
            </a:lvl1pPr>
          </a:lstStyle>
          <a:p>
            <a:pPr lvl="0"/>
            <a:r>
              <a:rPr lang="en-US" dirty="0"/>
              <a:t>Questions and Answers</a:t>
            </a:r>
            <a:endParaRPr lang="en-GB" dirty="0"/>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‹N›</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643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dirty="0"/>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54814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dirty="0"/>
              <a:t>Click to edit Master title style</a:t>
            </a:r>
            <a:endParaRPr lang="en-GB" dirty="0"/>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dirty="0"/>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Heading to go here</a:t>
            </a:r>
            <a:endParaRPr lang="en-GB" dirty="0"/>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rPr lang="en-US" dirty="0"/>
              <a:t>Click to edit Master title style</a:t>
            </a:r>
            <a:endParaRPr lang="en-GB" dirty="0"/>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p>
          <a:p>
            <a:pPr marL="342900" indent="-342900">
              <a:buFont typeface="Arial" panose="020B0604020202020204" pitchFamily="34" charset="0"/>
              <a:buChar char="•"/>
            </a:pPr>
            <a:r>
              <a:rPr lang="en-GB" sz="1600" b="0" dirty="0"/>
              <a:t>Bullets or paragraph text to go here and here</a:t>
            </a:r>
            <a:endParaRPr lang="en-GB" sz="2000" b="0" dirty="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dirty="0"/>
              <a:t>Feature text or quote text to go here…</a:t>
            </a:r>
            <a:endParaRPr lang="en-GB" dirty="0"/>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Subheading text to go here</a:t>
            </a:r>
            <a:endParaRPr lang="en-GB" dirty="0"/>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dirty="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dirty="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dirty="0"/>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dirty="0"/>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Subheading text to go here</a:t>
            </a:r>
            <a:endParaRPr lang="en-GB" dirty="0"/>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dirty="0"/>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dirty="0"/>
              <a:t>Subheading to go here</a:t>
            </a:r>
          </a:p>
        </p:txBody>
      </p:sp>
      <p:sp>
        <p:nvSpPr>
          <p:cNvPr id="11" name="Title 1"/>
          <p:cNvSpPr>
            <a:spLocks noGrp="1"/>
          </p:cNvSpPr>
          <p:nvPr>
            <p:ph type="title"/>
          </p:nvPr>
        </p:nvSpPr>
        <p:spPr>
          <a:xfrm>
            <a:off x="401841" y="1066754"/>
            <a:ext cx="10515600" cy="1103115"/>
          </a:xfrm>
        </p:spPr>
        <p:txBody>
          <a:bodyPr/>
          <a:lstStyle/>
          <a:p>
            <a:r>
              <a:rPr lang="en-US" dirty="0"/>
              <a:t>Click to edit Master title style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dirty="0"/>
              <a:t>Image</a:t>
            </a:r>
            <a:endParaRPr lang="en-GB" dirty="0"/>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dirty="0"/>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dirty="0"/>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dirty="0"/>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dirty="0"/>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dirty="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dirty="0"/>
              <a:t>Stat here</a:t>
            </a:r>
            <a:endParaRPr lang="en-GB" dirty="0"/>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dirty="0"/>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dirty="0"/>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 id="2147483672" r:id="rId12"/>
  </p:sldLayoutIdLst>
  <p:txStyles>
    <p:titleStyle>
      <a:lvl1pPr algn="l" defTabSz="914400" rtl="0" eaLnBrk="1" latinLnBrk="0" hangingPunct="1">
        <a:lnSpc>
          <a:spcPct val="90000"/>
        </a:lnSpc>
        <a:spcBef>
          <a:spcPct val="0"/>
        </a:spcBef>
        <a:buNone/>
        <a:defRPr sz="4400" b="1" kern="1200" spc="1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spc="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audiovisual.ec.europa.eu/en/video/I-193054" TargetMode="External"/><Relationship Id="rId7" Type="http://schemas.openxmlformats.org/officeDocument/2006/relationships/hyperlink" Target="https://twitter.com/SkillON_it" TargetMode="External"/><Relationship Id="rId2" Type="http://schemas.openxmlformats.org/officeDocument/2006/relationships/hyperlink" Target="https://europa.eu/europass/en/contact-us" TargetMode="External"/><Relationship Id="rId1" Type="http://schemas.openxmlformats.org/officeDocument/2006/relationships/slideLayout" Target="../slideLayouts/slideLayout11.xml"/><Relationship Id="rId6" Type="http://schemas.openxmlformats.org/officeDocument/2006/relationships/hyperlink" Target="https://www.facebook.com/skillonIT/" TargetMode="External"/><Relationship Id="rId5" Type="http://schemas.openxmlformats.org/officeDocument/2006/relationships/hyperlink" Target="https://www.youtube.com/watch?v=Uel2DuSprUA&amp;feature=emb_logo" TargetMode="External"/><Relationship Id="rId4" Type="http://schemas.openxmlformats.org/officeDocument/2006/relationships/hyperlink" Target="https://www.anpal.gov.it/europa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5960130" y="6467743"/>
            <a:ext cx="1120237" cy="324641"/>
          </a:xfrm>
          <a:prstGeom prst="rect">
            <a:avLst/>
          </a:prstGeom>
          <a:noFill/>
        </p:spPr>
      </p:pic>
      <p:sp>
        <p:nvSpPr>
          <p:cNvPr id="6" name="Text Placeholder 5"/>
          <p:cNvSpPr>
            <a:spLocks noGrp="1"/>
          </p:cNvSpPr>
          <p:nvPr>
            <p:ph type="body" sz="quarter" idx="10"/>
          </p:nvPr>
        </p:nvSpPr>
        <p:spPr>
          <a:xfrm>
            <a:off x="3262184" y="2259875"/>
            <a:ext cx="6516130" cy="1871178"/>
          </a:xfrm>
        </p:spPr>
        <p:txBody>
          <a:bodyPr>
            <a:noAutofit/>
          </a:bodyPr>
          <a:lstStyle/>
          <a:p>
            <a:r>
              <a:rPr lang="it-IT" sz="3200" dirty="0">
                <a:effectLst>
                  <a:outerShdw blurRad="38100" dist="38100" dir="2700000" algn="tl">
                    <a:srgbClr val="000000">
                      <a:alpha val="43137"/>
                    </a:srgbClr>
                  </a:outerShdw>
                </a:effectLst>
              </a:rPr>
              <a:t>New </a:t>
            </a:r>
            <a:r>
              <a:rPr lang="it-IT" sz="3200" dirty="0" err="1">
                <a:effectLst>
                  <a:outerShdw blurRad="38100" dist="38100" dir="2700000" algn="tl">
                    <a:srgbClr val="000000">
                      <a:alpha val="43137"/>
                    </a:srgbClr>
                  </a:outerShdw>
                </a:effectLst>
              </a:rPr>
              <a:t>Europass</a:t>
            </a:r>
            <a:r>
              <a:rPr lang="it-IT" sz="3200" dirty="0">
                <a:effectLst>
                  <a:outerShdw blurRad="38100" dist="38100" dir="2700000" algn="tl">
                    <a:srgbClr val="000000">
                      <a:alpha val="43137"/>
                    </a:srgbClr>
                  </a:outerShdw>
                </a:effectLst>
              </a:rPr>
              <a:t> </a:t>
            </a:r>
            <a:r>
              <a:rPr lang="it-IT" sz="3200" dirty="0" err="1">
                <a:effectLst>
                  <a:outerShdw blurRad="38100" dist="38100" dir="2700000" algn="tl">
                    <a:srgbClr val="000000">
                      <a:alpha val="43137"/>
                    </a:srgbClr>
                  </a:outerShdw>
                </a:effectLst>
              </a:rPr>
              <a:t>portal</a:t>
            </a:r>
            <a:r>
              <a:rPr lang="it-IT" sz="3200" dirty="0">
                <a:effectLst>
                  <a:outerShdw blurRad="38100" dist="38100" dir="2700000" algn="tl">
                    <a:srgbClr val="000000">
                      <a:alpha val="43137"/>
                    </a:srgbClr>
                  </a:outerShdw>
                </a:effectLst>
              </a:rPr>
              <a:t> </a:t>
            </a:r>
          </a:p>
          <a:p>
            <a:r>
              <a:rPr lang="it-IT" sz="3200" dirty="0">
                <a:effectLst>
                  <a:outerShdw blurRad="38100" dist="38100" dir="2700000" algn="tl">
                    <a:srgbClr val="000000">
                      <a:alpha val="43137"/>
                    </a:srgbClr>
                  </a:outerShdw>
                </a:effectLst>
              </a:rPr>
              <a:t> and E-Portfolio</a:t>
            </a:r>
          </a:p>
        </p:txBody>
      </p:sp>
      <p:sp>
        <p:nvSpPr>
          <p:cNvPr id="7" name="Text Placeholder 6"/>
          <p:cNvSpPr>
            <a:spLocks noGrp="1"/>
          </p:cNvSpPr>
          <p:nvPr>
            <p:ph type="body" sz="quarter" idx="11"/>
          </p:nvPr>
        </p:nvSpPr>
        <p:spPr>
          <a:xfrm>
            <a:off x="4322355" y="3905794"/>
            <a:ext cx="4253234" cy="894806"/>
          </a:xfrm>
        </p:spPr>
        <p:txBody>
          <a:bodyPr>
            <a:normAutofit fontScale="25000" lnSpcReduction="20000"/>
          </a:bodyPr>
          <a:lstStyle/>
          <a:p>
            <a:pPr algn="ctr"/>
            <a:endParaRPr lang="en-US" sz="8800" b="1" dirty="0">
              <a:effectLst>
                <a:outerShdw blurRad="38100" dist="38100" dir="2700000" algn="tl">
                  <a:srgbClr val="000000">
                    <a:alpha val="43137"/>
                  </a:srgbClr>
                </a:outerShdw>
              </a:effectLst>
            </a:endParaRPr>
          </a:p>
          <a:p>
            <a:pPr algn="ctr"/>
            <a:r>
              <a:rPr lang="en-US" sz="8800" b="1" dirty="0">
                <a:effectLst>
                  <a:outerShdw blurRad="38100" dist="38100" dir="2700000" algn="tl">
                    <a:srgbClr val="000000">
                      <a:alpha val="43137"/>
                    </a:srgbClr>
                  </a:outerShdw>
                </a:effectLst>
              </a:rPr>
              <a:t>10th November, 2020</a:t>
            </a:r>
          </a:p>
          <a:p>
            <a:pPr algn="ctr"/>
            <a:endParaRPr lang="en-US" sz="3100" dirty="0"/>
          </a:p>
          <a:p>
            <a:pPr algn="ctr"/>
            <a:endParaRPr lang="en-US" sz="3100" dirty="0"/>
          </a:p>
          <a:p>
            <a:pPr algn="ctr"/>
            <a:r>
              <a:rPr lang="en-US" sz="6400" b="1" i="1" dirty="0"/>
              <a:t>Valeria </a:t>
            </a:r>
            <a:r>
              <a:rPr lang="en-US" sz="6400" b="1" i="1" dirty="0" err="1"/>
              <a:t>Scalmato</a:t>
            </a:r>
            <a:endParaRPr lang="en-US" sz="6400" b="1" i="1" dirty="0"/>
          </a:p>
          <a:p>
            <a:pPr algn="ctr"/>
            <a:r>
              <a:rPr lang="en-US" sz="6400" b="1" dirty="0"/>
              <a:t>Responsible for  National </a:t>
            </a:r>
            <a:r>
              <a:rPr lang="en-US" sz="6400" b="1" dirty="0" err="1"/>
              <a:t>Europass</a:t>
            </a:r>
            <a:r>
              <a:rPr lang="en-US" sz="6400" b="1" dirty="0"/>
              <a:t> Centre - NEC Italy </a:t>
            </a:r>
          </a:p>
          <a:p>
            <a:pPr algn="ctr"/>
            <a:r>
              <a:rPr lang="en-US" sz="6400" b="1" i="1" dirty="0"/>
              <a:t>v</a:t>
            </a:r>
            <a:r>
              <a:rPr lang="en-US" sz="6400" i="1" dirty="0"/>
              <a:t>aleria.scalmato@anpal.gov.it</a:t>
            </a:r>
            <a:endParaRPr lang="en-GB" sz="6400" i="1" dirty="0"/>
          </a:p>
        </p:txBody>
      </p:sp>
      <p:pic>
        <p:nvPicPr>
          <p:cNvPr id="4" name="Immagin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1" y="6070470"/>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25;p58" descr="HD-1920x1080.jpg"/>
          <p:cNvPicPr preferRelativeResize="0"/>
          <p:nvPr/>
        </p:nvPicPr>
        <p:blipFill rotWithShape="1">
          <a:blip r:embed="rId4">
            <a:alphaModFix/>
          </a:blip>
          <a:srcRect/>
          <a:stretch/>
        </p:blipFill>
        <p:spPr>
          <a:xfrm>
            <a:off x="218335" y="116616"/>
            <a:ext cx="3505200" cy="1971675"/>
          </a:xfrm>
          <a:prstGeom prst="rect">
            <a:avLst/>
          </a:prstGeom>
          <a:noFill/>
          <a:ln>
            <a:noFill/>
          </a:ln>
        </p:spPr>
      </p:pic>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083465" y="2099813"/>
            <a:ext cx="3982519" cy="1205058"/>
          </a:xfrm>
        </p:spPr>
        <p:txBody>
          <a:bodyPr/>
          <a:lstStyle/>
          <a:p>
            <a:pPr algn="just"/>
            <a:r>
              <a:rPr lang="en-US" sz="1800" dirty="0"/>
              <a:t>Easily design CVs and cover letters using the data stored in your </a:t>
            </a:r>
            <a:r>
              <a:rPr lang="en-US" sz="1800" dirty="0" err="1"/>
              <a:t>Europass</a:t>
            </a:r>
            <a:r>
              <a:rPr lang="en-US" sz="1800" dirty="0"/>
              <a:t> profile.</a:t>
            </a:r>
            <a:endParaRPr lang="en-GB" sz="1800" dirty="0"/>
          </a:p>
        </p:txBody>
      </p:sp>
      <p:pic>
        <p:nvPicPr>
          <p:cNvPr id="18" name="Picture Placeholder 17"/>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619" b="619"/>
          <a:stretch>
            <a:fillRect/>
          </a:stretch>
        </p:blipFill>
        <p:spPr/>
      </p:pic>
      <p:pic>
        <p:nvPicPr>
          <p:cNvPr id="19" name="Picture Placeholder 1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353" r="353"/>
          <a:stretch>
            <a:fillRect/>
          </a:stretch>
        </p:blipFill>
        <p:spPr/>
      </p:pic>
      <p:pic>
        <p:nvPicPr>
          <p:cNvPr id="20" name="Picture Placeholder 19"/>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838" b="838"/>
          <a:stretch>
            <a:fillRect/>
          </a:stretch>
        </p:blipFill>
        <p:spPr/>
      </p:pic>
      <p:sp>
        <p:nvSpPr>
          <p:cNvPr id="14" name="Text Placeholder 13"/>
          <p:cNvSpPr>
            <a:spLocks noGrp="1"/>
          </p:cNvSpPr>
          <p:nvPr>
            <p:ph type="body" sz="quarter" idx="15"/>
          </p:nvPr>
        </p:nvSpPr>
        <p:spPr>
          <a:xfrm>
            <a:off x="8216901" y="4582697"/>
            <a:ext cx="3607772" cy="1216052"/>
          </a:xfrm>
        </p:spPr>
        <p:txBody>
          <a:bodyPr/>
          <a:lstStyle/>
          <a:p>
            <a:r>
              <a:rPr lang="en-US" sz="1800" b="0" dirty="0"/>
              <a:t>Manage your career with </a:t>
            </a:r>
            <a:r>
              <a:rPr lang="en-US" sz="1800" b="0" dirty="0" err="1"/>
              <a:t>Europass</a:t>
            </a:r>
            <a:r>
              <a:rPr lang="en-US" sz="1800" b="0" dirty="0"/>
              <a:t> tools, starting with your first job or looking for new opportunities</a:t>
            </a:r>
            <a:endParaRPr lang="en-GB" sz="1800" b="0" dirty="0"/>
          </a:p>
        </p:txBody>
      </p:sp>
      <p:sp>
        <p:nvSpPr>
          <p:cNvPr id="15" name="Text Placeholder 14"/>
          <p:cNvSpPr>
            <a:spLocks noGrp="1"/>
          </p:cNvSpPr>
          <p:nvPr>
            <p:ph type="body" sz="quarter" idx="16"/>
          </p:nvPr>
        </p:nvSpPr>
        <p:spPr>
          <a:xfrm>
            <a:off x="0" y="4773197"/>
            <a:ext cx="4025070" cy="1025552"/>
          </a:xfrm>
        </p:spPr>
        <p:txBody>
          <a:bodyPr/>
          <a:lstStyle/>
          <a:p>
            <a:r>
              <a:rPr lang="en-US" sz="1800" spc="100" dirty="0"/>
              <a:t>Create your free </a:t>
            </a:r>
            <a:r>
              <a:rPr lang="en-US" sz="1800" spc="100" dirty="0" err="1"/>
              <a:t>Europass</a:t>
            </a:r>
            <a:r>
              <a:rPr lang="en-US" sz="1800" spc="100" dirty="0"/>
              <a:t> profile to manage learning and work in Europe.</a:t>
            </a:r>
            <a:endParaRPr lang="en-GB" sz="1800" spc="100" dirty="0"/>
          </a:p>
        </p:txBody>
      </p:sp>
      <p:sp>
        <p:nvSpPr>
          <p:cNvPr id="8" name="Title 7"/>
          <p:cNvSpPr>
            <a:spLocks noGrp="1"/>
          </p:cNvSpPr>
          <p:nvPr>
            <p:ph type="title"/>
          </p:nvPr>
        </p:nvSpPr>
        <p:spPr>
          <a:xfrm>
            <a:off x="0" y="138607"/>
            <a:ext cx="12072366" cy="1205058"/>
          </a:xfrm>
        </p:spPr>
        <p:txBody>
          <a:bodyPr>
            <a:normAutofit/>
          </a:bodyPr>
          <a:lstStyle/>
          <a:p>
            <a:pPr algn="just"/>
            <a:r>
              <a:rPr lang="en-US" sz="2400" dirty="0"/>
              <a:t>Access all </a:t>
            </a:r>
            <a:r>
              <a:rPr lang="en-US" sz="2400" dirty="0" err="1"/>
              <a:t>Europass</a:t>
            </a:r>
            <a:r>
              <a:rPr lang="en-US" sz="2400" dirty="0"/>
              <a:t> tools and information, through the new European Commission portal, to manage your learning and career in 29 languages ​​of European countries</a:t>
            </a:r>
            <a:endParaRPr lang="en-GB" sz="2800" dirty="0"/>
          </a:p>
        </p:txBody>
      </p:sp>
      <p:pic>
        <p:nvPicPr>
          <p:cNvPr id="21" name="Immagine 11">
            <a:extLst>
              <a:ext uri="{FF2B5EF4-FFF2-40B4-BE49-F238E27FC236}">
                <a16:creationId xmlns:a16="http://schemas.microsoft.com/office/drawing/2014/main" id="{A8C42070-7A8D-3046-99F1-BE29130B1E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94787" y="6154559"/>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21">
            <a:extLst>
              <a:ext uri="{FF2B5EF4-FFF2-40B4-BE49-F238E27FC236}">
                <a16:creationId xmlns:a16="http://schemas.microsoft.com/office/drawing/2014/main" id="{6ED622BE-4554-5546-8C82-96E5272D87E5}"/>
              </a:ext>
            </a:extLst>
          </p:cNvPr>
          <p:cNvPicPr>
            <a:picLocks noChangeAspect="1"/>
          </p:cNvPicPr>
          <p:nvPr/>
        </p:nvPicPr>
        <p:blipFill>
          <a:blip r:embed="rId6" cstate="print"/>
          <a:stretch>
            <a:fillRect/>
          </a:stretch>
        </p:blipFill>
        <p:spPr>
          <a:xfrm>
            <a:off x="137300" y="6398856"/>
            <a:ext cx="1120237" cy="315297"/>
          </a:xfrm>
          <a:prstGeom prst="rect">
            <a:avLst/>
          </a:prstGeom>
          <a:noFill/>
        </p:spPr>
      </p:pic>
    </p:spTree>
    <p:extLst>
      <p:ext uri="{BB962C8B-B14F-4D97-AF65-F5344CB8AC3E}">
        <p14:creationId xmlns:p14="http://schemas.microsoft.com/office/powerpoint/2010/main" val="42340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2933700" y="1606731"/>
            <a:ext cx="7699466" cy="4767943"/>
          </a:xfrm>
        </p:spPr>
        <p:txBody>
          <a:bodyPr>
            <a:normAutofit fontScale="85000" lnSpcReduction="20000"/>
          </a:bodyPr>
          <a:lstStyle/>
          <a:p>
            <a:r>
              <a:rPr lang="it-IT" sz="3500" dirty="0" err="1">
                <a:solidFill>
                  <a:srgbClr val="002060"/>
                </a:solidFill>
              </a:rPr>
              <a:t>To</a:t>
            </a:r>
            <a:r>
              <a:rPr lang="it-IT" sz="3500" dirty="0">
                <a:solidFill>
                  <a:srgbClr val="002060"/>
                </a:solidFill>
              </a:rPr>
              <a:t> </a:t>
            </a:r>
            <a:r>
              <a:rPr lang="it-IT" sz="3500">
                <a:solidFill>
                  <a:srgbClr val="002060"/>
                </a:solidFill>
              </a:rPr>
              <a:t>become</a:t>
            </a:r>
            <a:r>
              <a:rPr lang="it-IT" sz="3500" dirty="0">
                <a:solidFill>
                  <a:srgbClr val="002060"/>
                </a:solidFill>
              </a:rPr>
              <a:t> more </a:t>
            </a:r>
            <a:r>
              <a:rPr lang="it-IT" sz="3500" dirty="0" err="1">
                <a:solidFill>
                  <a:srgbClr val="002060"/>
                </a:solidFill>
              </a:rPr>
              <a:t>familiar</a:t>
            </a:r>
            <a:r>
              <a:rPr lang="it-IT" sz="3500" dirty="0">
                <a:solidFill>
                  <a:srgbClr val="002060"/>
                </a:solidFill>
              </a:rPr>
              <a:t> with New </a:t>
            </a:r>
            <a:r>
              <a:rPr lang="it-IT" sz="3500" dirty="0" err="1">
                <a:solidFill>
                  <a:srgbClr val="002060"/>
                </a:solidFill>
              </a:rPr>
              <a:t>Europass…</a:t>
            </a:r>
            <a:r>
              <a:rPr lang="it-IT" sz="3500" dirty="0">
                <a:solidFill>
                  <a:srgbClr val="002060"/>
                </a:solidFill>
              </a:rPr>
              <a:t>.</a:t>
            </a:r>
          </a:p>
          <a:p>
            <a:endParaRPr lang="it-IT" sz="3500" dirty="0">
              <a:solidFill>
                <a:srgbClr val="002060"/>
              </a:solidFill>
            </a:endParaRPr>
          </a:p>
          <a:p>
            <a:pPr algn="l">
              <a:buFont typeface="Wingdings 2"/>
              <a:buChar char=""/>
            </a:pPr>
            <a:r>
              <a:rPr lang="it-IT" sz="2400" dirty="0">
                <a:solidFill>
                  <a:srgbClr val="002060"/>
                </a:solidFill>
              </a:rPr>
              <a:t> </a:t>
            </a:r>
            <a:r>
              <a:rPr lang="it-IT" sz="2400" dirty="0" err="1">
                <a:solidFill>
                  <a:srgbClr val="002060"/>
                </a:solidFill>
              </a:rPr>
              <a:t>Contact</a:t>
            </a:r>
            <a:r>
              <a:rPr lang="it-IT" sz="2400" dirty="0">
                <a:solidFill>
                  <a:srgbClr val="002060"/>
                </a:solidFill>
              </a:rPr>
              <a:t>  </a:t>
            </a:r>
            <a:r>
              <a:rPr lang="it-IT" sz="2400" dirty="0" err="1">
                <a:solidFill>
                  <a:srgbClr val="002060"/>
                </a:solidFill>
              </a:rPr>
              <a:t>us</a:t>
            </a:r>
            <a:r>
              <a:rPr lang="it-IT" sz="2400" dirty="0">
                <a:solidFill>
                  <a:srgbClr val="002060"/>
                </a:solidFill>
              </a:rPr>
              <a:t> page (FAQ and </a:t>
            </a:r>
            <a:r>
              <a:rPr lang="it-IT" sz="2400" dirty="0" err="1">
                <a:solidFill>
                  <a:srgbClr val="002060"/>
                </a:solidFill>
              </a:rPr>
              <a:t>queries</a:t>
            </a:r>
            <a:r>
              <a:rPr lang="it-IT" sz="2400" dirty="0">
                <a:solidFill>
                  <a:srgbClr val="002060"/>
                </a:solidFill>
              </a:rPr>
              <a:t>): </a:t>
            </a:r>
            <a:r>
              <a:rPr lang="it-IT" sz="2400" dirty="0">
                <a:solidFill>
                  <a:srgbClr val="002060"/>
                </a:solidFill>
                <a:hlinkClick r:id="rId2"/>
              </a:rPr>
              <a:t>https://europa.eu/europass/en/contact-us</a:t>
            </a:r>
            <a:endParaRPr lang="it-IT" sz="2400" dirty="0">
              <a:solidFill>
                <a:srgbClr val="002060"/>
              </a:solidFill>
            </a:endParaRPr>
          </a:p>
          <a:p>
            <a:pPr algn="l">
              <a:buFont typeface="Wingdings 2"/>
              <a:buChar char=""/>
            </a:pPr>
            <a:r>
              <a:rPr lang="it-IT" sz="2400" dirty="0">
                <a:solidFill>
                  <a:srgbClr val="002060"/>
                </a:solidFill>
              </a:rPr>
              <a:t> EC </a:t>
            </a:r>
            <a:r>
              <a:rPr lang="it-IT" sz="2400" dirty="0" err="1">
                <a:solidFill>
                  <a:srgbClr val="002060"/>
                </a:solidFill>
              </a:rPr>
              <a:t>videotutorial</a:t>
            </a:r>
            <a:r>
              <a:rPr lang="it-IT" sz="2400" dirty="0">
                <a:solidFill>
                  <a:srgbClr val="002060"/>
                </a:solidFill>
              </a:rPr>
              <a:t>:</a:t>
            </a:r>
          </a:p>
          <a:p>
            <a:pPr algn="l"/>
            <a:r>
              <a:rPr lang="it-IT" sz="2400" dirty="0">
                <a:solidFill>
                  <a:srgbClr val="002060"/>
                </a:solidFill>
                <a:hlinkClick r:id="rId3"/>
              </a:rPr>
              <a:t>https://audiovisual.ec.europa.eu/en/video/I-193054</a:t>
            </a:r>
            <a:endParaRPr lang="it-IT" sz="2400" dirty="0">
              <a:solidFill>
                <a:srgbClr val="002060"/>
              </a:solidFill>
            </a:endParaRPr>
          </a:p>
          <a:p>
            <a:pPr algn="just">
              <a:buFont typeface="Wingdings 2"/>
              <a:buChar char=""/>
            </a:pPr>
            <a:r>
              <a:rPr lang="it-IT" sz="2400" dirty="0">
                <a:solidFill>
                  <a:srgbClr val="002060"/>
                </a:solidFill>
              </a:rPr>
              <a:t> ANPAL website: </a:t>
            </a:r>
            <a:r>
              <a:rPr lang="it-IT" sz="2400" dirty="0">
                <a:solidFill>
                  <a:srgbClr val="002060"/>
                </a:solidFill>
                <a:hlinkClick r:id="rId4"/>
              </a:rPr>
              <a:t>https://www.anpal.gov.it/europass</a:t>
            </a:r>
            <a:endParaRPr lang="it-IT" sz="2400" dirty="0">
              <a:solidFill>
                <a:srgbClr val="002060"/>
              </a:solidFill>
            </a:endParaRPr>
          </a:p>
          <a:p>
            <a:pPr algn="just">
              <a:buFont typeface="Wingdings 2"/>
              <a:buChar char=""/>
            </a:pPr>
            <a:r>
              <a:rPr lang="it-IT" sz="2400" dirty="0">
                <a:solidFill>
                  <a:srgbClr val="002060"/>
                </a:solidFill>
              </a:rPr>
              <a:t> </a:t>
            </a:r>
            <a:r>
              <a:rPr lang="it-IT" sz="2400" dirty="0" err="1">
                <a:solidFill>
                  <a:srgbClr val="002060"/>
                </a:solidFill>
              </a:rPr>
              <a:t>Europass</a:t>
            </a:r>
            <a:r>
              <a:rPr lang="it-IT" sz="2400" dirty="0">
                <a:solidFill>
                  <a:srgbClr val="002060"/>
                </a:solidFill>
              </a:rPr>
              <a:t> Italy video on ANPAL </a:t>
            </a:r>
            <a:r>
              <a:rPr lang="it-IT" sz="2400" dirty="0" err="1">
                <a:solidFill>
                  <a:srgbClr val="002060"/>
                </a:solidFill>
              </a:rPr>
              <a:t>Youtube</a:t>
            </a:r>
            <a:r>
              <a:rPr lang="it-IT" sz="2400" dirty="0">
                <a:solidFill>
                  <a:srgbClr val="002060"/>
                </a:solidFill>
              </a:rPr>
              <a:t>:</a:t>
            </a:r>
          </a:p>
          <a:p>
            <a:pPr algn="just"/>
            <a:r>
              <a:rPr lang="it-IT" sz="2400" dirty="0">
                <a:solidFill>
                  <a:srgbClr val="002060"/>
                </a:solidFill>
                <a:hlinkClick r:id="rId5"/>
              </a:rPr>
              <a:t>https://www.youtube.com/watch?v=Uel2DuSprUA&amp;feature=emb_logo</a:t>
            </a:r>
            <a:endParaRPr lang="it-IT" sz="2400" dirty="0">
              <a:solidFill>
                <a:srgbClr val="002060"/>
              </a:solidFill>
            </a:endParaRPr>
          </a:p>
          <a:p>
            <a:pPr algn="just"/>
            <a:r>
              <a:rPr lang="it-IT" sz="2400" dirty="0">
                <a:solidFill>
                  <a:srgbClr val="002060"/>
                </a:solidFill>
              </a:rPr>
              <a:t>● </a:t>
            </a:r>
            <a:r>
              <a:rPr lang="it-IT" sz="2400" dirty="0" err="1">
                <a:solidFill>
                  <a:srgbClr val="002060"/>
                </a:solidFill>
              </a:rPr>
              <a:t>Europass</a:t>
            </a:r>
            <a:r>
              <a:rPr lang="it-IT" sz="2400" dirty="0">
                <a:solidFill>
                  <a:srgbClr val="002060"/>
                </a:solidFill>
              </a:rPr>
              <a:t> Italy social media:</a:t>
            </a:r>
          </a:p>
          <a:p>
            <a:pPr algn="just"/>
            <a:r>
              <a:rPr lang="it-IT" sz="2400" i="1" dirty="0" err="1"/>
              <a:t>fb</a:t>
            </a:r>
            <a:r>
              <a:rPr lang="it-IT" sz="2400" i="1" dirty="0"/>
              <a:t> </a:t>
            </a:r>
            <a:r>
              <a:rPr lang="it-IT" sz="2400" u="sng" dirty="0" err="1">
                <a:hlinkClick r:id="rId6"/>
              </a:rPr>
              <a:t>SkillON_it</a:t>
            </a:r>
            <a:r>
              <a:rPr lang="it-IT" sz="2400" i="1" dirty="0"/>
              <a:t> e </a:t>
            </a:r>
            <a:r>
              <a:rPr lang="it-IT" sz="2400" i="1" dirty="0" err="1"/>
              <a:t>twitter</a:t>
            </a:r>
            <a:r>
              <a:rPr lang="it-IT" sz="2400" i="1" dirty="0"/>
              <a:t> </a:t>
            </a:r>
            <a:r>
              <a:rPr lang="it-IT" sz="2400" u="sng" dirty="0" err="1">
                <a:hlinkClick r:id="rId7"/>
              </a:rPr>
              <a:t>SkillON_it</a:t>
            </a:r>
            <a:r>
              <a:rPr lang="it-IT" sz="2400" u="sng" dirty="0"/>
              <a:t>         </a:t>
            </a:r>
            <a:endParaRPr lang="it-IT" sz="2400" dirty="0">
              <a:solidFill>
                <a:srgbClr val="002060"/>
              </a:solidFill>
            </a:endParaRPr>
          </a:p>
          <a:p>
            <a:pPr marL="342900" indent="-342900" algn="just">
              <a:buFont typeface="Arial" panose="020B0604020202020204" pitchFamily="34" charset="0"/>
              <a:buChar char="•"/>
            </a:pPr>
            <a:endParaRPr lang="it-IT" sz="2400" dirty="0">
              <a:solidFill>
                <a:srgbClr val="002060"/>
              </a:solidFill>
            </a:endParaRPr>
          </a:p>
          <a:p>
            <a:pPr algn="just"/>
            <a:endParaRPr lang="it-IT" sz="2400" dirty="0">
              <a:solidFill>
                <a:srgbClr val="002060"/>
              </a:solidFill>
            </a:endParaRPr>
          </a:p>
          <a:p>
            <a:pPr algn="just">
              <a:buFont typeface="Wingdings 2"/>
              <a:buChar char=""/>
            </a:pPr>
            <a:endParaRPr lang="it-IT" sz="2400" u="sng" dirty="0"/>
          </a:p>
          <a:p>
            <a:pPr algn="l"/>
            <a:endParaRPr lang="it-IT" sz="2400" b="0" dirty="0"/>
          </a:p>
          <a:p>
            <a:pPr algn="l"/>
            <a:endParaRPr lang="it-IT" sz="2400" b="0" dirty="0"/>
          </a:p>
          <a:p>
            <a:pPr algn="l"/>
            <a:endParaRPr lang="it-IT" sz="2400" dirty="0">
              <a:solidFill>
                <a:srgbClr val="002060"/>
              </a:solidFill>
            </a:endParaRPr>
          </a:p>
        </p:txBody>
      </p:sp>
      <p:pic>
        <p:nvPicPr>
          <p:cNvPr id="3" name="officeArt object" descr="Immagine che contiene disegnando&#10;&#10;Descrizione generata automaticamente"/>
          <p:cNvPicPr/>
          <p:nvPr/>
        </p:nvPicPr>
        <p:blipFill>
          <a:blip r:embed="rId8" cstate="print">
            <a:extLst/>
          </a:blip>
          <a:stretch>
            <a:fillRect/>
          </a:stretch>
        </p:blipFill>
        <p:spPr>
          <a:xfrm>
            <a:off x="7746273" y="5368834"/>
            <a:ext cx="1632858" cy="1306286"/>
          </a:xfrm>
          <a:prstGeom prst="rect">
            <a:avLst/>
          </a:prstGeom>
          <a:ln w="12700" cap="flat">
            <a:solidFill>
              <a:schemeClr val="accent1"/>
            </a:solidFill>
            <a:miter lim="400000"/>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11499" y="2578100"/>
            <a:ext cx="7044785" cy="3695913"/>
          </a:xfrm>
        </p:spPr>
        <p:txBody>
          <a:bodyPr>
            <a:normAutofit/>
          </a:bodyPr>
          <a:lstStyle/>
          <a:p>
            <a:r>
              <a:rPr lang="it-IT" sz="5000" dirty="0" err="1"/>
              <a:t>Thanks</a:t>
            </a:r>
            <a:r>
              <a:rPr lang="it-IT" sz="5000" dirty="0"/>
              <a:t> </a:t>
            </a:r>
            <a:r>
              <a:rPr lang="it-IT" sz="5000" dirty="0" err="1"/>
              <a:t>for</a:t>
            </a:r>
            <a:r>
              <a:rPr lang="it-IT" sz="5000" dirty="0"/>
              <a:t> </a:t>
            </a:r>
            <a:r>
              <a:rPr lang="it-IT" sz="5000" dirty="0" err="1"/>
              <a:t>your</a:t>
            </a:r>
            <a:r>
              <a:rPr lang="it-IT" sz="5000" dirty="0"/>
              <a:t> </a:t>
            </a:r>
            <a:r>
              <a:rPr lang="it-IT" sz="5000" dirty="0" err="1"/>
              <a:t>attention</a:t>
            </a:r>
            <a:r>
              <a:rPr lang="it-IT" sz="5000" dirty="0"/>
              <a:t>!</a:t>
            </a:r>
            <a:endParaRPr lang="en-GB" sz="4000" dirty="0"/>
          </a:p>
        </p:txBody>
      </p:sp>
      <p:pic>
        <p:nvPicPr>
          <p:cNvPr id="8" name="Immagine 11">
            <a:extLst>
              <a:ext uri="{FF2B5EF4-FFF2-40B4-BE49-F238E27FC236}">
                <a16:creationId xmlns:a16="http://schemas.microsoft.com/office/drawing/2014/main" id="{66EFA150-2821-B34A-97EF-2AF7D4D4F7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767" y="6210513"/>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AD3B7BE8-57CB-AD4F-BFD1-461D59E34E36}"/>
              </a:ext>
            </a:extLst>
          </p:cNvPr>
          <p:cNvPicPr>
            <a:picLocks noChangeAspect="1"/>
          </p:cNvPicPr>
          <p:nvPr/>
        </p:nvPicPr>
        <p:blipFill>
          <a:blip r:embed="rId3" cstate="print"/>
          <a:stretch>
            <a:fillRect/>
          </a:stretch>
        </p:blipFill>
        <p:spPr>
          <a:xfrm>
            <a:off x="5105398" y="6332661"/>
            <a:ext cx="1120237" cy="315297"/>
          </a:xfrm>
          <a:prstGeom prst="rect">
            <a:avLst/>
          </a:prstGeom>
          <a:noFill/>
        </p:spPr>
      </p:pic>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801" b="7801"/>
          <a:stretch>
            <a:fillRect/>
          </a:stretch>
        </p:blipFill>
        <p:spPr>
          <a:xfrm>
            <a:off x="378823" y="129209"/>
            <a:ext cx="10659292" cy="6088711"/>
          </a:xfrm>
        </p:spPr>
      </p:pic>
      <p:sp>
        <p:nvSpPr>
          <p:cNvPr id="16" name="Text Placeholder 15"/>
          <p:cNvSpPr>
            <a:spLocks noGrp="1"/>
          </p:cNvSpPr>
          <p:nvPr>
            <p:ph type="body" sz="quarter" idx="11"/>
          </p:nvPr>
        </p:nvSpPr>
        <p:spPr>
          <a:xfrm>
            <a:off x="640080" y="4362995"/>
            <a:ext cx="7445829" cy="1828799"/>
          </a:xfrm>
        </p:spPr>
        <p:txBody>
          <a:bodyPr>
            <a:noAutofit/>
          </a:bodyPr>
          <a:lstStyle/>
          <a:p>
            <a:pPr algn="just"/>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July</a:t>
            </a:r>
            <a:r>
              <a:rPr lang="it-IT" sz="2400" b="1" dirty="0">
                <a:solidFill>
                  <a:srgbClr val="002060"/>
                </a:solidFill>
                <a:effectLst>
                  <a:outerShdw blurRad="38100" dist="38100" dir="2700000" algn="tl">
                    <a:srgbClr val="000000">
                      <a:alpha val="43137"/>
                    </a:srgbClr>
                  </a:outerShdw>
                </a:effectLst>
              </a:rPr>
              <a:t> 2020</a:t>
            </a:r>
          </a:p>
          <a:p>
            <a:pPr algn="just"/>
            <a:r>
              <a:rPr lang="it-IT" sz="2400" b="1" dirty="0">
                <a:solidFill>
                  <a:srgbClr val="002060"/>
                </a:solidFill>
                <a:effectLst>
                  <a:outerShdw blurRad="38100" dist="38100" dir="2700000" algn="tl">
                    <a:srgbClr val="000000">
                      <a:alpha val="43137"/>
                    </a:srgbClr>
                  </a:outerShdw>
                </a:effectLst>
              </a:rPr>
              <a:t>New </a:t>
            </a:r>
            <a:r>
              <a:rPr lang="it-IT" sz="2400" b="1" dirty="0" err="1">
                <a:solidFill>
                  <a:srgbClr val="002060"/>
                </a:solidFill>
                <a:effectLst>
                  <a:outerShdw blurRad="38100" dist="38100" dir="2700000" algn="tl">
                    <a:srgbClr val="000000">
                      <a:alpha val="43137"/>
                    </a:srgbClr>
                  </a:outerShdw>
                </a:effectLst>
              </a:rPr>
              <a:t>Europass</a:t>
            </a:r>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portal</a:t>
            </a:r>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is</a:t>
            </a:r>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directly</a:t>
            </a:r>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managed</a:t>
            </a:r>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by</a:t>
            </a:r>
            <a:r>
              <a:rPr lang="it-IT" sz="2400" b="1" dirty="0">
                <a:solidFill>
                  <a:srgbClr val="002060"/>
                </a:solidFill>
                <a:effectLst>
                  <a:outerShdw blurRad="38100" dist="38100" dir="2700000" algn="tl">
                    <a:srgbClr val="000000">
                      <a:alpha val="43137"/>
                    </a:srgbClr>
                  </a:outerShdw>
                </a:effectLst>
              </a:rPr>
              <a:t> the </a:t>
            </a:r>
            <a:r>
              <a:rPr lang="it-IT" sz="2400" b="1" dirty="0" err="1">
                <a:solidFill>
                  <a:srgbClr val="002060"/>
                </a:solidFill>
                <a:effectLst>
                  <a:outerShdw blurRad="38100" dist="38100" dir="2700000" algn="tl">
                    <a:srgbClr val="000000">
                      <a:alpha val="43137"/>
                    </a:srgbClr>
                  </a:outerShdw>
                </a:effectLst>
              </a:rPr>
              <a:t>European</a:t>
            </a:r>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Commission</a:t>
            </a:r>
            <a:r>
              <a:rPr lang="it-IT" sz="2400" b="1" dirty="0">
                <a:solidFill>
                  <a:srgbClr val="002060"/>
                </a:solidFill>
                <a:effectLst>
                  <a:outerShdw blurRad="38100" dist="38100" dir="2700000" algn="tl">
                    <a:srgbClr val="000000">
                      <a:alpha val="43137"/>
                    </a:srgbClr>
                  </a:outerShdw>
                </a:effectLst>
              </a:rPr>
              <a:t>, free </a:t>
            </a:r>
            <a:r>
              <a:rPr lang="it-IT" sz="2400" b="1" dirty="0" err="1">
                <a:solidFill>
                  <a:srgbClr val="002060"/>
                </a:solidFill>
                <a:effectLst>
                  <a:outerShdw blurRad="38100" dist="38100" dir="2700000" algn="tl">
                    <a:srgbClr val="000000">
                      <a:alpha val="43137"/>
                    </a:srgbClr>
                  </a:outerShdw>
                </a:effectLst>
              </a:rPr>
              <a:t>of</a:t>
            </a:r>
            <a:r>
              <a:rPr lang="it-IT" sz="2400" b="1" dirty="0">
                <a:solidFill>
                  <a:srgbClr val="002060"/>
                </a:solidFill>
                <a:effectLst>
                  <a:outerShdw blurRad="38100" dist="38100" dir="2700000" algn="tl">
                    <a:srgbClr val="000000">
                      <a:alpha val="43137"/>
                    </a:srgbClr>
                  </a:outerShdw>
                </a:effectLst>
              </a:rPr>
              <a:t> </a:t>
            </a:r>
            <a:r>
              <a:rPr lang="it-IT" sz="2400" b="1" dirty="0" err="1">
                <a:solidFill>
                  <a:srgbClr val="002060"/>
                </a:solidFill>
                <a:effectLst>
                  <a:outerShdw blurRad="38100" dist="38100" dir="2700000" algn="tl">
                    <a:srgbClr val="000000">
                      <a:alpha val="43137"/>
                    </a:srgbClr>
                  </a:outerShdw>
                </a:effectLst>
              </a:rPr>
              <a:t>charge</a:t>
            </a:r>
            <a:r>
              <a:rPr lang="it-IT" sz="2400" b="1" dirty="0">
                <a:solidFill>
                  <a:srgbClr val="002060"/>
                </a:solidFill>
                <a:effectLst>
                  <a:outerShdw blurRad="38100" dist="38100" dir="2700000" algn="tl">
                    <a:srgbClr val="000000">
                      <a:alpha val="43137"/>
                    </a:srgbClr>
                  </a:outerShdw>
                </a:effectLst>
              </a:rPr>
              <a:t>, sicure and </a:t>
            </a:r>
            <a:r>
              <a:rPr lang="it-IT" sz="2400" b="1" dirty="0" err="1">
                <a:solidFill>
                  <a:srgbClr val="002060"/>
                </a:solidFill>
                <a:effectLst>
                  <a:outerShdw blurRad="38100" dist="38100" dir="2700000" algn="tl">
                    <a:srgbClr val="000000">
                      <a:alpha val="43137"/>
                    </a:srgbClr>
                  </a:outerShdw>
                </a:effectLst>
              </a:rPr>
              <a:t>available</a:t>
            </a:r>
            <a:r>
              <a:rPr lang="it-IT" sz="2400" b="1" dirty="0">
                <a:solidFill>
                  <a:srgbClr val="002060"/>
                </a:solidFill>
                <a:effectLst>
                  <a:outerShdw blurRad="38100" dist="38100" dir="2700000" algn="tl">
                    <a:srgbClr val="000000">
                      <a:alpha val="43137"/>
                    </a:srgbClr>
                  </a:outerShdw>
                </a:effectLst>
              </a:rPr>
              <a:t> in 29 </a:t>
            </a:r>
            <a:r>
              <a:rPr lang="it-IT" sz="2400" b="1" dirty="0" err="1">
                <a:solidFill>
                  <a:srgbClr val="002060"/>
                </a:solidFill>
                <a:effectLst>
                  <a:outerShdw blurRad="38100" dist="38100" dir="2700000" algn="tl">
                    <a:srgbClr val="000000">
                      <a:alpha val="43137"/>
                    </a:srgbClr>
                  </a:outerShdw>
                </a:effectLst>
              </a:rPr>
              <a:t>languages</a:t>
            </a:r>
            <a:endParaRPr lang="en-GB" sz="2400" b="1" dirty="0">
              <a:solidFill>
                <a:srgbClr val="7030A0"/>
              </a:solidFill>
              <a:effectLst>
                <a:outerShdw blurRad="38100" dist="38100" dir="2700000" algn="tl">
                  <a:srgbClr val="000000">
                    <a:alpha val="43137"/>
                  </a:srgbClr>
                </a:outerShdw>
              </a:effectLst>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485" y="-197841"/>
            <a:ext cx="3210722" cy="180603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pic>
        <p:nvPicPr>
          <p:cNvPr id="9" name="Immagine 11">
            <a:extLst>
              <a:ext uri="{FF2B5EF4-FFF2-40B4-BE49-F238E27FC236}">
                <a16:creationId xmlns:a16="http://schemas.microsoft.com/office/drawing/2014/main" id="{1F955F31-03AC-BF4A-BFBB-029792CD5B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6767" y="6210513"/>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DD4642B0-1E9E-DC40-82D0-74F743253983}"/>
              </a:ext>
            </a:extLst>
          </p:cNvPr>
          <p:cNvPicPr>
            <a:picLocks noChangeAspect="1"/>
          </p:cNvPicPr>
          <p:nvPr/>
        </p:nvPicPr>
        <p:blipFill>
          <a:blip r:embed="rId6" cstate="print"/>
          <a:stretch>
            <a:fillRect/>
          </a:stretch>
        </p:blipFill>
        <p:spPr>
          <a:xfrm>
            <a:off x="5105398" y="6332661"/>
            <a:ext cx="1120237" cy="315297"/>
          </a:xfrm>
          <a:prstGeom prst="rect">
            <a:avLst/>
          </a:prstGeom>
          <a:noFill/>
        </p:spPr>
      </p:pic>
    </p:spTree>
    <p:extLst>
      <p:ext uri="{BB962C8B-B14F-4D97-AF65-F5344CB8AC3E}">
        <p14:creationId xmlns:p14="http://schemas.microsoft.com/office/powerpoint/2010/main" val="113184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6633" r="50586" b="83567"/>
          <a:stretch/>
        </p:blipFill>
        <p:spPr>
          <a:xfrm rot="21480000">
            <a:off x="-1849562" y="-891257"/>
            <a:ext cx="18074008" cy="3027491"/>
          </a:xfrm>
          <a:prstGeom prst="rect">
            <a:avLst/>
          </a:prstGeom>
        </p:spPr>
      </p:pic>
      <p:sp>
        <p:nvSpPr>
          <p:cNvPr id="9" name="Title 8"/>
          <p:cNvSpPr>
            <a:spLocks noGrp="1"/>
          </p:cNvSpPr>
          <p:nvPr>
            <p:ph type="title"/>
          </p:nvPr>
        </p:nvSpPr>
        <p:spPr>
          <a:xfrm>
            <a:off x="1848720" y="622488"/>
            <a:ext cx="8229600" cy="936625"/>
          </a:xfrm>
        </p:spPr>
        <p:txBody>
          <a:bodyPr>
            <a:normAutofit/>
          </a:bodyPr>
          <a:lstStyle/>
          <a:p>
            <a:pPr algn="ctr"/>
            <a:r>
              <a:rPr lang="it-IT" sz="3200" dirty="0" err="1">
                <a:solidFill>
                  <a:schemeClr val="bg1"/>
                </a:solidFill>
              </a:rPr>
              <a:t>We</a:t>
            </a:r>
            <a:r>
              <a:rPr lang="it-IT" sz="3200" dirty="0">
                <a:solidFill>
                  <a:schemeClr val="bg1"/>
                </a:solidFill>
              </a:rPr>
              <a:t> are </a:t>
            </a:r>
            <a:r>
              <a:rPr lang="it-IT" sz="3200" dirty="0" err="1">
                <a:solidFill>
                  <a:schemeClr val="bg1"/>
                </a:solidFill>
              </a:rPr>
              <a:t>going</a:t>
            </a:r>
            <a:r>
              <a:rPr lang="it-IT" sz="3200" dirty="0">
                <a:solidFill>
                  <a:schemeClr val="bg1"/>
                </a:solidFill>
              </a:rPr>
              <a:t> </a:t>
            </a:r>
            <a:r>
              <a:rPr lang="it-IT" sz="3200" dirty="0" err="1">
                <a:solidFill>
                  <a:schemeClr val="bg1"/>
                </a:solidFill>
              </a:rPr>
              <a:t>to</a:t>
            </a:r>
            <a:r>
              <a:rPr lang="it-IT" sz="3200" dirty="0">
                <a:solidFill>
                  <a:schemeClr val="bg1"/>
                </a:solidFill>
              </a:rPr>
              <a:t> deal </a:t>
            </a:r>
            <a:r>
              <a:rPr lang="it-IT" sz="3200" dirty="0" err="1">
                <a:solidFill>
                  <a:schemeClr val="bg1"/>
                </a:solidFill>
              </a:rPr>
              <a:t>with…</a:t>
            </a:r>
            <a:endParaRPr lang="en-US" sz="3200" dirty="0">
              <a:solidFill>
                <a:schemeClr val="bg1"/>
              </a:solidFill>
            </a:endParaRPr>
          </a:p>
        </p:txBody>
      </p:sp>
      <p:sp>
        <p:nvSpPr>
          <p:cNvPr id="10" name="Content Placeholder 9"/>
          <p:cNvSpPr>
            <a:spLocks noGrp="1"/>
          </p:cNvSpPr>
          <p:nvPr>
            <p:ph idx="1"/>
          </p:nvPr>
        </p:nvSpPr>
        <p:spPr>
          <a:xfrm>
            <a:off x="1848720" y="2564903"/>
            <a:ext cx="8628780" cy="2652555"/>
          </a:xfrm>
        </p:spPr>
        <p:txBody>
          <a:bodyPr/>
          <a:lstStyle/>
          <a:p>
            <a:endParaRPr lang="en-US" sz="2000" b="1" dirty="0">
              <a:solidFill>
                <a:srgbClr val="0070C0"/>
              </a:solidFill>
              <a:effectLst>
                <a:outerShdw blurRad="38100" dist="38100" dir="2700000" algn="tl">
                  <a:srgbClr val="000000">
                    <a:alpha val="43137"/>
                  </a:srgbClr>
                </a:outerShdw>
              </a:effectLst>
            </a:endParaRPr>
          </a:p>
          <a:p>
            <a:pPr algn="just"/>
            <a:r>
              <a:rPr lang="en-US" sz="2400" b="1" dirty="0">
                <a:solidFill>
                  <a:srgbClr val="002060"/>
                </a:solidFill>
                <a:effectLst>
                  <a:outerShdw blurRad="38100" dist="38100" dir="2700000" algn="tl">
                    <a:srgbClr val="000000">
                      <a:alpha val="43137"/>
                    </a:srgbClr>
                  </a:outerShdw>
                </a:effectLst>
              </a:rPr>
              <a:t>New </a:t>
            </a:r>
            <a:r>
              <a:rPr lang="en-US" sz="2400" b="1" dirty="0" err="1">
                <a:solidFill>
                  <a:srgbClr val="002060"/>
                </a:solidFill>
                <a:effectLst>
                  <a:outerShdw blurRad="38100" dist="38100" dir="2700000" algn="tl">
                    <a:srgbClr val="000000">
                      <a:alpha val="43137"/>
                    </a:srgbClr>
                  </a:outerShdw>
                </a:effectLst>
              </a:rPr>
              <a:t>Europass</a:t>
            </a:r>
            <a:r>
              <a:rPr lang="en-US" sz="2400" b="1" dirty="0">
                <a:solidFill>
                  <a:srgbClr val="002060"/>
                </a:solidFill>
                <a:effectLst>
                  <a:outerShdw blurRad="38100" dist="38100" dir="2700000" algn="tl">
                    <a:srgbClr val="000000">
                      <a:alpha val="43137"/>
                    </a:srgbClr>
                  </a:outerShdw>
                </a:effectLst>
              </a:rPr>
              <a:t> Portal: the main components</a:t>
            </a:r>
          </a:p>
          <a:p>
            <a:pPr algn="just"/>
            <a:endParaRPr lang="en-US" sz="2400" b="1" dirty="0">
              <a:solidFill>
                <a:srgbClr val="002060"/>
              </a:solidFill>
              <a:effectLst>
                <a:outerShdw blurRad="38100" dist="38100" dir="2700000" algn="tl">
                  <a:srgbClr val="000000">
                    <a:alpha val="43137"/>
                  </a:srgbClr>
                </a:outerShdw>
              </a:effectLst>
            </a:endParaRPr>
          </a:p>
          <a:p>
            <a:pPr algn="just"/>
            <a:r>
              <a:rPr lang="en-US" sz="2400" b="1" dirty="0">
                <a:solidFill>
                  <a:srgbClr val="002060"/>
                </a:solidFill>
                <a:effectLst>
                  <a:outerShdw blurRad="38100" dist="38100" dir="2700000" algn="tl">
                    <a:srgbClr val="000000">
                      <a:alpha val="43137"/>
                    </a:srgbClr>
                  </a:outerShdw>
                </a:effectLst>
              </a:rPr>
              <a:t>E Portfolio: E profile, CVs and Library</a:t>
            </a:r>
          </a:p>
          <a:p>
            <a:pPr algn="just">
              <a:buNone/>
            </a:pPr>
            <a:r>
              <a:rPr lang="en-US" sz="2400" b="1" dirty="0">
                <a:solidFill>
                  <a:srgbClr val="002060"/>
                </a:solidFill>
                <a:effectLst>
                  <a:outerShdw blurRad="38100" dist="38100" dir="2700000" algn="tl">
                    <a:srgbClr val="000000">
                      <a:alpha val="43137"/>
                    </a:srgbClr>
                  </a:outerShdw>
                </a:effectLst>
              </a:rPr>
              <a:t> </a:t>
            </a:r>
            <a:endParaRPr lang="en-US" sz="2400" dirty="0">
              <a:solidFill>
                <a:srgbClr val="002060"/>
              </a:solidFill>
            </a:endParaRPr>
          </a:p>
          <a:p>
            <a:endParaRPr lang="en-US" sz="2000" i="0" dirty="0">
              <a:solidFill>
                <a:srgbClr val="0070C0"/>
              </a:solidFill>
            </a:endParaRPr>
          </a:p>
        </p:txBody>
      </p:sp>
      <p:pic>
        <p:nvPicPr>
          <p:cNvPr id="5" name="Immagine 4">
            <a:extLst>
              <a:ext uri="{FF2B5EF4-FFF2-40B4-BE49-F238E27FC236}">
                <a16:creationId xmlns:a16="http://schemas.microsoft.com/office/drawing/2014/main" id="{293A03F8-866E-8741-8502-C4556E0360D6}"/>
              </a:ext>
            </a:extLst>
          </p:cNvPr>
          <p:cNvPicPr>
            <a:picLocks noChangeAspect="1"/>
          </p:cNvPicPr>
          <p:nvPr/>
        </p:nvPicPr>
        <p:blipFill>
          <a:blip r:embed="rId4" cstate="print"/>
          <a:stretch>
            <a:fillRect/>
          </a:stretch>
        </p:blipFill>
        <p:spPr>
          <a:xfrm>
            <a:off x="3606798" y="6411659"/>
            <a:ext cx="1120237" cy="315297"/>
          </a:xfrm>
          <a:prstGeom prst="rect">
            <a:avLst/>
          </a:prstGeom>
          <a:noFill/>
        </p:spPr>
      </p:pic>
      <p:pic>
        <p:nvPicPr>
          <p:cNvPr id="6" name="Immagine 11">
            <a:extLst>
              <a:ext uri="{FF2B5EF4-FFF2-40B4-BE49-F238E27FC236}">
                <a16:creationId xmlns:a16="http://schemas.microsoft.com/office/drawing/2014/main" id="{09757936-FD50-A047-987B-C79CB906AC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9787" y="6167362"/>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4D85EB97-1ABC-E541-A413-FD831804D2AD}"/>
              </a:ext>
            </a:extLst>
          </p:cNvPr>
          <p:cNvPicPr>
            <a:picLocks noChangeAspect="1"/>
          </p:cNvPicPr>
          <p:nvPr/>
        </p:nvPicPr>
        <p:blipFill>
          <a:blip r:embed="rId4" cstate="print"/>
          <a:stretch>
            <a:fillRect/>
          </a:stretch>
        </p:blipFill>
        <p:spPr>
          <a:xfrm>
            <a:off x="4059211" y="7609119"/>
            <a:ext cx="1120237" cy="315297"/>
          </a:xfrm>
          <a:prstGeom prst="rect">
            <a:avLst/>
          </a:prstGeom>
          <a:noFill/>
        </p:spPr>
      </p:pic>
    </p:spTree>
    <p:extLst>
      <p:ext uri="{BB962C8B-B14F-4D97-AF65-F5344CB8AC3E}">
        <p14:creationId xmlns:p14="http://schemas.microsoft.com/office/powerpoint/2010/main" val="281592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6633" r="50586" b="83567"/>
          <a:stretch/>
        </p:blipFill>
        <p:spPr>
          <a:xfrm rot="21480000">
            <a:off x="-4999610" y="-815174"/>
            <a:ext cx="19536206" cy="3027491"/>
          </a:xfrm>
          <a:prstGeom prst="rect">
            <a:avLst/>
          </a:prstGeom>
        </p:spPr>
      </p:pic>
      <p:sp>
        <p:nvSpPr>
          <p:cNvPr id="9" name="Title 8"/>
          <p:cNvSpPr>
            <a:spLocks noGrp="1"/>
          </p:cNvSpPr>
          <p:nvPr>
            <p:ph type="title"/>
          </p:nvPr>
        </p:nvSpPr>
        <p:spPr>
          <a:xfrm>
            <a:off x="2193276" y="556227"/>
            <a:ext cx="8229600" cy="1352086"/>
          </a:xfrm>
        </p:spPr>
        <p:txBody>
          <a:bodyPr>
            <a:normAutofit/>
          </a:bodyPr>
          <a:lstStyle/>
          <a:p>
            <a:pPr algn="ctr"/>
            <a:r>
              <a:rPr lang="it-IT" sz="3200" dirty="0">
                <a:solidFill>
                  <a:schemeClr val="bg1"/>
                </a:solidFill>
              </a:rPr>
              <a:t>New </a:t>
            </a:r>
            <a:r>
              <a:rPr lang="it-IT" sz="3200" dirty="0" err="1">
                <a:solidFill>
                  <a:schemeClr val="bg1"/>
                </a:solidFill>
              </a:rPr>
              <a:t>Europass</a:t>
            </a:r>
            <a:r>
              <a:rPr lang="it-IT" sz="3200" dirty="0">
                <a:solidFill>
                  <a:schemeClr val="bg1"/>
                </a:solidFill>
              </a:rPr>
              <a:t> </a:t>
            </a:r>
            <a:r>
              <a:rPr lang="it-IT" sz="3200" dirty="0" err="1">
                <a:solidFill>
                  <a:schemeClr val="bg1"/>
                </a:solidFill>
              </a:rPr>
              <a:t>portal</a:t>
            </a:r>
            <a:endParaRPr lang="en-US" sz="3200" dirty="0">
              <a:solidFill>
                <a:schemeClr val="bg1"/>
              </a:solidFill>
            </a:endParaRPr>
          </a:p>
        </p:txBody>
      </p:sp>
      <p:sp>
        <p:nvSpPr>
          <p:cNvPr id="10" name="Content Placeholder 9"/>
          <p:cNvSpPr>
            <a:spLocks noGrp="1"/>
          </p:cNvSpPr>
          <p:nvPr>
            <p:ph idx="1"/>
          </p:nvPr>
        </p:nvSpPr>
        <p:spPr>
          <a:xfrm>
            <a:off x="1183341" y="2474258"/>
            <a:ext cx="10455381" cy="3818965"/>
          </a:xfrm>
        </p:spPr>
        <p:txBody>
          <a:bodyPr/>
          <a:lstStyle/>
          <a:p>
            <a:pPr algn="just"/>
            <a:r>
              <a:rPr lang="en-US" sz="2300" dirty="0">
                <a:solidFill>
                  <a:schemeClr val="accent5">
                    <a:lumMod val="50000"/>
                  </a:schemeClr>
                </a:solidFill>
              </a:rPr>
              <a:t>A single entry-point for a set of web-based tools</a:t>
            </a:r>
          </a:p>
          <a:p>
            <a:pPr lvl="0" algn="just"/>
            <a:r>
              <a:rPr lang="it-IT" sz="2300" dirty="0">
                <a:solidFill>
                  <a:schemeClr val="accent5">
                    <a:lumMod val="50000"/>
                  </a:schemeClr>
                </a:solidFill>
              </a:rPr>
              <a:t>E-Portfolio (</a:t>
            </a:r>
            <a:r>
              <a:rPr lang="hr-HR" sz="2300" dirty="0">
                <a:solidFill>
                  <a:schemeClr val="accent5">
                    <a:lumMod val="50000"/>
                  </a:schemeClr>
                </a:solidFill>
              </a:rPr>
              <a:t>A</a:t>
            </a:r>
            <a:r>
              <a:rPr lang="en-GB" sz="2300" dirty="0">
                <a:solidFill>
                  <a:schemeClr val="accent5">
                    <a:lumMod val="50000"/>
                  </a:schemeClr>
                </a:solidFill>
              </a:rPr>
              <a:t> free</a:t>
            </a:r>
            <a:r>
              <a:rPr lang="hr-HR" sz="2300" dirty="0">
                <a:solidFill>
                  <a:schemeClr val="accent5">
                    <a:lumMod val="50000"/>
                  </a:schemeClr>
                </a:solidFill>
              </a:rPr>
              <a:t> online </a:t>
            </a:r>
            <a:r>
              <a:rPr lang="en-GB" sz="2300" dirty="0">
                <a:solidFill>
                  <a:schemeClr val="accent5">
                    <a:lumMod val="50000"/>
                  </a:schemeClr>
                </a:solidFill>
              </a:rPr>
              <a:t>profile), an o</a:t>
            </a:r>
            <a:r>
              <a:rPr lang="en-US" sz="2300" dirty="0" err="1">
                <a:solidFill>
                  <a:schemeClr val="accent5">
                    <a:lumMod val="50000"/>
                  </a:schemeClr>
                </a:solidFill>
              </a:rPr>
              <a:t>nline</a:t>
            </a:r>
            <a:r>
              <a:rPr lang="en-US" sz="2300" dirty="0">
                <a:solidFill>
                  <a:schemeClr val="accent5">
                    <a:lumMod val="50000"/>
                  </a:schemeClr>
                </a:solidFill>
              </a:rPr>
              <a:t> Editor to create and edit CVs and cover letters and a Library to save personal documents</a:t>
            </a:r>
          </a:p>
          <a:p>
            <a:pPr algn="just"/>
            <a:r>
              <a:rPr lang="it-IT" sz="2300" dirty="0">
                <a:solidFill>
                  <a:schemeClr val="accent5">
                    <a:lumMod val="50000"/>
                  </a:schemeClr>
                </a:solidFill>
              </a:rPr>
              <a:t>Information </a:t>
            </a:r>
            <a:r>
              <a:rPr lang="it-IT" sz="2300" dirty="0" err="1">
                <a:solidFill>
                  <a:schemeClr val="accent5">
                    <a:lumMod val="50000"/>
                  </a:schemeClr>
                </a:solidFill>
              </a:rPr>
              <a:t>provision</a:t>
            </a:r>
            <a:r>
              <a:rPr lang="it-IT" sz="2300" dirty="0">
                <a:solidFill>
                  <a:schemeClr val="accent5">
                    <a:lumMod val="50000"/>
                  </a:schemeClr>
                </a:solidFill>
              </a:rPr>
              <a:t> </a:t>
            </a:r>
            <a:r>
              <a:rPr lang="it-IT" sz="2300" dirty="0" err="1">
                <a:solidFill>
                  <a:schemeClr val="accent5">
                    <a:lumMod val="50000"/>
                  </a:schemeClr>
                </a:solidFill>
              </a:rPr>
              <a:t>sections</a:t>
            </a:r>
            <a:r>
              <a:rPr lang="it-IT" sz="2300" dirty="0">
                <a:solidFill>
                  <a:schemeClr val="accent5">
                    <a:lumMod val="50000"/>
                  </a:schemeClr>
                </a:solidFill>
              </a:rPr>
              <a:t> (STUDY IN EUROPE and WORK IN EUROPE) </a:t>
            </a:r>
            <a:r>
              <a:rPr lang="it-IT" sz="2300" dirty="0" err="1">
                <a:solidFill>
                  <a:schemeClr val="accent5">
                    <a:lumMod val="50000"/>
                  </a:schemeClr>
                </a:solidFill>
              </a:rPr>
              <a:t>to</a:t>
            </a:r>
            <a:r>
              <a:rPr lang="it-IT" sz="2300" dirty="0">
                <a:solidFill>
                  <a:schemeClr val="accent5">
                    <a:lumMod val="50000"/>
                  </a:schemeClr>
                </a:solidFill>
              </a:rPr>
              <a:t> </a:t>
            </a:r>
            <a:r>
              <a:rPr lang="it-IT" sz="2300" dirty="0" err="1">
                <a:solidFill>
                  <a:schemeClr val="accent5">
                    <a:lumMod val="50000"/>
                  </a:schemeClr>
                </a:solidFill>
              </a:rPr>
              <a:t>find</a:t>
            </a:r>
            <a:r>
              <a:rPr lang="it-IT" sz="2300" dirty="0">
                <a:solidFill>
                  <a:schemeClr val="accent5">
                    <a:lumMod val="50000"/>
                  </a:schemeClr>
                </a:solidFill>
              </a:rPr>
              <a:t> </a:t>
            </a:r>
            <a:r>
              <a:rPr lang="it-IT" sz="2300" dirty="0" err="1">
                <a:solidFill>
                  <a:schemeClr val="accent5">
                    <a:lumMod val="50000"/>
                  </a:schemeClr>
                </a:solidFill>
              </a:rPr>
              <a:t>ta</a:t>
            </a:r>
            <a:r>
              <a:rPr lang="en-GB" sz="2300" dirty="0" err="1">
                <a:solidFill>
                  <a:schemeClr val="accent5">
                    <a:lumMod val="50000"/>
                  </a:schemeClr>
                </a:solidFill>
              </a:rPr>
              <a:t>ilored</a:t>
            </a:r>
            <a:r>
              <a:rPr lang="hr-HR" sz="2300" dirty="0">
                <a:solidFill>
                  <a:schemeClr val="accent5">
                    <a:lumMod val="50000"/>
                  </a:schemeClr>
                </a:solidFill>
              </a:rPr>
              <a:t> </a:t>
            </a:r>
            <a:r>
              <a:rPr lang="en-GB" sz="2300" dirty="0">
                <a:solidFill>
                  <a:schemeClr val="accent5">
                    <a:lumMod val="50000"/>
                  </a:schemeClr>
                </a:solidFill>
              </a:rPr>
              <a:t>information on learning and job opportunities (via EURES Portal) </a:t>
            </a:r>
          </a:p>
          <a:p>
            <a:pPr algn="just"/>
            <a:r>
              <a:rPr lang="hr-HR" sz="2300" dirty="0">
                <a:solidFill>
                  <a:schemeClr val="accent5">
                    <a:lumMod val="50000"/>
                  </a:schemeClr>
                </a:solidFill>
              </a:rPr>
              <a:t>T</a:t>
            </a:r>
            <a:r>
              <a:rPr lang="en-GB" sz="2300" dirty="0" err="1">
                <a:solidFill>
                  <a:schemeClr val="accent5">
                    <a:lumMod val="50000"/>
                  </a:schemeClr>
                </a:solidFill>
              </a:rPr>
              <a:t>rustworthy</a:t>
            </a:r>
            <a:r>
              <a:rPr lang="en-GB" sz="2300" dirty="0">
                <a:solidFill>
                  <a:schemeClr val="accent5">
                    <a:lumMod val="50000"/>
                  </a:schemeClr>
                </a:solidFill>
              </a:rPr>
              <a:t> digitally-signed credentials</a:t>
            </a:r>
            <a:r>
              <a:rPr lang="hr-HR" sz="2300" dirty="0">
                <a:solidFill>
                  <a:schemeClr val="accent5">
                    <a:lumMod val="50000"/>
                  </a:schemeClr>
                </a:solidFill>
              </a:rPr>
              <a:t>.</a:t>
            </a:r>
            <a:endParaRPr lang="en-GB" sz="2300" dirty="0">
              <a:solidFill>
                <a:schemeClr val="accent5">
                  <a:lumMod val="50000"/>
                </a:schemeClr>
              </a:solidFill>
            </a:endParaRPr>
          </a:p>
          <a:p>
            <a:pPr algn="just"/>
            <a:endParaRPr lang="en-US" sz="2000" dirty="0">
              <a:solidFill>
                <a:srgbClr val="002060"/>
              </a:solidFill>
            </a:endParaRPr>
          </a:p>
          <a:p>
            <a:pPr algn="just">
              <a:buNone/>
            </a:pPr>
            <a:endParaRPr lang="en-US" sz="2000" dirty="0">
              <a:solidFill>
                <a:srgbClr val="002060"/>
              </a:solidFill>
            </a:endParaRPr>
          </a:p>
          <a:p>
            <a:pPr algn="just">
              <a:buNone/>
            </a:pPr>
            <a:endParaRPr lang="en-US" sz="2000" dirty="0">
              <a:solidFill>
                <a:srgbClr val="002060"/>
              </a:solidFill>
            </a:endParaRPr>
          </a:p>
        </p:txBody>
      </p:sp>
      <p:pic>
        <p:nvPicPr>
          <p:cNvPr id="5" name="Immagine 4">
            <a:extLst>
              <a:ext uri="{FF2B5EF4-FFF2-40B4-BE49-F238E27FC236}">
                <a16:creationId xmlns:a16="http://schemas.microsoft.com/office/drawing/2014/main" id="{943A6990-8C57-FC4B-AD5D-13316E9ADE7A}"/>
              </a:ext>
            </a:extLst>
          </p:cNvPr>
          <p:cNvPicPr>
            <a:picLocks noChangeAspect="1"/>
          </p:cNvPicPr>
          <p:nvPr/>
        </p:nvPicPr>
        <p:blipFill>
          <a:blip r:embed="rId4" cstate="print"/>
          <a:stretch>
            <a:fillRect/>
          </a:stretch>
        </p:blipFill>
        <p:spPr>
          <a:xfrm>
            <a:off x="3606798" y="6411659"/>
            <a:ext cx="1120237" cy="315297"/>
          </a:xfrm>
          <a:prstGeom prst="rect">
            <a:avLst/>
          </a:prstGeom>
          <a:noFill/>
        </p:spPr>
      </p:pic>
      <p:pic>
        <p:nvPicPr>
          <p:cNvPr id="7" name="Immagine 11">
            <a:extLst>
              <a:ext uri="{FF2B5EF4-FFF2-40B4-BE49-F238E27FC236}">
                <a16:creationId xmlns:a16="http://schemas.microsoft.com/office/drawing/2014/main" id="{35662A31-8A29-8C49-9B93-484B624D88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8467" y="6188119"/>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92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6633" r="50586" b="83567"/>
          <a:stretch/>
        </p:blipFill>
        <p:spPr>
          <a:xfrm rot="21480000">
            <a:off x="-1849562" y="-891257"/>
            <a:ext cx="18074008" cy="3027491"/>
          </a:xfrm>
          <a:prstGeom prst="rect">
            <a:avLst/>
          </a:prstGeom>
        </p:spPr>
      </p:pic>
      <p:sp>
        <p:nvSpPr>
          <p:cNvPr id="9" name="Title 8"/>
          <p:cNvSpPr>
            <a:spLocks noGrp="1"/>
          </p:cNvSpPr>
          <p:nvPr>
            <p:ph type="title"/>
          </p:nvPr>
        </p:nvSpPr>
        <p:spPr>
          <a:xfrm>
            <a:off x="1848720" y="622488"/>
            <a:ext cx="8229600" cy="936625"/>
          </a:xfrm>
        </p:spPr>
        <p:txBody>
          <a:bodyPr>
            <a:normAutofit/>
          </a:bodyPr>
          <a:lstStyle/>
          <a:p>
            <a:pPr algn="ctr"/>
            <a:r>
              <a:rPr lang="it-IT" sz="3200" dirty="0">
                <a:solidFill>
                  <a:schemeClr val="bg1"/>
                </a:solidFill>
              </a:rPr>
              <a:t>E</a:t>
            </a:r>
            <a:r>
              <a:rPr lang="hr-HR" sz="3200" dirty="0">
                <a:solidFill>
                  <a:schemeClr val="bg1"/>
                </a:solidFill>
              </a:rPr>
              <a:t>-</a:t>
            </a:r>
            <a:r>
              <a:rPr lang="it-IT" sz="3200" dirty="0">
                <a:solidFill>
                  <a:schemeClr val="bg1"/>
                </a:solidFill>
              </a:rPr>
              <a:t>P</a:t>
            </a:r>
            <a:r>
              <a:rPr lang="hr-HR" sz="3200" dirty="0">
                <a:solidFill>
                  <a:schemeClr val="bg1"/>
                </a:solidFill>
              </a:rPr>
              <a:t>ortfolio: </a:t>
            </a:r>
            <a:r>
              <a:rPr lang="it-IT" sz="3200" dirty="0">
                <a:solidFill>
                  <a:schemeClr val="bg1"/>
                </a:solidFill>
              </a:rPr>
              <a:t>u</a:t>
            </a:r>
            <a:r>
              <a:rPr lang="hr-HR" sz="3200" dirty="0">
                <a:solidFill>
                  <a:schemeClr val="bg1"/>
                </a:solidFill>
              </a:rPr>
              <a:t>sers will be able to</a:t>
            </a:r>
            <a:r>
              <a:rPr lang="it-IT" sz="3200" dirty="0">
                <a:solidFill>
                  <a:schemeClr val="bg1"/>
                </a:solidFill>
              </a:rPr>
              <a:t>…</a:t>
            </a:r>
            <a:endParaRPr lang="en-US" sz="3200" dirty="0">
              <a:solidFill>
                <a:schemeClr val="bg1"/>
              </a:solidFill>
            </a:endParaRPr>
          </a:p>
        </p:txBody>
      </p:sp>
      <p:sp>
        <p:nvSpPr>
          <p:cNvPr id="10" name="Content Placeholder 9"/>
          <p:cNvSpPr>
            <a:spLocks noGrp="1"/>
          </p:cNvSpPr>
          <p:nvPr>
            <p:ph idx="1"/>
          </p:nvPr>
        </p:nvSpPr>
        <p:spPr>
          <a:xfrm>
            <a:off x="1169894" y="2568388"/>
            <a:ext cx="10636623" cy="2958354"/>
          </a:xfrm>
        </p:spPr>
        <p:txBody>
          <a:bodyPr/>
          <a:lstStyle/>
          <a:p>
            <a:pPr algn="just"/>
            <a:r>
              <a:rPr lang="en-US" sz="2400" dirty="0">
                <a:solidFill>
                  <a:schemeClr val="accent5">
                    <a:lumMod val="50000"/>
                  </a:schemeClr>
                </a:solidFill>
              </a:rPr>
              <a:t>Record their skills and qualifications in an </a:t>
            </a:r>
            <a:r>
              <a:rPr lang="hr-HR" sz="2400" dirty="0">
                <a:solidFill>
                  <a:schemeClr val="accent5">
                    <a:lumMod val="50000"/>
                  </a:schemeClr>
                </a:solidFill>
              </a:rPr>
              <a:t>E</a:t>
            </a:r>
            <a:r>
              <a:rPr lang="en-US" sz="2400" dirty="0">
                <a:solidFill>
                  <a:schemeClr val="accent5">
                    <a:lumMod val="50000"/>
                  </a:schemeClr>
                </a:solidFill>
              </a:rPr>
              <a:t>-Profile;</a:t>
            </a:r>
          </a:p>
          <a:p>
            <a:pPr algn="just"/>
            <a:r>
              <a:rPr lang="en-US" sz="2400" dirty="0">
                <a:solidFill>
                  <a:schemeClr val="accent5">
                    <a:lumMod val="50000"/>
                  </a:schemeClr>
                </a:solidFill>
              </a:rPr>
              <a:t>Create different CVs in different  templates  and cover letters </a:t>
            </a:r>
          </a:p>
          <a:p>
            <a:pPr algn="just"/>
            <a:r>
              <a:rPr lang="en-US" sz="2400" dirty="0">
                <a:solidFill>
                  <a:schemeClr val="accent5">
                    <a:lumMod val="50000"/>
                  </a:schemeClr>
                </a:solidFill>
              </a:rPr>
              <a:t>Collect relevant documents such as diploma, reference letters, motivation letters, CVs and digital credentials in a Library;</a:t>
            </a:r>
          </a:p>
          <a:p>
            <a:pPr algn="just"/>
            <a:r>
              <a:rPr lang="en-US" sz="2400" dirty="0">
                <a:solidFill>
                  <a:schemeClr val="accent5">
                    <a:lumMod val="50000"/>
                  </a:schemeClr>
                </a:solidFill>
              </a:rPr>
              <a:t>Explore and configure how </a:t>
            </a:r>
            <a:r>
              <a:rPr lang="en-US" sz="2400" dirty="0" err="1">
                <a:solidFill>
                  <a:schemeClr val="accent5">
                    <a:lumMod val="50000"/>
                  </a:schemeClr>
                </a:solidFill>
              </a:rPr>
              <a:t>Europass</a:t>
            </a:r>
            <a:r>
              <a:rPr lang="en-US" sz="2400" dirty="0">
                <a:solidFill>
                  <a:schemeClr val="accent5">
                    <a:lumMod val="50000"/>
                  </a:schemeClr>
                </a:solidFill>
              </a:rPr>
              <a:t> analyses their skills</a:t>
            </a:r>
            <a:r>
              <a:rPr lang="hr-HR" sz="2400" dirty="0">
                <a:solidFill>
                  <a:schemeClr val="accent5">
                    <a:lumMod val="50000"/>
                  </a:schemeClr>
                </a:solidFill>
              </a:rPr>
              <a:t>;</a:t>
            </a:r>
          </a:p>
          <a:p>
            <a:pPr algn="just"/>
            <a:r>
              <a:rPr lang="hr-HR" sz="2400" dirty="0">
                <a:solidFill>
                  <a:schemeClr val="accent5">
                    <a:lumMod val="50000"/>
                  </a:schemeClr>
                </a:solidFill>
              </a:rPr>
              <a:t>C</a:t>
            </a:r>
            <a:r>
              <a:rPr lang="en-US" sz="2400" dirty="0" err="1">
                <a:solidFill>
                  <a:schemeClr val="accent5">
                    <a:lumMod val="50000"/>
                  </a:schemeClr>
                </a:solidFill>
              </a:rPr>
              <a:t>ontroll</a:t>
            </a:r>
            <a:r>
              <a:rPr lang="en-US" sz="2400" dirty="0">
                <a:solidFill>
                  <a:schemeClr val="accent5">
                    <a:lumMod val="50000"/>
                  </a:schemeClr>
                </a:solidFill>
              </a:rPr>
              <a:t> the</a:t>
            </a:r>
            <a:r>
              <a:rPr lang="hr-HR" sz="2400" dirty="0">
                <a:solidFill>
                  <a:schemeClr val="accent5">
                    <a:lumMod val="50000"/>
                  </a:schemeClr>
                </a:solidFill>
              </a:rPr>
              <a:t>ir</a:t>
            </a:r>
            <a:r>
              <a:rPr lang="en-US" sz="2400" dirty="0">
                <a:solidFill>
                  <a:schemeClr val="accent5">
                    <a:lumMod val="50000"/>
                  </a:schemeClr>
                </a:solidFill>
              </a:rPr>
              <a:t> personal data in their e-portfolio</a:t>
            </a:r>
            <a:endParaRPr lang="en-US" sz="2400" i="0" dirty="0">
              <a:solidFill>
                <a:schemeClr val="accent5">
                  <a:lumMod val="50000"/>
                </a:schemeClr>
              </a:solidFill>
            </a:endParaRPr>
          </a:p>
        </p:txBody>
      </p:sp>
      <p:pic>
        <p:nvPicPr>
          <p:cNvPr id="5" name="Immagine 4">
            <a:extLst>
              <a:ext uri="{FF2B5EF4-FFF2-40B4-BE49-F238E27FC236}">
                <a16:creationId xmlns:a16="http://schemas.microsoft.com/office/drawing/2014/main" id="{293A03F8-866E-8741-8502-C4556E0360D6}"/>
              </a:ext>
            </a:extLst>
          </p:cNvPr>
          <p:cNvPicPr>
            <a:picLocks noChangeAspect="1"/>
          </p:cNvPicPr>
          <p:nvPr/>
        </p:nvPicPr>
        <p:blipFill>
          <a:blip r:embed="rId4" cstate="print"/>
          <a:stretch>
            <a:fillRect/>
          </a:stretch>
        </p:blipFill>
        <p:spPr>
          <a:xfrm>
            <a:off x="3606798" y="6411659"/>
            <a:ext cx="1120237" cy="315297"/>
          </a:xfrm>
          <a:prstGeom prst="rect">
            <a:avLst/>
          </a:prstGeom>
          <a:noFill/>
        </p:spPr>
      </p:pic>
      <p:pic>
        <p:nvPicPr>
          <p:cNvPr id="6" name="Immagine 11">
            <a:extLst>
              <a:ext uri="{FF2B5EF4-FFF2-40B4-BE49-F238E27FC236}">
                <a16:creationId xmlns:a16="http://schemas.microsoft.com/office/drawing/2014/main" id="{09757936-FD50-A047-987B-C79CB906AC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9787" y="6167362"/>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4D85EB97-1ABC-E541-A413-FD831804D2AD}"/>
              </a:ext>
            </a:extLst>
          </p:cNvPr>
          <p:cNvPicPr>
            <a:picLocks noChangeAspect="1"/>
          </p:cNvPicPr>
          <p:nvPr/>
        </p:nvPicPr>
        <p:blipFill>
          <a:blip r:embed="rId4" cstate="print"/>
          <a:stretch>
            <a:fillRect/>
          </a:stretch>
        </p:blipFill>
        <p:spPr>
          <a:xfrm>
            <a:off x="4059211" y="7609119"/>
            <a:ext cx="1120237" cy="315297"/>
          </a:xfrm>
          <a:prstGeom prst="rect">
            <a:avLst/>
          </a:prstGeom>
          <a:noFill/>
        </p:spPr>
      </p:pic>
    </p:spTree>
    <p:extLst>
      <p:ext uri="{BB962C8B-B14F-4D97-AF65-F5344CB8AC3E}">
        <p14:creationId xmlns:p14="http://schemas.microsoft.com/office/powerpoint/2010/main" val="281592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6633" r="50586" b="83567"/>
          <a:stretch/>
        </p:blipFill>
        <p:spPr>
          <a:xfrm rot="21351233">
            <a:off x="-3702828" y="5116047"/>
            <a:ext cx="18074008" cy="2487367"/>
          </a:xfrm>
          <a:prstGeom prst="rect">
            <a:avLst/>
          </a:prstGeom>
        </p:spPr>
      </p:pic>
      <p:sp>
        <p:nvSpPr>
          <p:cNvPr id="4" name="Freeform 3"/>
          <p:cNvSpPr/>
          <p:nvPr/>
        </p:nvSpPr>
        <p:spPr>
          <a:xfrm rot="502152">
            <a:off x="-5264081" y="3643354"/>
            <a:ext cx="22405391" cy="12759399"/>
          </a:xfrm>
          <a:custGeom>
            <a:avLst/>
            <a:gdLst>
              <a:gd name="connsiteX0" fmla="*/ 0 w 20193000"/>
              <a:gd name="connsiteY0" fmla="*/ 4724400 h 12001500"/>
              <a:gd name="connsiteX1" fmla="*/ 7124700 w 20193000"/>
              <a:gd name="connsiteY1" fmla="*/ 4152900 h 12001500"/>
              <a:gd name="connsiteX2" fmla="*/ 8267700 w 20193000"/>
              <a:gd name="connsiteY2" fmla="*/ 1676400 h 12001500"/>
              <a:gd name="connsiteX3" fmla="*/ 14173200 w 20193000"/>
              <a:gd name="connsiteY3" fmla="*/ 0 h 12001500"/>
              <a:gd name="connsiteX4" fmla="*/ 14401800 w 20193000"/>
              <a:gd name="connsiteY4" fmla="*/ 3429000 h 12001500"/>
              <a:gd name="connsiteX5" fmla="*/ 20040600 w 20193000"/>
              <a:gd name="connsiteY5" fmla="*/ 2819400 h 12001500"/>
              <a:gd name="connsiteX6" fmla="*/ 20193000 w 20193000"/>
              <a:gd name="connsiteY6" fmla="*/ 11925300 h 12001500"/>
              <a:gd name="connsiteX7" fmla="*/ 152400 w 20193000"/>
              <a:gd name="connsiteY7" fmla="*/ 12001500 h 12001500"/>
              <a:gd name="connsiteX8" fmla="*/ 76200 w 20193000"/>
              <a:gd name="connsiteY8" fmla="*/ 4762500 h 1200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3000" h="12001500">
                <a:moveTo>
                  <a:pt x="0" y="4724400"/>
                </a:moveTo>
                <a:lnTo>
                  <a:pt x="7124700" y="4152900"/>
                </a:lnTo>
                <a:lnTo>
                  <a:pt x="8267700" y="1676400"/>
                </a:lnTo>
                <a:lnTo>
                  <a:pt x="14173200" y="0"/>
                </a:lnTo>
                <a:lnTo>
                  <a:pt x="14401800" y="3429000"/>
                </a:lnTo>
                <a:lnTo>
                  <a:pt x="20040600" y="2819400"/>
                </a:lnTo>
                <a:lnTo>
                  <a:pt x="20193000" y="11925300"/>
                </a:lnTo>
                <a:lnTo>
                  <a:pt x="152400" y="12001500"/>
                </a:lnTo>
                <a:lnTo>
                  <a:pt x="76200" y="4762500"/>
                </a:lnTo>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3" name="Rectangle 2"/>
          <p:cNvSpPr/>
          <p:nvPr/>
        </p:nvSpPr>
        <p:spPr>
          <a:xfrm>
            <a:off x="4596024" y="5085479"/>
            <a:ext cx="6048670" cy="1323439"/>
          </a:xfrm>
          <a:prstGeom prst="rect">
            <a:avLst/>
          </a:prstGeom>
        </p:spPr>
        <p:txBody>
          <a:bodyPr wrap="square">
            <a:spAutoFit/>
          </a:bodyPr>
          <a:lstStyle/>
          <a:p>
            <a:pPr algn="just"/>
            <a:r>
              <a:rPr lang="en-GB" sz="2000" dirty="0">
                <a:solidFill>
                  <a:srgbClr val="002060"/>
                </a:solidFill>
                <a:latin typeface="Arial" panose="020B0604020202020204" pitchFamily="34" charset="0"/>
                <a:cs typeface="Arial" panose="020B0604020202020204" pitchFamily="34" charset="0"/>
              </a:rPr>
              <a:t>E-Profile: u</a:t>
            </a:r>
            <a:r>
              <a:rPr lang="en-US" sz="2000" dirty="0" err="1">
                <a:solidFill>
                  <a:srgbClr val="002060"/>
                </a:solidFill>
                <a:latin typeface="Arial" panose="020B0604020202020204" pitchFamily="34" charset="0"/>
                <a:cs typeface="Arial" panose="020B0604020202020204" pitchFamily="34" charset="0"/>
              </a:rPr>
              <a:t>sers</a:t>
            </a:r>
            <a:r>
              <a:rPr lang="en-US" sz="2000" dirty="0">
                <a:solidFill>
                  <a:srgbClr val="002060"/>
                </a:solidFill>
                <a:latin typeface="Arial" panose="020B0604020202020204" pitchFamily="34" charset="0"/>
                <a:cs typeface="Arial" panose="020B0604020202020204" pitchFamily="34" charset="0"/>
              </a:rPr>
              <a:t> can enter personal information, work, education and training experiences, skills (linguistic, digital, organizational etc), interests and everything that fully describes them</a:t>
            </a:r>
            <a:endParaRPr lang="en-GB" sz="2000" dirty="0">
              <a:solidFill>
                <a:srgbClr val="002060"/>
              </a:solidFill>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42D26AB9-A453-234E-8298-88E1D40477C6}"/>
              </a:ext>
            </a:extLst>
          </p:cNvPr>
          <p:cNvPicPr>
            <a:picLocks noChangeAspect="1"/>
          </p:cNvPicPr>
          <p:nvPr/>
        </p:nvPicPr>
        <p:blipFill>
          <a:blip r:embed="rId4" cstate="print"/>
          <a:stretch>
            <a:fillRect/>
          </a:stretch>
        </p:blipFill>
        <p:spPr>
          <a:xfrm>
            <a:off x="1775978" y="5403390"/>
            <a:ext cx="1120237" cy="315297"/>
          </a:xfrm>
          <a:prstGeom prst="rect">
            <a:avLst/>
          </a:prstGeom>
          <a:noFill/>
        </p:spPr>
      </p:pic>
      <p:pic>
        <p:nvPicPr>
          <p:cNvPr id="12" name="Immagine 11">
            <a:extLst>
              <a:ext uri="{FF2B5EF4-FFF2-40B4-BE49-F238E27FC236}">
                <a16:creationId xmlns:a16="http://schemas.microsoft.com/office/drawing/2014/main" id="{6DA0F9E8-4BEF-F849-A7A5-556B15A71D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306" y="5901087"/>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6" cstate="print"/>
          <a:stretch>
            <a:fillRect/>
          </a:stretch>
        </p:blipFill>
        <p:spPr>
          <a:xfrm>
            <a:off x="251791" y="0"/>
            <a:ext cx="10189089" cy="4850296"/>
          </a:xfrm>
          <a:prstGeom prst="rect">
            <a:avLst/>
          </a:prstGeom>
        </p:spPr>
      </p:pic>
    </p:spTree>
    <p:extLst>
      <p:ext uri="{BB962C8B-B14F-4D97-AF65-F5344CB8AC3E}">
        <p14:creationId xmlns:p14="http://schemas.microsoft.com/office/powerpoint/2010/main" val="264885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6633" r="50586" b="83567"/>
          <a:stretch/>
        </p:blipFill>
        <p:spPr>
          <a:xfrm rot="21351233">
            <a:off x="-3702828" y="5116047"/>
            <a:ext cx="18074008" cy="2487367"/>
          </a:xfrm>
          <a:prstGeom prst="rect">
            <a:avLst/>
          </a:prstGeom>
        </p:spPr>
      </p:pic>
      <p:sp>
        <p:nvSpPr>
          <p:cNvPr id="4" name="Freeform 3"/>
          <p:cNvSpPr/>
          <p:nvPr/>
        </p:nvSpPr>
        <p:spPr>
          <a:xfrm rot="502152">
            <a:off x="-5535199" y="3764556"/>
            <a:ext cx="22405391" cy="12759399"/>
          </a:xfrm>
          <a:custGeom>
            <a:avLst/>
            <a:gdLst>
              <a:gd name="connsiteX0" fmla="*/ 0 w 20193000"/>
              <a:gd name="connsiteY0" fmla="*/ 4724400 h 12001500"/>
              <a:gd name="connsiteX1" fmla="*/ 7124700 w 20193000"/>
              <a:gd name="connsiteY1" fmla="*/ 4152900 h 12001500"/>
              <a:gd name="connsiteX2" fmla="*/ 8267700 w 20193000"/>
              <a:gd name="connsiteY2" fmla="*/ 1676400 h 12001500"/>
              <a:gd name="connsiteX3" fmla="*/ 14173200 w 20193000"/>
              <a:gd name="connsiteY3" fmla="*/ 0 h 12001500"/>
              <a:gd name="connsiteX4" fmla="*/ 14401800 w 20193000"/>
              <a:gd name="connsiteY4" fmla="*/ 3429000 h 12001500"/>
              <a:gd name="connsiteX5" fmla="*/ 20040600 w 20193000"/>
              <a:gd name="connsiteY5" fmla="*/ 2819400 h 12001500"/>
              <a:gd name="connsiteX6" fmla="*/ 20193000 w 20193000"/>
              <a:gd name="connsiteY6" fmla="*/ 11925300 h 12001500"/>
              <a:gd name="connsiteX7" fmla="*/ 152400 w 20193000"/>
              <a:gd name="connsiteY7" fmla="*/ 12001500 h 12001500"/>
              <a:gd name="connsiteX8" fmla="*/ 76200 w 20193000"/>
              <a:gd name="connsiteY8" fmla="*/ 4762500 h 1200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3000" h="12001500">
                <a:moveTo>
                  <a:pt x="0" y="4724400"/>
                </a:moveTo>
                <a:lnTo>
                  <a:pt x="7124700" y="4152900"/>
                </a:lnTo>
                <a:lnTo>
                  <a:pt x="8267700" y="1676400"/>
                </a:lnTo>
                <a:lnTo>
                  <a:pt x="14173200" y="0"/>
                </a:lnTo>
                <a:lnTo>
                  <a:pt x="14401800" y="3429000"/>
                </a:lnTo>
                <a:lnTo>
                  <a:pt x="20040600" y="2819400"/>
                </a:lnTo>
                <a:lnTo>
                  <a:pt x="20193000" y="11925300"/>
                </a:lnTo>
                <a:lnTo>
                  <a:pt x="152400" y="12001500"/>
                </a:lnTo>
                <a:lnTo>
                  <a:pt x="76200" y="4762500"/>
                </a:lnTo>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3" name="Rectangle 2"/>
          <p:cNvSpPr/>
          <p:nvPr/>
        </p:nvSpPr>
        <p:spPr>
          <a:xfrm>
            <a:off x="4482771" y="4787153"/>
            <a:ext cx="6748445" cy="1323439"/>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Users can create their own CV without starting from scratch every time. Based on their profile, they can create a </a:t>
            </a:r>
            <a:r>
              <a:rPr lang="en-US" sz="2000" dirty="0" err="1">
                <a:solidFill>
                  <a:srgbClr val="002060"/>
                </a:solidFill>
                <a:latin typeface="Arial" panose="020B0604020202020204" pitchFamily="34" charset="0"/>
                <a:cs typeface="Arial" panose="020B0604020202020204" pitchFamily="34" charset="0"/>
              </a:rPr>
              <a:t>Europass</a:t>
            </a:r>
            <a:r>
              <a:rPr lang="en-US" sz="2000" dirty="0">
                <a:solidFill>
                  <a:srgbClr val="002060"/>
                </a:solidFill>
                <a:latin typeface="Arial" panose="020B0604020202020204" pitchFamily="34" charset="0"/>
                <a:cs typeface="Arial" panose="020B0604020202020204" pitchFamily="34" charset="0"/>
              </a:rPr>
              <a:t> CV whenever needed, personalizing it. A CV can also be created separately, without creating a profile.</a:t>
            </a:r>
            <a:endParaRPr lang="hr-HR" sz="2000" dirty="0">
              <a:solidFill>
                <a:srgbClr val="002060"/>
              </a:solidFill>
              <a:latin typeface="Arial" panose="020B0604020202020204" pitchFamily="34" charset="0"/>
              <a:cs typeface="Arial" panose="020B0604020202020204" pitchFamily="34" charset="0"/>
            </a:endParaRPr>
          </a:p>
        </p:txBody>
      </p:sp>
      <p:pic>
        <p:nvPicPr>
          <p:cNvPr id="8" name="Immagine 11">
            <a:extLst>
              <a:ext uri="{FF2B5EF4-FFF2-40B4-BE49-F238E27FC236}">
                <a16:creationId xmlns:a16="http://schemas.microsoft.com/office/drawing/2014/main" id="{A14918F8-9D2A-FC4E-B13A-1E568CC63D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877" y="1642337"/>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180D8A97-1D88-C240-BD87-3452703C3CC8}"/>
              </a:ext>
            </a:extLst>
          </p:cNvPr>
          <p:cNvPicPr>
            <a:picLocks noChangeAspect="1"/>
          </p:cNvPicPr>
          <p:nvPr/>
        </p:nvPicPr>
        <p:blipFill>
          <a:blip r:embed="rId5" cstate="print"/>
          <a:stretch>
            <a:fillRect/>
          </a:stretch>
        </p:blipFill>
        <p:spPr>
          <a:xfrm>
            <a:off x="440549" y="1260091"/>
            <a:ext cx="1120237" cy="315297"/>
          </a:xfrm>
          <a:prstGeom prst="rect">
            <a:avLst/>
          </a:prstGeom>
          <a:noFill/>
        </p:spPr>
      </p:pic>
      <p:pic>
        <p:nvPicPr>
          <p:cNvPr id="1026" name="Picture 2"/>
          <p:cNvPicPr>
            <a:picLocks noChangeAspect="1" noChangeArrowheads="1"/>
          </p:cNvPicPr>
          <p:nvPr/>
        </p:nvPicPr>
        <p:blipFill>
          <a:blip r:embed="rId6"/>
          <a:srcRect/>
          <a:stretch>
            <a:fillRect/>
          </a:stretch>
        </p:blipFill>
        <p:spPr bwMode="auto">
          <a:xfrm>
            <a:off x="3146612" y="230454"/>
            <a:ext cx="8629649" cy="3942116"/>
          </a:xfrm>
          <a:prstGeom prst="rect">
            <a:avLst/>
          </a:prstGeom>
          <a:noFill/>
          <a:ln w="9525">
            <a:noFill/>
            <a:miter lim="800000"/>
            <a:headEnd/>
            <a:tailEnd/>
          </a:ln>
          <a:effectLst/>
        </p:spPr>
      </p:pic>
    </p:spTree>
    <p:extLst>
      <p:ext uri="{BB962C8B-B14F-4D97-AF65-F5344CB8AC3E}">
        <p14:creationId xmlns:p14="http://schemas.microsoft.com/office/powerpoint/2010/main" val="205540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srcRect l="11812" t="16821" r="61216" b="4780"/>
          <a:stretch/>
        </p:blipFill>
        <p:spPr>
          <a:xfrm>
            <a:off x="3407202" y="0"/>
            <a:ext cx="7348498" cy="6007531"/>
          </a:xfrm>
          <a:prstGeom prst="rect">
            <a:avLst/>
          </a:prstGeom>
        </p:spPr>
      </p:pic>
      <p:pic>
        <p:nvPicPr>
          <p:cNvPr id="2" name="Picture 1"/>
          <p:cNvPicPr>
            <a:picLocks noChangeAspect="1"/>
          </p:cNvPicPr>
          <p:nvPr/>
        </p:nvPicPr>
        <p:blipFill rotWithShape="1">
          <a:blip r:embed="rId4" cstate="print"/>
          <a:srcRect t="6633" r="50586" b="83567"/>
          <a:stretch/>
        </p:blipFill>
        <p:spPr>
          <a:xfrm rot="21351233">
            <a:off x="-3702828" y="5116047"/>
            <a:ext cx="18074008" cy="2487367"/>
          </a:xfrm>
          <a:prstGeom prst="rect">
            <a:avLst/>
          </a:prstGeom>
        </p:spPr>
      </p:pic>
      <p:sp>
        <p:nvSpPr>
          <p:cNvPr id="4" name="Freeform 3"/>
          <p:cNvSpPr/>
          <p:nvPr/>
        </p:nvSpPr>
        <p:spPr>
          <a:xfrm rot="502152">
            <a:off x="-5289482" y="3674275"/>
            <a:ext cx="22405391" cy="12759399"/>
          </a:xfrm>
          <a:custGeom>
            <a:avLst/>
            <a:gdLst>
              <a:gd name="connsiteX0" fmla="*/ 0 w 20193000"/>
              <a:gd name="connsiteY0" fmla="*/ 4724400 h 12001500"/>
              <a:gd name="connsiteX1" fmla="*/ 7124700 w 20193000"/>
              <a:gd name="connsiteY1" fmla="*/ 4152900 h 12001500"/>
              <a:gd name="connsiteX2" fmla="*/ 8267700 w 20193000"/>
              <a:gd name="connsiteY2" fmla="*/ 1676400 h 12001500"/>
              <a:gd name="connsiteX3" fmla="*/ 14173200 w 20193000"/>
              <a:gd name="connsiteY3" fmla="*/ 0 h 12001500"/>
              <a:gd name="connsiteX4" fmla="*/ 14401800 w 20193000"/>
              <a:gd name="connsiteY4" fmla="*/ 3429000 h 12001500"/>
              <a:gd name="connsiteX5" fmla="*/ 20040600 w 20193000"/>
              <a:gd name="connsiteY5" fmla="*/ 2819400 h 12001500"/>
              <a:gd name="connsiteX6" fmla="*/ 20193000 w 20193000"/>
              <a:gd name="connsiteY6" fmla="*/ 11925300 h 12001500"/>
              <a:gd name="connsiteX7" fmla="*/ 152400 w 20193000"/>
              <a:gd name="connsiteY7" fmla="*/ 12001500 h 12001500"/>
              <a:gd name="connsiteX8" fmla="*/ 76200 w 20193000"/>
              <a:gd name="connsiteY8" fmla="*/ 4762500 h 1200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3000" h="12001500">
                <a:moveTo>
                  <a:pt x="0" y="4724400"/>
                </a:moveTo>
                <a:lnTo>
                  <a:pt x="7124700" y="4152900"/>
                </a:lnTo>
                <a:lnTo>
                  <a:pt x="8267700" y="1676400"/>
                </a:lnTo>
                <a:lnTo>
                  <a:pt x="14173200" y="0"/>
                </a:lnTo>
                <a:lnTo>
                  <a:pt x="14401800" y="3429000"/>
                </a:lnTo>
                <a:lnTo>
                  <a:pt x="20040600" y="2819400"/>
                </a:lnTo>
                <a:lnTo>
                  <a:pt x="20193000" y="11925300"/>
                </a:lnTo>
                <a:lnTo>
                  <a:pt x="152400" y="12001500"/>
                </a:lnTo>
                <a:lnTo>
                  <a:pt x="76200" y="4762500"/>
                </a:lnTo>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3" name="Rectangle 2"/>
          <p:cNvSpPr/>
          <p:nvPr/>
        </p:nvSpPr>
        <p:spPr>
          <a:xfrm>
            <a:off x="4609390" y="5191923"/>
            <a:ext cx="6696370" cy="1631216"/>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New templates.</a:t>
            </a:r>
          </a:p>
          <a:p>
            <a:r>
              <a:rPr lang="en-US" sz="2000" dirty="0">
                <a:solidFill>
                  <a:srgbClr val="002060"/>
                </a:solidFill>
                <a:latin typeface="Arial" panose="020B0604020202020204" pitchFamily="34" charset="0"/>
                <a:cs typeface="Arial" panose="020B0604020202020204" pitchFamily="34" charset="0"/>
              </a:rPr>
              <a:t>Users can select the CV template that best suits their needs.</a:t>
            </a:r>
          </a:p>
          <a:p>
            <a:r>
              <a:rPr lang="en-US" sz="2000" dirty="0">
                <a:solidFill>
                  <a:srgbClr val="002060"/>
                </a:solidFill>
                <a:latin typeface="Arial" panose="020B0604020202020204" pitchFamily="34" charset="0"/>
                <a:cs typeface="Arial" panose="020B0604020202020204" pitchFamily="34" charset="0"/>
              </a:rPr>
              <a:t>Other CV templates will be available on the platform in the future</a:t>
            </a:r>
          </a:p>
        </p:txBody>
      </p:sp>
      <p:pic>
        <p:nvPicPr>
          <p:cNvPr id="6" name="Immagine 11">
            <a:extLst>
              <a:ext uri="{FF2B5EF4-FFF2-40B4-BE49-F238E27FC236}">
                <a16:creationId xmlns:a16="http://schemas.microsoft.com/office/drawing/2014/main" id="{7ED05892-B4D5-BD48-93D4-119EAF194F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293" y="1666751"/>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984CF180-6E84-304A-9E0D-B68B139F5BBA}"/>
              </a:ext>
            </a:extLst>
          </p:cNvPr>
          <p:cNvPicPr>
            <a:picLocks noChangeAspect="1"/>
          </p:cNvPicPr>
          <p:nvPr/>
        </p:nvPicPr>
        <p:blipFill>
          <a:blip r:embed="rId6" cstate="print"/>
          <a:stretch>
            <a:fillRect/>
          </a:stretch>
        </p:blipFill>
        <p:spPr>
          <a:xfrm>
            <a:off x="454965" y="1249901"/>
            <a:ext cx="1120237" cy="315297"/>
          </a:xfrm>
          <a:prstGeom prst="rect">
            <a:avLst/>
          </a:prstGeom>
          <a:noFill/>
        </p:spPr>
      </p:pic>
    </p:spTree>
    <p:extLst>
      <p:ext uri="{BB962C8B-B14F-4D97-AF65-F5344CB8AC3E}">
        <p14:creationId xmlns:p14="http://schemas.microsoft.com/office/powerpoint/2010/main" val="134333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4.44444E-6 L 2.5E-6 0.25 " pathEditMode="relative" rAng="0" ptsTypes="AA">
                                      <p:cBhvr>
                                        <p:cTn id="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t="6633" r="50586" b="83567"/>
          <a:stretch/>
        </p:blipFill>
        <p:spPr>
          <a:xfrm rot="21351233">
            <a:off x="-3702828" y="5116047"/>
            <a:ext cx="18074008" cy="2487367"/>
          </a:xfrm>
          <a:prstGeom prst="rect">
            <a:avLst/>
          </a:prstGeom>
        </p:spPr>
      </p:pic>
      <p:sp>
        <p:nvSpPr>
          <p:cNvPr id="4" name="Freeform 3"/>
          <p:cNvSpPr/>
          <p:nvPr/>
        </p:nvSpPr>
        <p:spPr>
          <a:xfrm rot="502152">
            <a:off x="-4998127" y="3618993"/>
            <a:ext cx="22405391" cy="12759399"/>
          </a:xfrm>
          <a:custGeom>
            <a:avLst/>
            <a:gdLst>
              <a:gd name="connsiteX0" fmla="*/ 0 w 20193000"/>
              <a:gd name="connsiteY0" fmla="*/ 4724400 h 12001500"/>
              <a:gd name="connsiteX1" fmla="*/ 7124700 w 20193000"/>
              <a:gd name="connsiteY1" fmla="*/ 4152900 h 12001500"/>
              <a:gd name="connsiteX2" fmla="*/ 8267700 w 20193000"/>
              <a:gd name="connsiteY2" fmla="*/ 1676400 h 12001500"/>
              <a:gd name="connsiteX3" fmla="*/ 14173200 w 20193000"/>
              <a:gd name="connsiteY3" fmla="*/ 0 h 12001500"/>
              <a:gd name="connsiteX4" fmla="*/ 14401800 w 20193000"/>
              <a:gd name="connsiteY4" fmla="*/ 3429000 h 12001500"/>
              <a:gd name="connsiteX5" fmla="*/ 20040600 w 20193000"/>
              <a:gd name="connsiteY5" fmla="*/ 2819400 h 12001500"/>
              <a:gd name="connsiteX6" fmla="*/ 20193000 w 20193000"/>
              <a:gd name="connsiteY6" fmla="*/ 11925300 h 12001500"/>
              <a:gd name="connsiteX7" fmla="*/ 152400 w 20193000"/>
              <a:gd name="connsiteY7" fmla="*/ 12001500 h 12001500"/>
              <a:gd name="connsiteX8" fmla="*/ 76200 w 20193000"/>
              <a:gd name="connsiteY8" fmla="*/ 4762500 h 1200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93000" h="12001500">
                <a:moveTo>
                  <a:pt x="0" y="4724400"/>
                </a:moveTo>
                <a:lnTo>
                  <a:pt x="7124700" y="4152900"/>
                </a:lnTo>
                <a:lnTo>
                  <a:pt x="8267700" y="1676400"/>
                </a:lnTo>
                <a:lnTo>
                  <a:pt x="14173200" y="0"/>
                </a:lnTo>
                <a:lnTo>
                  <a:pt x="14401800" y="3429000"/>
                </a:lnTo>
                <a:lnTo>
                  <a:pt x="20040600" y="2819400"/>
                </a:lnTo>
                <a:lnTo>
                  <a:pt x="20193000" y="11925300"/>
                </a:lnTo>
                <a:lnTo>
                  <a:pt x="152400" y="12001500"/>
                </a:lnTo>
                <a:lnTo>
                  <a:pt x="76200" y="4762500"/>
                </a:lnTo>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7600" b="1">
              <a:solidFill>
                <a:srgbClr val="FFD624"/>
              </a:solidFill>
              <a:latin typeface="Verdana" pitchFamily="34" charset="0"/>
            </a:endParaRPr>
          </a:p>
        </p:txBody>
      </p:sp>
      <p:sp>
        <p:nvSpPr>
          <p:cNvPr id="3" name="Rectangle 2"/>
          <p:cNvSpPr/>
          <p:nvPr/>
        </p:nvSpPr>
        <p:spPr>
          <a:xfrm>
            <a:off x="5085521" y="5294245"/>
            <a:ext cx="6185453" cy="707886"/>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Users can also create cover letters, update old ones, personalize them, save them keeping  track.</a:t>
            </a:r>
            <a:endParaRPr lang="hr-HR" sz="2000" dirty="0">
              <a:solidFill>
                <a:srgbClr val="002060"/>
              </a:solidFill>
              <a:latin typeface="Arial" panose="020B0604020202020204" pitchFamily="34" charset="0"/>
              <a:cs typeface="Arial" panose="020B0604020202020204" pitchFamily="34" charset="0"/>
            </a:endParaRPr>
          </a:p>
        </p:txBody>
      </p:sp>
      <p:pic>
        <p:nvPicPr>
          <p:cNvPr id="11" name="Immagine 11">
            <a:extLst>
              <a:ext uri="{FF2B5EF4-FFF2-40B4-BE49-F238E27FC236}">
                <a16:creationId xmlns:a16="http://schemas.microsoft.com/office/drawing/2014/main" id="{CC4E83A5-CA41-954E-86D9-0A2D052720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82" y="1492709"/>
            <a:ext cx="1577579"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1">
            <a:extLst>
              <a:ext uri="{FF2B5EF4-FFF2-40B4-BE49-F238E27FC236}">
                <a16:creationId xmlns:a16="http://schemas.microsoft.com/office/drawing/2014/main" id="{9169C4FA-AE37-7C4F-A585-CD43FA75F74D}"/>
              </a:ext>
            </a:extLst>
          </p:cNvPr>
          <p:cNvPicPr>
            <a:picLocks noChangeAspect="1"/>
          </p:cNvPicPr>
          <p:nvPr/>
        </p:nvPicPr>
        <p:blipFill>
          <a:blip r:embed="rId5" cstate="print"/>
          <a:stretch>
            <a:fillRect/>
          </a:stretch>
        </p:blipFill>
        <p:spPr>
          <a:xfrm>
            <a:off x="462428" y="1092666"/>
            <a:ext cx="1120237" cy="315297"/>
          </a:xfrm>
          <a:prstGeom prst="rect">
            <a:avLst/>
          </a:prstGeom>
          <a:noFill/>
        </p:spPr>
      </p:pic>
      <p:pic>
        <p:nvPicPr>
          <p:cNvPr id="2050" name="Picture 2"/>
          <p:cNvPicPr>
            <a:picLocks noChangeAspect="1" noChangeArrowheads="1"/>
          </p:cNvPicPr>
          <p:nvPr/>
        </p:nvPicPr>
        <p:blipFill>
          <a:blip r:embed="rId6"/>
          <a:srcRect/>
          <a:stretch>
            <a:fillRect/>
          </a:stretch>
        </p:blipFill>
        <p:spPr bwMode="auto">
          <a:xfrm>
            <a:off x="2864224" y="1100381"/>
            <a:ext cx="8471647" cy="3675349"/>
          </a:xfrm>
          <a:prstGeom prst="rect">
            <a:avLst/>
          </a:prstGeom>
          <a:noFill/>
          <a:ln w="9525">
            <a:noFill/>
            <a:miter lim="800000"/>
            <a:headEnd/>
            <a:tailEnd/>
          </a:ln>
          <a:effectLst/>
        </p:spPr>
      </p:pic>
    </p:spTree>
    <p:extLst>
      <p:ext uri="{BB962C8B-B14F-4D97-AF65-F5344CB8AC3E}">
        <p14:creationId xmlns:p14="http://schemas.microsoft.com/office/powerpoint/2010/main" val="2833711186"/>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833</Words>
  <Application>Microsoft Office PowerPoint</Application>
  <PresentationFormat>Widescreen</PresentationFormat>
  <Paragraphs>76</Paragraphs>
  <Slides>12</Slides>
  <Notes>7</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12</vt:i4>
      </vt:variant>
    </vt:vector>
  </HeadingPairs>
  <TitlesOfParts>
    <vt:vector size="22" baseType="lpstr">
      <vt:lpstr>Arial</vt:lpstr>
      <vt:lpstr>Calibri</vt:lpstr>
      <vt:lpstr>EC Square Sans Pro</vt:lpstr>
      <vt:lpstr>Noto Sans SemBd</vt:lpstr>
      <vt:lpstr>Open Sans</vt:lpstr>
      <vt:lpstr>Open Sans Light</vt:lpstr>
      <vt:lpstr>Verdana</vt:lpstr>
      <vt:lpstr>Wingdings</vt:lpstr>
      <vt:lpstr>Wingdings 2</vt:lpstr>
      <vt:lpstr>Storyboard Layouts</vt:lpstr>
      <vt:lpstr>Presentazione standard di PowerPoint</vt:lpstr>
      <vt:lpstr>Presentazione standard di PowerPoint</vt:lpstr>
      <vt:lpstr>We are going to deal with…</vt:lpstr>
      <vt:lpstr>New Europass portal</vt:lpstr>
      <vt:lpstr>E-Portfolio: users will be able to…</vt:lpstr>
      <vt:lpstr>Presentazione standard di PowerPoint</vt:lpstr>
      <vt:lpstr>Presentazione standard di PowerPoint</vt:lpstr>
      <vt:lpstr>Presentazione standard di PowerPoint</vt:lpstr>
      <vt:lpstr>Presentazione standard di PowerPoint</vt:lpstr>
      <vt:lpstr>Access all Europass tools and information, through the new European Commission portal, to manage your learning and career in 29 languages ​​of European countries</vt:lpstr>
      <vt:lpstr>Presentazione standard di PowerPoint</vt:lpstr>
      <vt:lpstr>Presentazione standard di PowerPoint</vt:lpstr>
    </vt:vector>
  </TitlesOfParts>
  <Company>Ecorys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Bernard</dc:creator>
  <cp:lastModifiedBy>Marsilii Enrica</cp:lastModifiedBy>
  <cp:revision>164</cp:revision>
  <dcterms:created xsi:type="dcterms:W3CDTF">2020-02-06T09:00:40Z</dcterms:created>
  <dcterms:modified xsi:type="dcterms:W3CDTF">2020-11-02T14:58:33Z</dcterms:modified>
</cp:coreProperties>
</file>