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4"/>
    <p:sldMasterId id="2147483700" r:id="rId5"/>
    <p:sldMasterId id="2147483701" r:id="rId6"/>
    <p:sldMasterId id="2147483702" r:id="rId7"/>
    <p:sldMasterId id="2147483703" r:id="rId8"/>
    <p:sldMasterId id="2147483704" r:id="rId9"/>
  </p:sldMasterIdLst>
  <p:notesMasterIdLst>
    <p:notesMasterId r:id="rId31"/>
  </p:notesMasterIdLst>
  <p:sldIdLst>
    <p:sldId id="256" r:id="rId10"/>
    <p:sldId id="257" r:id="rId11"/>
    <p:sldId id="271" r:id="rId12"/>
    <p:sldId id="259" r:id="rId13"/>
    <p:sldId id="279" r:id="rId14"/>
    <p:sldId id="278" r:id="rId15"/>
    <p:sldId id="265" r:id="rId16"/>
    <p:sldId id="280" r:id="rId17"/>
    <p:sldId id="263" r:id="rId18"/>
    <p:sldId id="270" r:id="rId19"/>
    <p:sldId id="267" r:id="rId20"/>
    <p:sldId id="268" r:id="rId21"/>
    <p:sldId id="269" r:id="rId22"/>
    <p:sldId id="281" r:id="rId23"/>
    <p:sldId id="272" r:id="rId24"/>
    <p:sldId id="273" r:id="rId25"/>
    <p:sldId id="275" r:id="rId26"/>
    <p:sldId id="276" r:id="rId27"/>
    <p:sldId id="277" r:id="rId28"/>
    <p:sldId id="282" r:id="rId29"/>
    <p:sldId id="262" r:id="rId30"/>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68">
          <p15:clr>
            <a:srgbClr val="000000"/>
          </p15:clr>
        </p15:guide>
        <p15:guide id="2" orient="horz" pos="1344">
          <p15:clr>
            <a:srgbClr val="000000"/>
          </p15:clr>
        </p15:guide>
        <p15:guide id="3" orient="horz" pos="144">
          <p15:clr>
            <a:srgbClr val="000000"/>
          </p15:clr>
        </p15:guide>
        <p15:guide id="4" orient="horz" pos="4227">
          <p15:clr>
            <a:srgbClr val="000000"/>
          </p15:clr>
        </p15:guide>
        <p15:guide id="5" pos="2928">
          <p15:clr>
            <a:srgbClr val="000000"/>
          </p15:clr>
        </p15:guide>
        <p15:guide id="6" pos="388">
          <p15:clr>
            <a:srgbClr val="000000"/>
          </p15:clr>
        </p15:guide>
        <p15:guide id="7" pos="5472">
          <p15:clr>
            <a:srgbClr val="000000"/>
          </p15:clr>
        </p15:guide>
        <p15:guide id="8" pos="81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D710F-892E-4875-B321-9C0A1059171E}" v="2" dt="2020-10-20T14:38:36.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1968"/>
        <p:guide orient="horz" pos="1344"/>
        <p:guide orient="horz" pos="144"/>
        <p:guide orient="horz" pos="4227"/>
        <p:guide pos="2928"/>
        <p:guide pos="388"/>
        <p:guide pos="5472"/>
        <p:guide pos="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53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16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64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98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694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6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858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5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67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70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7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16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13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17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75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0" y="1806575"/>
            <a:ext cx="91440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0" y="3276600"/>
            <a:ext cx="9144000" cy="17526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Clr>
                <a:schemeClr val="dk2"/>
              </a:buClr>
              <a:buSzPts val="3000"/>
              <a:buFont typeface="Arial"/>
              <a:buNone/>
              <a:defRPr sz="3000">
                <a:solidFill>
                  <a:schemeClr val="dk2"/>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615950"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12"/>
          <p:cNvSpPr txBox="1">
            <a:spLocks noGrp="1"/>
          </p:cNvSpPr>
          <p:nvPr>
            <p:ph type="body" idx="2"/>
          </p:nvPr>
        </p:nvSpPr>
        <p:spPr>
          <a:xfrm>
            <a:off x="4727575"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rot="5400000">
            <a:off x="4744244" y="2915444"/>
            <a:ext cx="5867400" cy="201771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5"/>
          <p:cNvSpPr txBox="1">
            <a:spLocks noGrp="1"/>
          </p:cNvSpPr>
          <p:nvPr>
            <p:ph type="body" idx="1"/>
          </p:nvPr>
        </p:nvSpPr>
        <p:spPr>
          <a:xfrm rot="5400000">
            <a:off x="632619" y="973931"/>
            <a:ext cx="5867400" cy="59007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2593975" y="765175"/>
            <a:ext cx="4114800" cy="80708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0" name="Google Shape;80;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615950"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22"/>
          <p:cNvSpPr txBox="1">
            <a:spLocks noGrp="1"/>
          </p:cNvSpPr>
          <p:nvPr>
            <p:ph type="body" idx="2"/>
          </p:nvPr>
        </p:nvSpPr>
        <p:spPr>
          <a:xfrm>
            <a:off x="4727575"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rot="5400000">
            <a:off x="4744244" y="2915444"/>
            <a:ext cx="5867400" cy="201771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rot="5400000">
            <a:off x="632619" y="973931"/>
            <a:ext cx="5867400" cy="59007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27"/>
          <p:cNvSpPr txBox="1">
            <a:spLocks noGrp="1"/>
          </p:cNvSpPr>
          <p:nvPr>
            <p:ph type="body" idx="1"/>
          </p:nvPr>
        </p:nvSpPr>
        <p:spPr>
          <a:xfrm rot="5400000">
            <a:off x="2593975" y="765175"/>
            <a:ext cx="4114800" cy="80708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2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5" name="Google Shape;115;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9" name="Google Shape;119;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5" name="Google Shape;125;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33"/>
          <p:cNvSpPr txBox="1">
            <a:spLocks noGrp="1"/>
          </p:cNvSpPr>
          <p:nvPr>
            <p:ph type="body" idx="1"/>
          </p:nvPr>
        </p:nvSpPr>
        <p:spPr>
          <a:xfrm>
            <a:off x="615950"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2" name="Google Shape;132;p33"/>
          <p:cNvSpPr txBox="1">
            <a:spLocks noGrp="1"/>
          </p:cNvSpPr>
          <p:nvPr>
            <p:ph type="body" idx="2"/>
          </p:nvPr>
        </p:nvSpPr>
        <p:spPr>
          <a:xfrm>
            <a:off x="4727575"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35"/>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rot="5400000">
            <a:off x="4744244" y="2915444"/>
            <a:ext cx="5867400" cy="201771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37"/>
          <p:cNvSpPr txBox="1">
            <a:spLocks noGrp="1"/>
          </p:cNvSpPr>
          <p:nvPr>
            <p:ph type="body" idx="1"/>
          </p:nvPr>
        </p:nvSpPr>
        <p:spPr>
          <a:xfrm rot="5400000">
            <a:off x="632619" y="973931"/>
            <a:ext cx="5867400" cy="59007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38"/>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0" name="Google Shape;150;p38"/>
          <p:cNvSpPr txBox="1">
            <a:spLocks noGrp="1"/>
          </p:cNvSpPr>
          <p:nvPr>
            <p:ph type="body" idx="1"/>
          </p:nvPr>
        </p:nvSpPr>
        <p:spPr>
          <a:xfrm rot="5400000">
            <a:off x="2593975" y="765175"/>
            <a:ext cx="4114800" cy="80708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3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4" name="Google Shape;15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8" name="Google Shape;158;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sp>
        <p:nvSpPr>
          <p:cNvPr id="161" name="Google Shape;161;p42"/>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5" name="Google Shape;165;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6" name="Google Shape;166;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7" name="Google Shape;167;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
        <p:cNvGrpSpPr/>
        <p:nvPr/>
      </p:nvGrpSpPr>
      <p:grpSpPr>
        <a:xfrm>
          <a:off x="0" y="0"/>
          <a:ext cx="0" cy="0"/>
          <a:chOff x="0" y="0"/>
          <a:chExt cx="0" cy="0"/>
        </a:xfrm>
      </p:grpSpPr>
      <p:sp>
        <p:nvSpPr>
          <p:cNvPr id="169" name="Google Shape;169;p44"/>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44"/>
          <p:cNvSpPr txBox="1">
            <a:spLocks noGrp="1"/>
          </p:cNvSpPr>
          <p:nvPr>
            <p:ph type="body" idx="1"/>
          </p:nvPr>
        </p:nvSpPr>
        <p:spPr>
          <a:xfrm>
            <a:off x="615950"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1" name="Google Shape;171;p44"/>
          <p:cNvSpPr txBox="1">
            <a:spLocks noGrp="1"/>
          </p:cNvSpPr>
          <p:nvPr>
            <p:ph type="body" idx="2"/>
          </p:nvPr>
        </p:nvSpPr>
        <p:spPr>
          <a:xfrm>
            <a:off x="4727575"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rot="5400000">
            <a:off x="4744244" y="2915444"/>
            <a:ext cx="5867400" cy="201771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6"/>
          <p:cNvSpPr txBox="1">
            <a:spLocks noGrp="1"/>
          </p:cNvSpPr>
          <p:nvPr>
            <p:ph type="body" idx="1"/>
          </p:nvPr>
        </p:nvSpPr>
        <p:spPr>
          <a:xfrm rot="5400000">
            <a:off x="632619" y="973931"/>
            <a:ext cx="5867400" cy="59007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46"/>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7" name="Google Shape;177;p46"/>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p48"/>
          <p:cNvSpPr txBox="1">
            <a:spLocks noGrp="1"/>
          </p:cNvSpPr>
          <p:nvPr>
            <p:ph type="title"/>
          </p:nvPr>
        </p:nvSpPr>
        <p:spPr>
          <a:xfrm rot="5400000">
            <a:off x="4744244" y="2915444"/>
            <a:ext cx="5867400" cy="201771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48"/>
          <p:cNvSpPr txBox="1">
            <a:spLocks noGrp="1"/>
          </p:cNvSpPr>
          <p:nvPr>
            <p:ph type="body" idx="1"/>
          </p:nvPr>
        </p:nvSpPr>
        <p:spPr>
          <a:xfrm rot="5400000">
            <a:off x="632619" y="973931"/>
            <a:ext cx="5867400" cy="59007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49"/>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9" name="Google Shape;189;p49"/>
          <p:cNvSpPr txBox="1">
            <a:spLocks noGrp="1"/>
          </p:cNvSpPr>
          <p:nvPr>
            <p:ph type="body" idx="1"/>
          </p:nvPr>
        </p:nvSpPr>
        <p:spPr>
          <a:xfrm rot="5400000">
            <a:off x="2593975" y="765175"/>
            <a:ext cx="4114800" cy="80708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2" name="Google Shape;192;p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93" name="Google Shape;193;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4"/>
        <p:cNvGrpSpPr/>
        <p:nvPr/>
      </p:nvGrpSpPr>
      <p:grpSpPr>
        <a:xfrm>
          <a:off x="0" y="0"/>
          <a:ext cx="0" cy="0"/>
          <a:chOff x="0" y="0"/>
          <a:chExt cx="0" cy="0"/>
        </a:xfrm>
      </p:grpSpPr>
      <p:sp>
        <p:nvSpPr>
          <p:cNvPr id="195" name="Google Shape;19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97" name="Google Shape;19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53"/>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1"/>
        <p:cNvGrpSpPr/>
        <p:nvPr/>
      </p:nvGrpSpPr>
      <p:grpSpPr>
        <a:xfrm>
          <a:off x="0" y="0"/>
          <a:ext cx="0" cy="0"/>
          <a:chOff x="0" y="0"/>
          <a:chExt cx="0" cy="0"/>
        </a:xfrm>
      </p:grpSpPr>
      <p:sp>
        <p:nvSpPr>
          <p:cNvPr id="202" name="Google Shape;20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3" name="Google Shape;203;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4" name="Google Shape;204;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5" name="Google Shape;205;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6" name="Google Shape;206;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Google Shape;208;p55"/>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55"/>
          <p:cNvSpPr txBox="1">
            <a:spLocks noGrp="1"/>
          </p:cNvSpPr>
          <p:nvPr>
            <p:ph type="body" idx="1"/>
          </p:nvPr>
        </p:nvSpPr>
        <p:spPr>
          <a:xfrm>
            <a:off x="615950"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0" name="Google Shape;210;p55"/>
          <p:cNvSpPr txBox="1">
            <a:spLocks noGrp="1"/>
          </p:cNvSpPr>
          <p:nvPr>
            <p:ph type="body" idx="2"/>
          </p:nvPr>
        </p:nvSpPr>
        <p:spPr>
          <a:xfrm>
            <a:off x="4727575" y="2743200"/>
            <a:ext cx="3959225"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7"/>
          <p:cNvSpPr txBox="1">
            <a:spLocks noGrp="1"/>
          </p:cNvSpPr>
          <p:nvPr>
            <p:ph type="body" idx="1"/>
          </p:nvPr>
        </p:nvSpPr>
        <p:spPr>
          <a:xfrm rot="5400000">
            <a:off x="2593975" y="765175"/>
            <a:ext cx="4114800" cy="80708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5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3" name="Google Shape;213;p5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60"/>
              </a:spcBef>
              <a:spcAft>
                <a:spcPts val="0"/>
              </a:spcAft>
              <a:buClr>
                <a:schemeClr val="dk1"/>
              </a:buClr>
              <a:buSzPts val="1800"/>
              <a:buNone/>
              <a:defRPr sz="1800"/>
            </a:lvl2pPr>
            <a:lvl3pPr marL="1371600" lvl="2" indent="-228600" algn="l">
              <a:spcBef>
                <a:spcPts val="320"/>
              </a:spcBef>
              <a:spcAft>
                <a:spcPts val="0"/>
              </a:spcAft>
              <a:buClr>
                <a:schemeClr val="dk1"/>
              </a:buClr>
              <a:buSzPts val="1600"/>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None/>
              <a:defRPr sz="1400"/>
            </a:lvl5pPr>
            <a:lvl6pPr marL="2743200" lvl="5" indent="-228600" algn="l">
              <a:spcBef>
                <a:spcPts val="280"/>
              </a:spcBef>
              <a:spcAft>
                <a:spcPts val="0"/>
              </a:spcAft>
              <a:buClr>
                <a:schemeClr val="dk1"/>
              </a:buClr>
              <a:buSzPts val="1400"/>
              <a:buNone/>
              <a:defRPr sz="1400"/>
            </a:lvl6pPr>
            <a:lvl7pPr marL="3200400" lvl="6" indent="-228600" algn="l">
              <a:spcBef>
                <a:spcPts val="280"/>
              </a:spcBef>
              <a:spcAft>
                <a:spcPts val="0"/>
              </a:spcAft>
              <a:buClr>
                <a:schemeClr val="dk1"/>
              </a:buClr>
              <a:buSzPts val="1400"/>
              <a:buNone/>
              <a:defRPr sz="1400"/>
            </a:lvl7pPr>
            <a:lvl8pPr marL="3657600" lvl="7" indent="-228600" algn="l">
              <a:spcBef>
                <a:spcPts val="280"/>
              </a:spcBef>
              <a:spcAft>
                <a:spcPts val="0"/>
              </a:spcAft>
              <a:buClr>
                <a:schemeClr val="dk1"/>
              </a:buClr>
              <a:buSzPts val="1400"/>
              <a:buNone/>
              <a:defRPr sz="1400"/>
            </a:lvl8pPr>
            <a:lvl9pPr marL="4114800" lvl="8" indent="-228600" algn="l">
              <a:spcBef>
                <a:spcPts val="280"/>
              </a:spcBef>
              <a:spcAft>
                <a:spcPts val="0"/>
              </a:spcAft>
              <a:buClr>
                <a:schemeClr val="dk1"/>
              </a:buClr>
              <a:buSzPts val="1400"/>
              <a:buNone/>
              <a:defRPr sz="14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4"/>
        <p:cNvGrpSpPr/>
        <p:nvPr/>
      </p:nvGrpSpPr>
      <p:grpSpPr>
        <a:xfrm>
          <a:off x="0" y="0"/>
          <a:ext cx="0" cy="0"/>
          <a:chOff x="0" y="0"/>
          <a:chExt cx="0" cy="0"/>
        </a:xfrm>
      </p:grpSpPr>
      <p:sp>
        <p:nvSpPr>
          <p:cNvPr id="215" name="Google Shape;215;p57"/>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6" name="Google Shape;216;p57"/>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5" name="Google Shape;45;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4038600" y="381000"/>
            <a:ext cx="4838700" cy="1504950"/>
          </a:xfrm>
          <a:prstGeom prst="rect">
            <a:avLst/>
          </a:prstGeom>
          <a:noFill/>
          <a:ln>
            <a:noFill/>
          </a:ln>
        </p:spPr>
      </p:pic>
      <p:grpSp>
        <p:nvGrpSpPr>
          <p:cNvPr id="11" name="Google Shape;11;p1"/>
          <p:cNvGrpSpPr/>
          <p:nvPr/>
        </p:nvGrpSpPr>
        <p:grpSpPr>
          <a:xfrm>
            <a:off x="269875" y="5562600"/>
            <a:ext cx="8604250" cy="990600"/>
            <a:chOff x="152400" y="228600"/>
            <a:chExt cx="8100060" cy="932647"/>
          </a:xfrm>
        </p:grpSpPr>
        <p:pic>
          <p:nvPicPr>
            <p:cNvPr id="12" name="Google Shape;12;p1"/>
            <p:cNvPicPr preferRelativeResize="0"/>
            <p:nvPr/>
          </p:nvPicPr>
          <p:blipFill rotWithShape="1">
            <a:blip r:embed="rId4">
              <a:alphaModFix/>
            </a:blip>
            <a:srcRect/>
            <a:stretch/>
          </p:blipFill>
          <p:spPr>
            <a:xfrm>
              <a:off x="152400" y="228600"/>
              <a:ext cx="1546860" cy="932647"/>
            </a:xfrm>
            <a:prstGeom prst="rect">
              <a:avLst/>
            </a:prstGeom>
            <a:noFill/>
            <a:ln>
              <a:noFill/>
            </a:ln>
          </p:spPr>
        </p:pic>
        <p:pic>
          <p:nvPicPr>
            <p:cNvPr id="13" name="Google Shape;13;p1"/>
            <p:cNvPicPr preferRelativeResize="0"/>
            <p:nvPr/>
          </p:nvPicPr>
          <p:blipFill rotWithShape="1">
            <a:blip r:embed="rId4">
              <a:alphaModFix/>
            </a:blip>
            <a:srcRect/>
            <a:stretch/>
          </p:blipFill>
          <p:spPr>
            <a:xfrm>
              <a:off x="1790700" y="228600"/>
              <a:ext cx="1546860" cy="932647"/>
            </a:xfrm>
            <a:prstGeom prst="rect">
              <a:avLst/>
            </a:prstGeom>
            <a:noFill/>
            <a:ln>
              <a:noFill/>
            </a:ln>
          </p:spPr>
        </p:pic>
        <p:pic>
          <p:nvPicPr>
            <p:cNvPr id="14" name="Google Shape;14;p1"/>
            <p:cNvPicPr preferRelativeResize="0"/>
            <p:nvPr/>
          </p:nvPicPr>
          <p:blipFill rotWithShape="1">
            <a:blip r:embed="rId4">
              <a:alphaModFix/>
            </a:blip>
            <a:srcRect/>
            <a:stretch/>
          </p:blipFill>
          <p:spPr>
            <a:xfrm>
              <a:off x="3429000" y="228600"/>
              <a:ext cx="1546860" cy="932647"/>
            </a:xfrm>
            <a:prstGeom prst="rect">
              <a:avLst/>
            </a:prstGeom>
            <a:noFill/>
            <a:ln>
              <a:noFill/>
            </a:ln>
          </p:spPr>
        </p:pic>
        <p:pic>
          <p:nvPicPr>
            <p:cNvPr id="15" name="Google Shape;15;p1"/>
            <p:cNvPicPr preferRelativeResize="0"/>
            <p:nvPr/>
          </p:nvPicPr>
          <p:blipFill rotWithShape="1">
            <a:blip r:embed="rId4">
              <a:alphaModFix/>
            </a:blip>
            <a:srcRect/>
            <a:stretch/>
          </p:blipFill>
          <p:spPr>
            <a:xfrm>
              <a:off x="5067300" y="228600"/>
              <a:ext cx="1546860" cy="932647"/>
            </a:xfrm>
            <a:prstGeom prst="rect">
              <a:avLst/>
            </a:prstGeom>
            <a:noFill/>
            <a:ln>
              <a:noFill/>
            </a:ln>
          </p:spPr>
        </p:pic>
        <p:pic>
          <p:nvPicPr>
            <p:cNvPr id="16" name="Google Shape;16;p1"/>
            <p:cNvPicPr preferRelativeResize="0"/>
            <p:nvPr/>
          </p:nvPicPr>
          <p:blipFill rotWithShape="1">
            <a:blip r:embed="rId4">
              <a:alphaModFix/>
            </a:blip>
            <a:srcRect/>
            <a:stretch/>
          </p:blipFill>
          <p:spPr>
            <a:xfrm>
              <a:off x="6705600" y="228600"/>
              <a:ext cx="1546860" cy="932647"/>
            </a:xfrm>
            <a:prstGeom prst="rect">
              <a:avLst/>
            </a:prstGeom>
            <a:noFill/>
            <a:ln>
              <a:noFill/>
            </a:ln>
          </p:spPr>
        </p:pic>
      </p:grpSp>
      <p:sp>
        <p:nvSpPr>
          <p:cNvPr id="17" name="Google Shape;17;p1"/>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accent1"/>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accent1"/>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accent1"/>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accent1"/>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accent1"/>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accent1"/>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accent1"/>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accent1"/>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accent1"/>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grpSp>
        <p:nvGrpSpPr>
          <p:cNvPr id="23" name="Google Shape;23;p3"/>
          <p:cNvGrpSpPr/>
          <p:nvPr/>
        </p:nvGrpSpPr>
        <p:grpSpPr>
          <a:xfrm>
            <a:off x="0" y="0"/>
            <a:ext cx="1163637" cy="5511800"/>
            <a:chOff x="0" y="0"/>
            <a:chExt cx="733" cy="3472"/>
          </a:xfrm>
        </p:grpSpPr>
        <p:sp>
          <p:nvSpPr>
            <p:cNvPr id="24" name="Google Shape;24;p3"/>
            <p:cNvSpPr/>
            <p:nvPr/>
          </p:nvSpPr>
          <p:spPr>
            <a:xfrm rot="10800000" flipH="1">
              <a:off x="0" y="0"/>
              <a:ext cx="733" cy="3472"/>
            </a:xfrm>
            <a:prstGeom prst="rtTriangle">
              <a:avLst/>
            </a:prstGeom>
            <a:solidFill>
              <a:schemeClr val="dk2">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5" name="Google Shape;25;p3"/>
            <p:cNvPicPr preferRelativeResize="0"/>
            <p:nvPr/>
          </p:nvPicPr>
          <p:blipFill rotWithShape="1">
            <a:blip r:embed="rId12">
              <a:alphaModFix/>
            </a:blip>
            <a:srcRect/>
            <a:stretch/>
          </p:blipFill>
          <p:spPr>
            <a:xfrm>
              <a:off x="192" y="144"/>
              <a:ext cx="441" cy="512"/>
            </a:xfrm>
            <a:prstGeom prst="rect">
              <a:avLst/>
            </a:prstGeom>
            <a:noFill/>
            <a:ln>
              <a:noFill/>
            </a:ln>
          </p:spPr>
        </p:pic>
      </p:grpSp>
      <p:sp>
        <p:nvSpPr>
          <p:cNvPr id="26" name="Google Shape;26;p3"/>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dk2"/>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grpSp>
        <p:nvGrpSpPr>
          <p:cNvPr id="62" name="Google Shape;62;p14"/>
          <p:cNvGrpSpPr/>
          <p:nvPr/>
        </p:nvGrpSpPr>
        <p:grpSpPr>
          <a:xfrm>
            <a:off x="0" y="0"/>
            <a:ext cx="1163637" cy="5511800"/>
            <a:chOff x="0" y="0"/>
            <a:chExt cx="733" cy="3472"/>
          </a:xfrm>
        </p:grpSpPr>
        <p:sp>
          <p:nvSpPr>
            <p:cNvPr id="63" name="Google Shape;63;p14"/>
            <p:cNvSpPr/>
            <p:nvPr/>
          </p:nvSpPr>
          <p:spPr>
            <a:xfrm rot="10800000" flipH="1">
              <a:off x="0" y="0"/>
              <a:ext cx="733" cy="3472"/>
            </a:xfrm>
            <a:prstGeom prst="rtTriangle">
              <a:avLst/>
            </a:prstGeom>
            <a:solidFill>
              <a:schemeClr val="accent1">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64" name="Google Shape;64;p14"/>
            <p:cNvPicPr preferRelativeResize="0"/>
            <p:nvPr/>
          </p:nvPicPr>
          <p:blipFill rotWithShape="1">
            <a:blip r:embed="rId12">
              <a:alphaModFix/>
            </a:blip>
            <a:srcRect/>
            <a:stretch/>
          </p:blipFill>
          <p:spPr>
            <a:xfrm>
              <a:off x="192" y="144"/>
              <a:ext cx="441" cy="512"/>
            </a:xfrm>
            <a:prstGeom prst="rect">
              <a:avLst/>
            </a:prstGeom>
            <a:noFill/>
            <a:ln>
              <a:noFill/>
            </a:ln>
          </p:spPr>
        </p:pic>
      </p:grpSp>
      <p:sp>
        <p:nvSpPr>
          <p:cNvPr id="65" name="Google Shape;65;p14"/>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accent1"/>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accent1"/>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accent1"/>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accent1"/>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accent1"/>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accent1"/>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accent1"/>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accent1"/>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accent1"/>
                </a:solidFill>
                <a:latin typeface="Arial"/>
                <a:ea typeface="Arial"/>
                <a:cs typeface="Arial"/>
                <a:sym typeface="Arial"/>
              </a:defRPr>
            </a:lvl9pPr>
          </a:lstStyle>
          <a:p>
            <a:endParaRPr/>
          </a:p>
        </p:txBody>
      </p:sp>
      <p:sp>
        <p:nvSpPr>
          <p:cNvPr id="66" name="Google Shape;66;p14"/>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grpSp>
        <p:nvGrpSpPr>
          <p:cNvPr id="101" name="Google Shape;101;p25"/>
          <p:cNvGrpSpPr/>
          <p:nvPr/>
        </p:nvGrpSpPr>
        <p:grpSpPr>
          <a:xfrm>
            <a:off x="0" y="0"/>
            <a:ext cx="1163637" cy="5511800"/>
            <a:chOff x="0" y="0"/>
            <a:chExt cx="733" cy="3472"/>
          </a:xfrm>
        </p:grpSpPr>
        <p:sp>
          <p:nvSpPr>
            <p:cNvPr id="102" name="Google Shape;102;p25"/>
            <p:cNvSpPr/>
            <p:nvPr/>
          </p:nvSpPr>
          <p:spPr>
            <a:xfrm rot="10800000" flipH="1">
              <a:off x="0" y="0"/>
              <a:ext cx="733" cy="3472"/>
            </a:xfrm>
            <a:prstGeom prst="rtTriangle">
              <a:avLst/>
            </a:prstGeom>
            <a:solidFill>
              <a:schemeClr val="accent2">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3" name="Google Shape;103;p25"/>
            <p:cNvPicPr preferRelativeResize="0"/>
            <p:nvPr/>
          </p:nvPicPr>
          <p:blipFill rotWithShape="1">
            <a:blip r:embed="rId12">
              <a:alphaModFix/>
            </a:blip>
            <a:srcRect/>
            <a:stretch/>
          </p:blipFill>
          <p:spPr>
            <a:xfrm>
              <a:off x="192" y="144"/>
              <a:ext cx="441" cy="512"/>
            </a:xfrm>
            <a:prstGeom prst="rect">
              <a:avLst/>
            </a:prstGeom>
            <a:noFill/>
            <a:ln>
              <a:noFill/>
            </a:ln>
          </p:spPr>
        </p:pic>
      </p:grpSp>
      <p:sp>
        <p:nvSpPr>
          <p:cNvPr id="104" name="Google Shape;104;p25"/>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accent2"/>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accent2"/>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accent2"/>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accent2"/>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accent2"/>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accent2"/>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accent2"/>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accent2"/>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accent2"/>
                </a:solidFill>
                <a:latin typeface="Arial"/>
                <a:ea typeface="Arial"/>
                <a:cs typeface="Arial"/>
                <a:sym typeface="Arial"/>
              </a:defRPr>
            </a:lvl9pPr>
          </a:lstStyle>
          <a:p>
            <a:endParaRPr/>
          </a:p>
        </p:txBody>
      </p:sp>
      <p:sp>
        <p:nvSpPr>
          <p:cNvPr id="105" name="Google Shape;105;p25"/>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grpSp>
        <p:nvGrpSpPr>
          <p:cNvPr id="140" name="Google Shape;140;p36"/>
          <p:cNvGrpSpPr/>
          <p:nvPr/>
        </p:nvGrpSpPr>
        <p:grpSpPr>
          <a:xfrm>
            <a:off x="0" y="0"/>
            <a:ext cx="1163637" cy="5511800"/>
            <a:chOff x="0" y="0"/>
            <a:chExt cx="733" cy="3472"/>
          </a:xfrm>
        </p:grpSpPr>
        <p:sp>
          <p:nvSpPr>
            <p:cNvPr id="141" name="Google Shape;141;p36"/>
            <p:cNvSpPr/>
            <p:nvPr/>
          </p:nvSpPr>
          <p:spPr>
            <a:xfrm rot="10800000" flipH="1">
              <a:off x="0" y="0"/>
              <a:ext cx="733" cy="3472"/>
            </a:xfrm>
            <a:prstGeom prst="rtTriangle">
              <a:avLst/>
            </a:prstGeom>
            <a:solidFill>
              <a:schemeClr val="hlink">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2" name="Google Shape;142;p36"/>
            <p:cNvPicPr preferRelativeResize="0"/>
            <p:nvPr/>
          </p:nvPicPr>
          <p:blipFill rotWithShape="1">
            <a:blip r:embed="rId12">
              <a:alphaModFix/>
            </a:blip>
            <a:srcRect/>
            <a:stretch/>
          </p:blipFill>
          <p:spPr>
            <a:xfrm>
              <a:off x="192" y="144"/>
              <a:ext cx="441" cy="512"/>
            </a:xfrm>
            <a:prstGeom prst="rect">
              <a:avLst/>
            </a:prstGeom>
            <a:noFill/>
            <a:ln>
              <a:noFill/>
            </a:ln>
          </p:spPr>
        </p:pic>
      </p:grpSp>
      <p:sp>
        <p:nvSpPr>
          <p:cNvPr id="143" name="Google Shape;143;p36"/>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hlink"/>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hlink"/>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hlink"/>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hlink"/>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hlink"/>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hlink"/>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hlink"/>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hlink"/>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hlink"/>
                </a:solidFill>
                <a:latin typeface="Arial"/>
                <a:ea typeface="Arial"/>
                <a:cs typeface="Arial"/>
                <a:sym typeface="Arial"/>
              </a:defRPr>
            </a:lvl9pPr>
          </a:lstStyle>
          <a:p>
            <a:endParaRPr/>
          </a:p>
        </p:txBody>
      </p:sp>
      <p:sp>
        <p:nvSpPr>
          <p:cNvPr id="144" name="Google Shape;144;p36"/>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grpSp>
        <p:nvGrpSpPr>
          <p:cNvPr id="179" name="Google Shape;179;p47"/>
          <p:cNvGrpSpPr/>
          <p:nvPr/>
        </p:nvGrpSpPr>
        <p:grpSpPr>
          <a:xfrm>
            <a:off x="0" y="0"/>
            <a:ext cx="1163637" cy="5511800"/>
            <a:chOff x="0" y="0"/>
            <a:chExt cx="733" cy="3472"/>
          </a:xfrm>
        </p:grpSpPr>
        <p:sp>
          <p:nvSpPr>
            <p:cNvPr id="180" name="Google Shape;180;p47"/>
            <p:cNvSpPr/>
            <p:nvPr/>
          </p:nvSpPr>
          <p:spPr>
            <a:xfrm rot="10800000" flipH="1">
              <a:off x="0" y="0"/>
              <a:ext cx="733" cy="3472"/>
            </a:xfrm>
            <a:prstGeom prst="rtTriangle">
              <a:avLst/>
            </a:prstGeom>
            <a:solidFill>
              <a:schemeClr val="folHlink">
                <a:alpha val="19607"/>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81" name="Google Shape;181;p47"/>
            <p:cNvPicPr preferRelativeResize="0"/>
            <p:nvPr/>
          </p:nvPicPr>
          <p:blipFill rotWithShape="1">
            <a:blip r:embed="rId12">
              <a:alphaModFix/>
            </a:blip>
            <a:srcRect/>
            <a:stretch/>
          </p:blipFill>
          <p:spPr>
            <a:xfrm>
              <a:off x="192" y="144"/>
              <a:ext cx="441" cy="512"/>
            </a:xfrm>
            <a:prstGeom prst="rect">
              <a:avLst/>
            </a:prstGeom>
            <a:noFill/>
            <a:ln>
              <a:noFill/>
            </a:ln>
          </p:spPr>
        </p:pic>
      </p:grpSp>
      <p:sp>
        <p:nvSpPr>
          <p:cNvPr id="182" name="Google Shape;182;p47"/>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1pPr>
            <a:lvl2pPr marR="0" lvl="1"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2pPr>
            <a:lvl3pPr marR="0" lvl="2"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3pPr>
            <a:lvl4pPr marR="0" lvl="3"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4pPr>
            <a:lvl5pPr marR="0" lvl="4"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5pPr>
            <a:lvl6pPr marR="0" lvl="5"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6pPr>
            <a:lvl7pPr marR="0" lvl="6"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7pPr>
            <a:lvl8pPr marR="0" lvl="7"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8pPr>
            <a:lvl9pPr marR="0" lvl="8" algn="ctr" rtl="0">
              <a:spcBef>
                <a:spcPts val="0"/>
              </a:spcBef>
              <a:spcAft>
                <a:spcPts val="0"/>
              </a:spcAft>
              <a:buSzPts val="1400"/>
              <a:buNone/>
              <a:defRPr sz="3000" b="1" i="0" u="none" strike="noStrike" cap="none">
                <a:solidFill>
                  <a:schemeClr val="folHlink"/>
                </a:solidFill>
                <a:latin typeface="Arial"/>
                <a:ea typeface="Arial"/>
                <a:cs typeface="Arial"/>
                <a:sym typeface="Arial"/>
              </a:defRPr>
            </a:lvl9pPr>
          </a:lstStyle>
          <a:p>
            <a:endParaRPr/>
          </a:p>
        </p:txBody>
      </p:sp>
      <p:sp>
        <p:nvSpPr>
          <p:cNvPr id="183" name="Google Shape;183;p47"/>
          <p:cNvSpPr txBox="1">
            <a:spLocks noGrp="1"/>
          </p:cNvSpPr>
          <p:nvPr>
            <p:ph type="body" idx="1"/>
          </p:nvPr>
        </p:nvSpPr>
        <p:spPr>
          <a:xfrm>
            <a:off x="615950" y="2743200"/>
            <a:ext cx="8070850" cy="4114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erasmus-entrepreneurs.eu/page.php?cid=6&amp;pid=019&amp;faqcat=15&amp;faqid=11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www.erasmus-entrepreneurs.eu/page.php?cid=06&amp;pid=019&amp;faqcat=16&amp;faqid=12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growth/smes/business-friendly-environment/sme-definition/index_en.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58"/>
          <p:cNvSpPr txBox="1">
            <a:spLocks noGrp="1"/>
          </p:cNvSpPr>
          <p:nvPr>
            <p:ph type="ctrTitle"/>
          </p:nvPr>
        </p:nvSpPr>
        <p:spPr>
          <a:xfrm>
            <a:off x="258933" y="1176337"/>
            <a:ext cx="9144000" cy="14700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600"/>
              <a:buFont typeface="Arial"/>
              <a:buNone/>
            </a:pPr>
            <a:r>
              <a:rPr lang="it-IT" b="0" i="0" dirty="0">
                <a:solidFill>
                  <a:srgbClr val="645951"/>
                </a:solidFill>
                <a:effectLst/>
                <a:latin typeface="Lato"/>
              </a:rPr>
              <a:t>Erasmus for Young </a:t>
            </a:r>
            <a:r>
              <a:rPr lang="it-IT" b="0" i="0" dirty="0" err="1">
                <a:solidFill>
                  <a:srgbClr val="645951"/>
                </a:solidFill>
                <a:effectLst/>
                <a:latin typeface="Lato"/>
              </a:rPr>
              <a:t>Entrepreneurs</a:t>
            </a:r>
            <a:r>
              <a:rPr lang="it-IT" b="0" i="0" dirty="0">
                <a:solidFill>
                  <a:srgbClr val="645951"/>
                </a:solidFill>
                <a:effectLst/>
                <a:latin typeface="Lato"/>
              </a:rPr>
              <a:t> </a:t>
            </a:r>
            <a:endParaRPr dirty="0"/>
          </a:p>
        </p:txBody>
      </p:sp>
      <p:sp>
        <p:nvSpPr>
          <p:cNvPr id="222" name="Google Shape;222;p58"/>
          <p:cNvSpPr txBox="1">
            <a:spLocks noGrp="1"/>
          </p:cNvSpPr>
          <p:nvPr>
            <p:ph type="subTitle" idx="1"/>
          </p:nvPr>
        </p:nvSpPr>
        <p:spPr>
          <a:xfrm>
            <a:off x="0" y="2715418"/>
            <a:ext cx="91440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000"/>
              <a:buNone/>
            </a:pPr>
            <a:r>
              <a:rPr lang="en-US" sz="3000" b="0" i="0" u="none" dirty="0">
                <a:solidFill>
                  <a:schemeClr val="dk1"/>
                </a:solidFill>
                <a:latin typeface="Arial"/>
                <a:ea typeface="Arial"/>
                <a:cs typeface="Arial"/>
                <a:sym typeface="Arial"/>
              </a:rPr>
              <a:t>10-11 November 2020 </a:t>
            </a:r>
          </a:p>
          <a:p>
            <a:pPr marL="0" lvl="0" indent="0" algn="ctr" rtl="0">
              <a:lnSpc>
                <a:spcPct val="100000"/>
              </a:lnSpc>
              <a:spcBef>
                <a:spcPts val="0"/>
              </a:spcBef>
              <a:spcAft>
                <a:spcPts val="0"/>
              </a:spcAft>
              <a:buClr>
                <a:schemeClr val="dk1"/>
              </a:buClr>
              <a:buSzPts val="3000"/>
              <a:buNone/>
            </a:pPr>
            <a:r>
              <a:rPr lang="en-US" sz="3000" b="0" i="0" u="none" dirty="0">
                <a:solidFill>
                  <a:schemeClr val="dk1"/>
                </a:solidFill>
                <a:latin typeface="Arial"/>
                <a:ea typeface="Arial"/>
                <a:cs typeface="Arial"/>
                <a:sym typeface="Arial"/>
              </a:rPr>
              <a:t>International Career &amp; </a:t>
            </a:r>
            <a:r>
              <a:rPr lang="en-US" sz="3000" b="0" i="0" u="none" dirty="0" err="1">
                <a:solidFill>
                  <a:schemeClr val="dk1"/>
                </a:solidFill>
                <a:latin typeface="Arial"/>
                <a:ea typeface="Arial"/>
                <a:cs typeface="Arial"/>
                <a:sym typeface="Arial"/>
              </a:rPr>
              <a:t>Employers’days</a:t>
            </a:r>
            <a:endParaRPr lang="en-US" sz="3000" b="0" i="0" u="none" dirty="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3000"/>
              <a:buNone/>
            </a:pPr>
            <a:endParaRPr lang="en-US" sz="2000" b="1" dirty="0">
              <a:solidFill>
                <a:srgbClr val="000000"/>
              </a:solidFill>
            </a:endParaRPr>
          </a:p>
          <a:p>
            <a:pPr marL="0" lvl="0" indent="0" algn="ctr" rtl="0">
              <a:lnSpc>
                <a:spcPct val="100000"/>
              </a:lnSpc>
              <a:spcBef>
                <a:spcPts val="0"/>
              </a:spcBef>
              <a:spcAft>
                <a:spcPts val="0"/>
              </a:spcAft>
              <a:buClr>
                <a:schemeClr val="dk1"/>
              </a:buClr>
              <a:buSzPts val="3000"/>
              <a:buNone/>
            </a:pPr>
            <a:r>
              <a:rPr lang="en-US" sz="2000" b="1" i="1" dirty="0">
                <a:solidFill>
                  <a:srgbClr val="969696"/>
                </a:solidFill>
              </a:rPr>
              <a:t>Fabrizio Rossetto Eures Adviser</a:t>
            </a:r>
            <a:endParaRPr sz="2000" b="1" i="1" dirty="0">
              <a:solidFill>
                <a:srgbClr val="969696"/>
              </a:solidFill>
            </a:endParaRPr>
          </a:p>
        </p:txBody>
      </p:sp>
      <p:pic>
        <p:nvPicPr>
          <p:cNvPr id="223" name="Google Shape;223;p58" descr="C:\Users\cmastracci.ext\Desktop\EURES\logo FSE\logo_UE.jpg"/>
          <p:cNvPicPr preferRelativeResize="0"/>
          <p:nvPr/>
        </p:nvPicPr>
        <p:blipFill rotWithShape="1">
          <a:blip r:embed="rId3">
            <a:alphaModFix/>
          </a:blip>
          <a:srcRect/>
          <a:stretch/>
        </p:blipFill>
        <p:spPr>
          <a:xfrm>
            <a:off x="838200" y="4537075"/>
            <a:ext cx="620712" cy="419100"/>
          </a:xfrm>
          <a:prstGeom prst="rect">
            <a:avLst/>
          </a:prstGeom>
          <a:noFill/>
          <a:ln>
            <a:noFill/>
          </a:ln>
        </p:spPr>
      </p:pic>
      <p:pic>
        <p:nvPicPr>
          <p:cNvPr id="224" name="Google Shape;224;p58"/>
          <p:cNvPicPr preferRelativeResize="0"/>
          <p:nvPr/>
        </p:nvPicPr>
        <p:blipFill rotWithShape="1">
          <a:blip r:embed="rId4">
            <a:alphaModFix/>
          </a:blip>
          <a:srcRect/>
          <a:stretch/>
        </p:blipFill>
        <p:spPr>
          <a:xfrm>
            <a:off x="1701800" y="4537075"/>
            <a:ext cx="1547812" cy="406400"/>
          </a:xfrm>
          <a:prstGeom prst="rect">
            <a:avLst/>
          </a:prstGeom>
          <a:noFill/>
          <a:ln>
            <a:noFill/>
          </a:ln>
        </p:spPr>
      </p:pic>
      <p:pic>
        <p:nvPicPr>
          <p:cNvPr id="225" name="Google Shape;225;p58" descr="HD-1920x1080.jpg"/>
          <p:cNvPicPr preferRelativeResize="0"/>
          <p:nvPr/>
        </p:nvPicPr>
        <p:blipFill rotWithShape="1">
          <a:blip r:embed="rId5">
            <a:alphaModFix/>
          </a:blip>
          <a:srcRect/>
          <a:stretch/>
        </p:blipFill>
        <p:spPr>
          <a:xfrm>
            <a:off x="0" y="0"/>
            <a:ext cx="3505200" cy="1971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pic>
        <p:nvPicPr>
          <p:cNvPr id="3" name="Immagine 2">
            <a:extLst>
              <a:ext uri="{FF2B5EF4-FFF2-40B4-BE49-F238E27FC236}">
                <a16:creationId xmlns:a16="http://schemas.microsoft.com/office/drawing/2014/main" id="{48BA3557-3ED0-45EA-8A60-647C9DDC1D00}"/>
              </a:ext>
            </a:extLst>
          </p:cNvPr>
          <p:cNvPicPr>
            <a:picLocks noChangeAspect="1"/>
          </p:cNvPicPr>
          <p:nvPr/>
        </p:nvPicPr>
        <p:blipFill rotWithShape="1">
          <a:blip r:embed="rId5"/>
          <a:srcRect l="18932" t="6274" r="20000"/>
          <a:stretch/>
        </p:blipFill>
        <p:spPr>
          <a:xfrm>
            <a:off x="878890" y="1893531"/>
            <a:ext cx="6334218" cy="4642283"/>
          </a:xfrm>
          <a:prstGeom prst="rect">
            <a:avLst/>
          </a:prstGeom>
        </p:spPr>
      </p:pic>
      <p:sp>
        <p:nvSpPr>
          <p:cNvPr id="2" name="Google Shape;232;p59">
            <a:extLst>
              <a:ext uri="{FF2B5EF4-FFF2-40B4-BE49-F238E27FC236}">
                <a16:creationId xmlns:a16="http://schemas.microsoft.com/office/drawing/2014/main" id="{08A90CC1-3F6D-4B8E-9FFF-F25FCBC6C295}"/>
              </a:ext>
            </a:extLst>
          </p:cNvPr>
          <p:cNvSpPr txBox="1">
            <a:spLocks/>
          </p:cNvSpPr>
          <p:nvPr/>
        </p:nvSpPr>
        <p:spPr>
          <a:xfrm>
            <a:off x="598487" y="666026"/>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Italian local contact points: an example</a:t>
            </a:r>
          </a:p>
        </p:txBody>
      </p:sp>
    </p:spTree>
    <p:extLst>
      <p:ext uri="{BB962C8B-B14F-4D97-AF65-F5344CB8AC3E}">
        <p14:creationId xmlns:p14="http://schemas.microsoft.com/office/powerpoint/2010/main" val="131175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9" name="CasellaDiTesto 8">
            <a:extLst>
              <a:ext uri="{FF2B5EF4-FFF2-40B4-BE49-F238E27FC236}">
                <a16:creationId xmlns:a16="http://schemas.microsoft.com/office/drawing/2014/main" id="{7F4940AD-0138-47DF-BA8E-5FCDAD085D47}"/>
              </a:ext>
            </a:extLst>
          </p:cNvPr>
          <p:cNvSpPr txBox="1"/>
          <p:nvPr/>
        </p:nvSpPr>
        <p:spPr>
          <a:xfrm>
            <a:off x="827172" y="2338506"/>
            <a:ext cx="7648405" cy="3323987"/>
          </a:xfrm>
          <a:prstGeom prst="rect">
            <a:avLst/>
          </a:prstGeom>
          <a:noFill/>
        </p:spPr>
        <p:txBody>
          <a:bodyPr wrap="square">
            <a:spAutoFit/>
          </a:bodyPr>
          <a:lstStyle/>
          <a:p>
            <a:r>
              <a:rPr lang="en-US" sz="1500" dirty="0">
                <a:solidFill>
                  <a:srgbClr val="645951"/>
                </a:solidFill>
                <a:latin typeface="Lato"/>
              </a:rPr>
              <a:t>The </a:t>
            </a:r>
            <a:r>
              <a:rPr lang="en-US" sz="1500" dirty="0" err="1">
                <a:solidFill>
                  <a:srgbClr val="645951"/>
                </a:solidFill>
                <a:latin typeface="Lato"/>
              </a:rPr>
              <a:t>programme</a:t>
            </a:r>
            <a:r>
              <a:rPr lang="en-US" sz="1500" dirty="0">
                <a:solidFill>
                  <a:srgbClr val="645951"/>
                </a:solidFill>
                <a:latin typeface="Lato"/>
              </a:rPr>
              <a:t> is accessible to new and host entrepreneurs who have their permanent residence in the 27 European Member States, but also in countries like Albania, Armenia, Bosnia-Herzegovina, Montenegro, Serbia, Iceland, Turkey, and Kosovo.</a:t>
            </a:r>
          </a:p>
          <a:p>
            <a:endParaRPr lang="en-US" sz="1500" dirty="0">
              <a:solidFill>
                <a:srgbClr val="645951"/>
              </a:solidFill>
              <a:latin typeface="Lato"/>
            </a:endParaRPr>
          </a:p>
          <a:p>
            <a:r>
              <a:rPr lang="en-US" sz="1500" dirty="0">
                <a:solidFill>
                  <a:srgbClr val="645951"/>
                </a:solidFill>
                <a:latin typeface="Lato"/>
              </a:rPr>
              <a:t>It is important to note that participation in the </a:t>
            </a:r>
            <a:r>
              <a:rPr lang="en-US" sz="1500" dirty="0" err="1">
                <a:solidFill>
                  <a:srgbClr val="645951"/>
                </a:solidFill>
                <a:latin typeface="Lato"/>
              </a:rPr>
              <a:t>programme</a:t>
            </a:r>
            <a:r>
              <a:rPr lang="en-US" sz="1500" dirty="0">
                <a:solidFill>
                  <a:srgbClr val="645951"/>
                </a:solidFill>
                <a:latin typeface="Lato"/>
              </a:rPr>
              <a:t> is not based on nationality but on fulfilling the </a:t>
            </a:r>
            <a:r>
              <a:rPr lang="en-US" sz="1500" dirty="0" err="1">
                <a:solidFill>
                  <a:srgbClr val="645951"/>
                </a:solidFill>
                <a:latin typeface="Lato"/>
              </a:rPr>
              <a:t>programme's</a:t>
            </a:r>
            <a:r>
              <a:rPr lang="en-US" sz="1500" dirty="0">
                <a:solidFill>
                  <a:srgbClr val="645951"/>
                </a:solidFill>
                <a:latin typeface="Lato"/>
              </a:rPr>
              <a:t> eligibility criteria. </a:t>
            </a:r>
          </a:p>
          <a:p>
            <a:endParaRPr lang="en-US" sz="1500" dirty="0">
              <a:solidFill>
                <a:srgbClr val="645951"/>
              </a:solidFill>
              <a:latin typeface="Lato"/>
            </a:endParaRPr>
          </a:p>
          <a:p>
            <a:r>
              <a:rPr lang="en-US" sz="1500" u="sng" dirty="0">
                <a:solidFill>
                  <a:srgbClr val="645951"/>
                </a:solidFill>
                <a:latin typeface="Lato"/>
              </a:rPr>
              <a:t>Be aware that these criteria must be complied with for the entire duration of the grant. </a:t>
            </a:r>
          </a:p>
          <a:p>
            <a:endParaRPr lang="en-US" sz="1500" dirty="0">
              <a:solidFill>
                <a:srgbClr val="645951"/>
              </a:solidFill>
              <a:latin typeface="Lato"/>
            </a:endParaRPr>
          </a:p>
          <a:p>
            <a:r>
              <a:rPr lang="en-US" sz="1500" dirty="0">
                <a:solidFill>
                  <a:srgbClr val="645951"/>
                </a:solidFill>
                <a:latin typeface="Lato"/>
              </a:rPr>
              <a:t>If the United Kingdom withdraws from the EU during the grant period without concluding an agreement with the EU, any new entrepreneur coming from the UK, or  entrepreneur on an exchange with a UK-based host entrepreneur, will cease to receive EU funding and will be required to leave the project.</a:t>
            </a:r>
          </a:p>
          <a:p>
            <a:endParaRPr lang="en-US" sz="1500" dirty="0">
              <a:solidFill>
                <a:srgbClr val="645951"/>
              </a:solidFill>
              <a:latin typeface="Lato"/>
            </a:endParaRPr>
          </a:p>
        </p:txBody>
      </p:sp>
      <p:sp>
        <p:nvSpPr>
          <p:cNvPr id="2" name="Google Shape;232;p59">
            <a:extLst>
              <a:ext uri="{FF2B5EF4-FFF2-40B4-BE49-F238E27FC236}">
                <a16:creationId xmlns:a16="http://schemas.microsoft.com/office/drawing/2014/main" id="{9B83B368-04C9-47A3-B582-E2AA32A863E6}"/>
              </a:ext>
            </a:extLst>
          </p:cNvPr>
          <p:cNvSpPr txBox="1">
            <a:spLocks/>
          </p:cNvSpPr>
          <p:nvPr/>
        </p:nvSpPr>
        <p:spPr>
          <a:xfrm>
            <a:off x="615950" y="990600"/>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Which countries can participate?</a:t>
            </a:r>
          </a:p>
        </p:txBody>
      </p:sp>
    </p:spTree>
    <p:extLst>
      <p:ext uri="{BB962C8B-B14F-4D97-AF65-F5344CB8AC3E}">
        <p14:creationId xmlns:p14="http://schemas.microsoft.com/office/powerpoint/2010/main" val="112454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953009" y="2400671"/>
            <a:ext cx="8070850" cy="4114800"/>
          </a:xfrm>
          <a:prstGeom prst="rect">
            <a:avLst/>
          </a:prstGeom>
          <a:noFill/>
          <a:ln>
            <a:noFill/>
          </a:ln>
        </p:spPr>
        <p:txBody>
          <a:bodyPr spcFirstLastPara="1" wrap="square" lIns="91425" tIns="45700" rIns="91425" bIns="45700" anchor="t" anchorCtr="0">
            <a:noAutofit/>
          </a:bodyPr>
          <a:lstStyle/>
          <a:p>
            <a:pPr marL="76200" indent="0" algn="l">
              <a:buNone/>
            </a:pPr>
            <a:r>
              <a:rPr lang="en-US" sz="1600" b="0" i="0" dirty="0">
                <a:solidFill>
                  <a:srgbClr val="645951"/>
                </a:solidFill>
                <a:effectLst/>
                <a:latin typeface="Lato"/>
              </a:rPr>
              <a:t>The financial support to new entrepreneurs contributes to travel and other costs during the visit.</a:t>
            </a:r>
          </a:p>
          <a:p>
            <a:pPr marL="76200" indent="0" algn="l">
              <a:buNone/>
            </a:pPr>
            <a:r>
              <a:rPr lang="en-US" sz="1600" b="0" i="0" dirty="0">
                <a:solidFill>
                  <a:srgbClr val="645951"/>
                </a:solidFill>
                <a:effectLst/>
                <a:latin typeface="Lato"/>
              </a:rPr>
              <a:t>The grant is paid by the local contact point chosen by the new entrepreneur.</a:t>
            </a:r>
          </a:p>
          <a:p>
            <a:pPr marL="76200" indent="0" algn="l">
              <a:buNone/>
            </a:pPr>
            <a:endParaRPr lang="en-US" sz="1600" b="0" i="0" dirty="0">
              <a:solidFill>
                <a:srgbClr val="645951"/>
              </a:solidFill>
              <a:effectLst/>
              <a:latin typeface="Lato"/>
            </a:endParaRPr>
          </a:p>
          <a:p>
            <a:pPr marL="76200" indent="0" algn="l">
              <a:buNone/>
            </a:pPr>
            <a:r>
              <a:rPr lang="en-US" sz="1600" b="0" i="0" dirty="0">
                <a:solidFill>
                  <a:srgbClr val="645951"/>
                </a:solidFill>
                <a:effectLst/>
                <a:latin typeface="Lato"/>
              </a:rPr>
              <a:t>The new entrepreneur and the local contact point sign an agreement which determines the funding granted during his/her stay, and how it will be paid in practice. </a:t>
            </a:r>
          </a:p>
          <a:p>
            <a:pPr marL="76200" indent="0" algn="l">
              <a:buNone/>
            </a:pPr>
            <a:endParaRPr lang="en-US" sz="1600" b="0" i="0" dirty="0">
              <a:solidFill>
                <a:srgbClr val="645951"/>
              </a:solidFill>
              <a:effectLst/>
              <a:latin typeface="Lato"/>
            </a:endParaRPr>
          </a:p>
          <a:p>
            <a:pPr marL="76200" indent="0" algn="l">
              <a:buNone/>
            </a:pPr>
            <a:r>
              <a:rPr lang="en-US" sz="1600" b="0" i="0" dirty="0">
                <a:solidFill>
                  <a:srgbClr val="645951"/>
                </a:solidFill>
                <a:effectLst/>
                <a:latin typeface="Lato"/>
              </a:rPr>
              <a:t>The financial support is calculated monthly, is based on the monthly lump sum for the relevant country</a:t>
            </a:r>
            <a:r>
              <a:rPr lang="en-US" sz="1600" dirty="0">
                <a:solidFill>
                  <a:srgbClr val="645951"/>
                </a:solidFill>
                <a:latin typeface="Lato"/>
              </a:rPr>
              <a:t> and </a:t>
            </a:r>
            <a:r>
              <a:rPr lang="en-US" sz="1600" b="0" i="0" dirty="0">
                <a:solidFill>
                  <a:srgbClr val="645951"/>
                </a:solidFill>
                <a:effectLst/>
                <a:latin typeface="Lato"/>
              </a:rPr>
              <a:t>is provided only for the time spent abroad collaborating with the host.</a:t>
            </a:r>
          </a:p>
          <a:p>
            <a:pPr algn="l"/>
            <a:endParaRPr lang="en-US" sz="1600" b="0" i="0" dirty="0">
              <a:solidFill>
                <a:srgbClr val="645951"/>
              </a:solidFill>
              <a:effectLst/>
              <a:latin typeface="Lato"/>
            </a:endParaRPr>
          </a:p>
          <a:p>
            <a:pPr marL="76200" indent="0" algn="l">
              <a:buNone/>
            </a:pPr>
            <a:r>
              <a:rPr lang="en-US" sz="1600" b="0" i="0" dirty="0">
                <a:solidFill>
                  <a:srgbClr val="645951"/>
                </a:solidFill>
                <a:effectLst/>
                <a:latin typeface="Lato"/>
              </a:rPr>
              <a:t> </a:t>
            </a:r>
            <a:endParaRPr sz="16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77F8897D-B23C-4FAC-9E95-A9F783EE8244}"/>
              </a:ext>
            </a:extLst>
          </p:cNvPr>
          <p:cNvSpPr txBox="1">
            <a:spLocks/>
          </p:cNvSpPr>
          <p:nvPr/>
        </p:nvSpPr>
        <p:spPr>
          <a:xfrm>
            <a:off x="615950" y="990600"/>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Financial support</a:t>
            </a:r>
          </a:p>
        </p:txBody>
      </p:sp>
    </p:spTree>
    <p:extLst>
      <p:ext uri="{BB962C8B-B14F-4D97-AF65-F5344CB8AC3E}">
        <p14:creationId xmlns:p14="http://schemas.microsoft.com/office/powerpoint/2010/main" val="189702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pic>
        <p:nvPicPr>
          <p:cNvPr id="3" name="Immagine 2">
            <a:extLst>
              <a:ext uri="{FF2B5EF4-FFF2-40B4-BE49-F238E27FC236}">
                <a16:creationId xmlns:a16="http://schemas.microsoft.com/office/drawing/2014/main" id="{9BC4F6CD-A283-4D95-8E04-75F57FA9862B}"/>
              </a:ext>
            </a:extLst>
          </p:cNvPr>
          <p:cNvPicPr>
            <a:picLocks noChangeAspect="1"/>
          </p:cNvPicPr>
          <p:nvPr/>
        </p:nvPicPr>
        <p:blipFill rotWithShape="1">
          <a:blip r:embed="rId5"/>
          <a:srcRect l="33832" t="10858" r="33177" b="20119"/>
          <a:stretch/>
        </p:blipFill>
        <p:spPr>
          <a:xfrm>
            <a:off x="1056442" y="958788"/>
            <a:ext cx="7723573" cy="4793942"/>
          </a:xfrm>
          <a:prstGeom prst="rect">
            <a:avLst/>
          </a:prstGeom>
        </p:spPr>
      </p:pic>
    </p:spTree>
    <p:extLst>
      <p:ext uri="{BB962C8B-B14F-4D97-AF65-F5344CB8AC3E}">
        <p14:creationId xmlns:p14="http://schemas.microsoft.com/office/powerpoint/2010/main" val="155073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pic>
        <p:nvPicPr>
          <p:cNvPr id="2" name="Immagine 1">
            <a:extLst>
              <a:ext uri="{FF2B5EF4-FFF2-40B4-BE49-F238E27FC236}">
                <a16:creationId xmlns:a16="http://schemas.microsoft.com/office/drawing/2014/main" id="{2F92A2E0-3A1D-444D-A0FB-A869E9453B0A}"/>
              </a:ext>
            </a:extLst>
          </p:cNvPr>
          <p:cNvPicPr>
            <a:picLocks noChangeAspect="1"/>
          </p:cNvPicPr>
          <p:nvPr/>
        </p:nvPicPr>
        <p:blipFill rotWithShape="1">
          <a:blip r:embed="rId5"/>
          <a:srcRect l="34028" t="46550" r="29806" b="15768"/>
          <a:stretch/>
        </p:blipFill>
        <p:spPr>
          <a:xfrm>
            <a:off x="1145219" y="1355695"/>
            <a:ext cx="7524117" cy="4326013"/>
          </a:xfrm>
          <a:prstGeom prst="rect">
            <a:avLst/>
          </a:prstGeom>
        </p:spPr>
      </p:pic>
    </p:spTree>
    <p:extLst>
      <p:ext uri="{BB962C8B-B14F-4D97-AF65-F5344CB8AC3E}">
        <p14:creationId xmlns:p14="http://schemas.microsoft.com/office/powerpoint/2010/main" val="240795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835819" y="1861404"/>
            <a:ext cx="8070850" cy="4699194"/>
          </a:xfrm>
          <a:prstGeom prst="rect">
            <a:avLst/>
          </a:prstGeom>
          <a:noFill/>
          <a:ln>
            <a:noFill/>
          </a:ln>
        </p:spPr>
        <p:txBody>
          <a:bodyPr spcFirstLastPara="1" wrap="square" lIns="91425" tIns="45700" rIns="91425" bIns="45700" anchor="t" anchorCtr="0">
            <a:noAutofit/>
          </a:bodyPr>
          <a:lstStyle/>
          <a:p>
            <a:pPr marL="76200" indent="0" algn="ctr">
              <a:buNone/>
            </a:pPr>
            <a:r>
              <a:rPr lang="en-US" sz="1300" b="1" i="0" dirty="0">
                <a:solidFill>
                  <a:srgbClr val="645951"/>
                </a:solidFill>
                <a:effectLst/>
                <a:latin typeface="Lato"/>
              </a:rPr>
              <a:t>Step-by-step</a:t>
            </a:r>
          </a:p>
          <a:p>
            <a:pPr marL="76200" indent="0" algn="l">
              <a:buNone/>
            </a:pPr>
            <a:r>
              <a:rPr lang="en-US" sz="1300" b="0" i="0" dirty="0">
                <a:solidFill>
                  <a:srgbClr val="645951"/>
                </a:solidFill>
                <a:effectLst/>
                <a:latin typeface="Lato"/>
              </a:rPr>
              <a:t>Once you have found a local contact point you have to:</a:t>
            </a:r>
          </a:p>
          <a:p>
            <a:pPr marL="76200" indent="0" algn="l">
              <a:buNone/>
            </a:pPr>
            <a:endParaRPr lang="en-US" sz="1300" b="0" i="0" dirty="0">
              <a:solidFill>
                <a:srgbClr val="645951"/>
              </a:solidFill>
              <a:effectLst/>
              <a:latin typeface="Lato"/>
            </a:endParaRPr>
          </a:p>
          <a:p>
            <a:pPr marL="76200" indent="0" algn="l">
              <a:buNone/>
            </a:pPr>
            <a:r>
              <a:rPr lang="en-US" sz="1300" b="0" i="0" dirty="0">
                <a:solidFill>
                  <a:srgbClr val="645951"/>
                </a:solidFill>
                <a:effectLst/>
                <a:latin typeface="Lato"/>
              </a:rPr>
              <a:t>1. Prepare application documents: CV, motivation and, for the new entrepreneurs, a business plan;</a:t>
            </a:r>
          </a:p>
          <a:p>
            <a:pPr marL="76200" indent="0" algn="l">
              <a:buNone/>
            </a:pPr>
            <a:r>
              <a:rPr lang="en-US" sz="1300" b="0" i="0" dirty="0">
                <a:solidFill>
                  <a:srgbClr val="645951"/>
                </a:solidFill>
                <a:effectLst/>
                <a:latin typeface="Lato"/>
              </a:rPr>
              <a:t>2. Register via the online form and submit CV and business plan;</a:t>
            </a:r>
          </a:p>
          <a:p>
            <a:pPr marL="76200" indent="0" algn="l">
              <a:buNone/>
            </a:pPr>
            <a:r>
              <a:rPr lang="en-US" sz="1300" b="0" i="0" dirty="0">
                <a:solidFill>
                  <a:srgbClr val="645951"/>
                </a:solidFill>
                <a:effectLst/>
                <a:latin typeface="Lato"/>
              </a:rPr>
              <a:t>3. Once accepted, build a relationship with a host entrepreneur abroad. </a:t>
            </a:r>
          </a:p>
          <a:p>
            <a:pPr marL="76200" indent="0" algn="l">
              <a:buNone/>
            </a:pPr>
            <a:r>
              <a:rPr lang="en-US" sz="1300" dirty="0">
                <a:solidFill>
                  <a:srgbClr val="645951"/>
                </a:solidFill>
                <a:latin typeface="Lato"/>
              </a:rPr>
              <a:t>T</a:t>
            </a:r>
            <a:r>
              <a:rPr lang="en-US" sz="1300" b="0" i="0" dirty="0">
                <a:solidFill>
                  <a:srgbClr val="645951"/>
                </a:solidFill>
                <a:effectLst/>
                <a:latin typeface="Lato"/>
              </a:rPr>
              <a:t>wo options: </a:t>
            </a:r>
          </a:p>
          <a:p>
            <a:pPr marL="76200" indent="0" algn="l">
              <a:buNone/>
            </a:pPr>
            <a:r>
              <a:rPr lang="en-US" sz="1300" b="0" i="0" dirty="0">
                <a:solidFill>
                  <a:srgbClr val="645951"/>
                </a:solidFill>
                <a:effectLst/>
                <a:latin typeface="Lato"/>
              </a:rPr>
              <a:t>a) You suggest to your local contact point a host entrepreneur with whom you are already in contact , or </a:t>
            </a:r>
          </a:p>
          <a:p>
            <a:pPr marL="76200" indent="0" algn="l">
              <a:buNone/>
            </a:pPr>
            <a:r>
              <a:rPr lang="en-US" sz="1300" b="0" i="0" dirty="0">
                <a:solidFill>
                  <a:srgbClr val="645951"/>
                </a:solidFill>
                <a:effectLst/>
                <a:latin typeface="Lato"/>
              </a:rPr>
              <a:t>b) You look for a host entrepreneur in the online catalogue with the help of the local contact point. </a:t>
            </a:r>
          </a:p>
          <a:p>
            <a:pPr marL="76200" indent="0" algn="l">
              <a:buNone/>
            </a:pPr>
            <a:endParaRPr lang="en-US" sz="1300" b="0" i="0" dirty="0">
              <a:solidFill>
                <a:srgbClr val="645951"/>
              </a:solidFill>
              <a:effectLst/>
              <a:latin typeface="Lato"/>
            </a:endParaRPr>
          </a:p>
          <a:p>
            <a:pPr marL="76200" indent="0" algn="l">
              <a:buNone/>
            </a:pPr>
            <a:r>
              <a:rPr lang="en-US" sz="1300" b="0" i="0" dirty="0">
                <a:solidFill>
                  <a:srgbClr val="645951"/>
                </a:solidFill>
                <a:effectLst/>
                <a:latin typeface="Lato"/>
              </a:rPr>
              <a:t>4. Reach an agreement with the host entrepreneur about the work and learning project (i.e. about the dates, objectives and activity plan of the exchange)</a:t>
            </a:r>
          </a:p>
          <a:p>
            <a:pPr marL="76200" indent="0" algn="l">
              <a:buNone/>
            </a:pPr>
            <a:r>
              <a:rPr lang="en-US" sz="1300" b="1" i="0" dirty="0">
                <a:solidFill>
                  <a:srgbClr val="645951"/>
                </a:solidFill>
                <a:effectLst/>
                <a:latin typeface="Lato"/>
              </a:rPr>
              <a:t>It is important to keep in mind that the </a:t>
            </a:r>
            <a:r>
              <a:rPr lang="en-US" sz="1300" b="1" i="0" dirty="0" err="1">
                <a:solidFill>
                  <a:srgbClr val="645951"/>
                </a:solidFill>
                <a:effectLst/>
                <a:latin typeface="Lato"/>
              </a:rPr>
              <a:t>programme</a:t>
            </a:r>
            <a:r>
              <a:rPr lang="en-US" sz="1300" b="1" i="0" dirty="0">
                <a:solidFill>
                  <a:srgbClr val="645951"/>
                </a:solidFill>
                <a:effectLst/>
                <a:latin typeface="Lato"/>
              </a:rPr>
              <a:t> does not support internships or work placements- only collaborations between to the individual entrepreneurs. </a:t>
            </a:r>
          </a:p>
          <a:p>
            <a:pPr marL="76200" indent="0" algn="l">
              <a:buNone/>
            </a:pPr>
            <a:r>
              <a:rPr lang="en-US" sz="1300" b="0" i="0" dirty="0">
                <a:solidFill>
                  <a:srgbClr val="645951"/>
                </a:solidFill>
                <a:effectLst/>
                <a:latin typeface="Lato"/>
              </a:rPr>
              <a:t>5. Start of the stay abroad: the duration of the exchange, financial support, how many payments according to the agreement signed with </a:t>
            </a:r>
            <a:r>
              <a:rPr lang="en-US" sz="1300" dirty="0">
                <a:solidFill>
                  <a:srgbClr val="645951"/>
                </a:solidFill>
                <a:latin typeface="Lato"/>
              </a:rPr>
              <a:t>the</a:t>
            </a:r>
            <a:r>
              <a:rPr lang="en-US" sz="1300" b="0" i="0" dirty="0">
                <a:solidFill>
                  <a:srgbClr val="645951"/>
                </a:solidFill>
                <a:effectLst/>
                <a:latin typeface="Lato"/>
              </a:rPr>
              <a:t> local contact point, etc.</a:t>
            </a:r>
            <a:endParaRPr sz="13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3">
            <a:alphaModFix/>
          </a:blip>
          <a:srcRect/>
          <a:stretch/>
        </p:blipFill>
        <p:spPr>
          <a:xfrm>
            <a:off x="7121525" y="5935602"/>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5FADF23D-F621-4618-A7DE-254EA4F15440}"/>
              </a:ext>
            </a:extLst>
          </p:cNvPr>
          <p:cNvSpPr txBox="1">
            <a:spLocks/>
          </p:cNvSpPr>
          <p:nvPr/>
        </p:nvSpPr>
        <p:spPr>
          <a:xfrm>
            <a:off x="598487" y="718404"/>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How to participate</a:t>
            </a:r>
          </a:p>
        </p:txBody>
      </p:sp>
    </p:spTree>
    <p:extLst>
      <p:ext uri="{BB962C8B-B14F-4D97-AF65-F5344CB8AC3E}">
        <p14:creationId xmlns:p14="http://schemas.microsoft.com/office/powerpoint/2010/main" val="113646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3" name="Immagine 2">
            <a:extLst>
              <a:ext uri="{FF2B5EF4-FFF2-40B4-BE49-F238E27FC236}">
                <a16:creationId xmlns:a16="http://schemas.microsoft.com/office/drawing/2014/main" id="{169C21DF-8701-4D2E-8F33-BE781992E365}"/>
              </a:ext>
            </a:extLst>
          </p:cNvPr>
          <p:cNvPicPr>
            <a:picLocks noChangeAspect="1"/>
          </p:cNvPicPr>
          <p:nvPr/>
        </p:nvPicPr>
        <p:blipFill rotWithShape="1">
          <a:blip r:embed="rId3"/>
          <a:srcRect t="7079" b="13249"/>
          <a:stretch/>
        </p:blipFill>
        <p:spPr>
          <a:xfrm>
            <a:off x="932154" y="2112886"/>
            <a:ext cx="8069802" cy="4456590"/>
          </a:xfrm>
          <a:prstGeom prst="rect">
            <a:avLst/>
          </a:prstGeom>
        </p:spPr>
      </p:pic>
      <p:pic>
        <p:nvPicPr>
          <p:cNvPr id="246" name="Google Shape;246;p61"/>
          <p:cNvPicPr preferRelativeResize="0"/>
          <p:nvPr/>
        </p:nvPicPr>
        <p:blipFill rotWithShape="1">
          <a:blip r:embed="rId4">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5">
            <a:alphaModFix/>
          </a:blip>
          <a:srcRect/>
          <a:stretch/>
        </p:blipFill>
        <p:spPr>
          <a:xfrm>
            <a:off x="2209800" y="0"/>
            <a:ext cx="6934200" cy="857250"/>
          </a:xfrm>
          <a:prstGeom prst="rect">
            <a:avLst/>
          </a:prstGeom>
          <a:noFill/>
          <a:ln>
            <a:noFill/>
          </a:ln>
        </p:spPr>
      </p:pic>
      <p:sp>
        <p:nvSpPr>
          <p:cNvPr id="8" name="CasellaDiTesto 7">
            <a:extLst>
              <a:ext uri="{FF2B5EF4-FFF2-40B4-BE49-F238E27FC236}">
                <a16:creationId xmlns:a16="http://schemas.microsoft.com/office/drawing/2014/main" id="{06ABD2FD-DAF3-4FAF-95CC-FDABFD402A95}"/>
              </a:ext>
            </a:extLst>
          </p:cNvPr>
          <p:cNvSpPr txBox="1"/>
          <p:nvPr/>
        </p:nvSpPr>
        <p:spPr>
          <a:xfrm>
            <a:off x="1340528" y="1060777"/>
            <a:ext cx="7253055" cy="923330"/>
          </a:xfrm>
          <a:prstGeom prst="rect">
            <a:avLst/>
          </a:prstGeom>
          <a:noFill/>
        </p:spPr>
        <p:txBody>
          <a:bodyPr wrap="square">
            <a:spAutoFit/>
          </a:bodyPr>
          <a:lstStyle/>
          <a:p>
            <a:pPr algn="ctr"/>
            <a:r>
              <a:rPr lang="en-US" sz="3000" b="1" dirty="0">
                <a:solidFill>
                  <a:srgbClr val="0070C0"/>
                </a:solidFill>
              </a:rPr>
              <a:t>Erasmus for Young Entrepreneurs </a:t>
            </a:r>
            <a:r>
              <a:rPr lang="en-US" dirty="0"/>
              <a:t/>
            </a:r>
            <a:br>
              <a:rPr lang="en-US" dirty="0"/>
            </a:br>
            <a:r>
              <a:rPr lang="en-US" sz="2400" b="1" dirty="0"/>
              <a:t>Online application form</a:t>
            </a:r>
          </a:p>
        </p:txBody>
      </p:sp>
    </p:spTree>
    <p:extLst>
      <p:ext uri="{BB962C8B-B14F-4D97-AF65-F5344CB8AC3E}">
        <p14:creationId xmlns:p14="http://schemas.microsoft.com/office/powerpoint/2010/main" val="160702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pic>
        <p:nvPicPr>
          <p:cNvPr id="4" name="Immagine 3">
            <a:extLst>
              <a:ext uri="{FF2B5EF4-FFF2-40B4-BE49-F238E27FC236}">
                <a16:creationId xmlns:a16="http://schemas.microsoft.com/office/drawing/2014/main" id="{8D59E043-7180-499B-AA27-560ABE719E81}"/>
              </a:ext>
            </a:extLst>
          </p:cNvPr>
          <p:cNvPicPr>
            <a:picLocks noChangeAspect="1"/>
          </p:cNvPicPr>
          <p:nvPr/>
        </p:nvPicPr>
        <p:blipFill rotWithShape="1">
          <a:blip r:embed="rId5"/>
          <a:srcRect t="14824"/>
          <a:stretch/>
        </p:blipFill>
        <p:spPr>
          <a:xfrm>
            <a:off x="1003175" y="1044976"/>
            <a:ext cx="8043169" cy="4822424"/>
          </a:xfrm>
          <a:prstGeom prst="rect">
            <a:avLst/>
          </a:prstGeom>
        </p:spPr>
      </p:pic>
    </p:spTree>
    <p:extLst>
      <p:ext uri="{BB962C8B-B14F-4D97-AF65-F5344CB8AC3E}">
        <p14:creationId xmlns:p14="http://schemas.microsoft.com/office/powerpoint/2010/main" val="244864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4" name="Immagine 3">
            <a:extLst>
              <a:ext uri="{FF2B5EF4-FFF2-40B4-BE49-F238E27FC236}">
                <a16:creationId xmlns:a16="http://schemas.microsoft.com/office/drawing/2014/main" id="{86ABAE46-F300-4115-931C-856B8952A217}"/>
              </a:ext>
            </a:extLst>
          </p:cNvPr>
          <p:cNvPicPr>
            <a:picLocks noChangeAspect="1"/>
          </p:cNvPicPr>
          <p:nvPr/>
        </p:nvPicPr>
        <p:blipFill rotWithShape="1">
          <a:blip r:embed="rId3"/>
          <a:srcRect l="875" t="9627" r="23292"/>
          <a:stretch/>
        </p:blipFill>
        <p:spPr>
          <a:xfrm>
            <a:off x="961230" y="1190902"/>
            <a:ext cx="7708107" cy="5405207"/>
          </a:xfrm>
          <a:prstGeom prst="rect">
            <a:avLst/>
          </a:prstGeom>
        </p:spPr>
      </p:pic>
      <p:pic>
        <p:nvPicPr>
          <p:cNvPr id="246" name="Google Shape;246;p61"/>
          <p:cNvPicPr preferRelativeResize="0"/>
          <p:nvPr/>
        </p:nvPicPr>
        <p:blipFill rotWithShape="1">
          <a:blip r:embed="rId4">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5">
            <a:alphaModFix/>
          </a:blip>
          <a:srcRect/>
          <a:stretch/>
        </p:blipFill>
        <p:spPr>
          <a:xfrm>
            <a:off x="2209800" y="0"/>
            <a:ext cx="6934200" cy="857250"/>
          </a:xfrm>
          <a:prstGeom prst="rect">
            <a:avLst/>
          </a:prstGeom>
          <a:noFill/>
          <a:ln>
            <a:noFill/>
          </a:ln>
        </p:spPr>
      </p:pic>
    </p:spTree>
    <p:extLst>
      <p:ext uri="{BB962C8B-B14F-4D97-AF65-F5344CB8AC3E}">
        <p14:creationId xmlns:p14="http://schemas.microsoft.com/office/powerpoint/2010/main" val="157532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4" name="Immagine 3">
            <a:extLst>
              <a:ext uri="{FF2B5EF4-FFF2-40B4-BE49-F238E27FC236}">
                <a16:creationId xmlns:a16="http://schemas.microsoft.com/office/drawing/2014/main" id="{76BDDBB5-2E34-4503-8513-0B61BD7ADF26}"/>
              </a:ext>
            </a:extLst>
          </p:cNvPr>
          <p:cNvPicPr>
            <a:picLocks noChangeAspect="1"/>
          </p:cNvPicPr>
          <p:nvPr/>
        </p:nvPicPr>
        <p:blipFill rotWithShape="1">
          <a:blip r:embed="rId3"/>
          <a:srcRect t="15292"/>
          <a:stretch/>
        </p:blipFill>
        <p:spPr>
          <a:xfrm>
            <a:off x="1162974" y="1047565"/>
            <a:ext cx="7981025" cy="5548543"/>
          </a:xfrm>
          <a:prstGeom prst="rect">
            <a:avLst/>
          </a:prstGeom>
        </p:spPr>
      </p:pic>
      <p:pic>
        <p:nvPicPr>
          <p:cNvPr id="246" name="Google Shape;246;p61"/>
          <p:cNvPicPr preferRelativeResize="0"/>
          <p:nvPr/>
        </p:nvPicPr>
        <p:blipFill rotWithShape="1">
          <a:blip r:embed="rId4">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5">
            <a:alphaModFix/>
          </a:blip>
          <a:srcRect/>
          <a:stretch/>
        </p:blipFill>
        <p:spPr>
          <a:xfrm>
            <a:off x="2209800" y="0"/>
            <a:ext cx="6934200" cy="857250"/>
          </a:xfrm>
          <a:prstGeom prst="rect">
            <a:avLst/>
          </a:prstGeom>
          <a:noFill/>
          <a:ln>
            <a:noFill/>
          </a:ln>
        </p:spPr>
      </p:pic>
    </p:spTree>
    <p:extLst>
      <p:ext uri="{BB962C8B-B14F-4D97-AF65-F5344CB8AC3E}">
        <p14:creationId xmlns:p14="http://schemas.microsoft.com/office/powerpoint/2010/main" val="352817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9"/>
          <p:cNvSpPr txBox="1">
            <a:spLocks noGrp="1"/>
          </p:cNvSpPr>
          <p:nvPr>
            <p:ph type="body" idx="1"/>
          </p:nvPr>
        </p:nvSpPr>
        <p:spPr>
          <a:xfrm>
            <a:off x="748822" y="2266950"/>
            <a:ext cx="8070850" cy="4114800"/>
          </a:xfrm>
          <a:prstGeom prst="rect">
            <a:avLst/>
          </a:prstGeom>
          <a:noFill/>
          <a:ln>
            <a:noFill/>
          </a:ln>
        </p:spPr>
        <p:txBody>
          <a:bodyPr spcFirstLastPara="1" wrap="square" lIns="91425" tIns="45700" rIns="91425" bIns="45700" anchor="t" anchorCtr="0">
            <a:noAutofit/>
          </a:bodyPr>
          <a:lstStyle/>
          <a:p>
            <a:pPr marL="114300" indent="0" algn="l">
              <a:buNone/>
            </a:pPr>
            <a:r>
              <a:rPr lang="en-US" sz="1800" b="0" i="0" dirty="0">
                <a:solidFill>
                  <a:srgbClr val="645951"/>
                </a:solidFill>
                <a:effectLst/>
                <a:latin typeface="Lato"/>
              </a:rPr>
              <a:t>Erasmus for Young Entrepreneurs is a cross-border exchange </a:t>
            </a:r>
            <a:r>
              <a:rPr lang="en-US" sz="1800" b="0" i="0" dirty="0" err="1">
                <a:solidFill>
                  <a:srgbClr val="645951"/>
                </a:solidFill>
                <a:effectLst/>
                <a:latin typeface="Lato"/>
              </a:rPr>
              <a:t>programme</a:t>
            </a:r>
            <a:r>
              <a:rPr lang="en-US" sz="1800" b="0" i="0" dirty="0">
                <a:solidFill>
                  <a:srgbClr val="645951"/>
                </a:solidFill>
                <a:effectLst/>
                <a:latin typeface="Lato"/>
              </a:rPr>
              <a:t> which gives new entrepreneurs the chance to learn from experienced entrepreneurs running small businesses in other Participating Countries.</a:t>
            </a:r>
          </a:p>
          <a:p>
            <a:pPr marL="114300" indent="0" algn="l">
              <a:buNone/>
            </a:pPr>
            <a:endParaRPr lang="en-US" sz="1800" b="0" i="0" dirty="0">
              <a:solidFill>
                <a:srgbClr val="645951"/>
              </a:solidFill>
              <a:effectLst/>
              <a:latin typeface="Lato"/>
            </a:endParaRPr>
          </a:p>
          <a:p>
            <a:pPr marL="114300" indent="0" algn="l">
              <a:buNone/>
            </a:pPr>
            <a:r>
              <a:rPr lang="en-US" sz="1800" b="0" i="0" dirty="0">
                <a:solidFill>
                  <a:srgbClr val="645951"/>
                </a:solidFill>
                <a:effectLst/>
                <a:latin typeface="Lato"/>
              </a:rPr>
              <a:t>It takes place during a stay with the host entrepreneur, which helps the new entrepreneur acquire the skills needed to run a small company.</a:t>
            </a:r>
          </a:p>
          <a:p>
            <a:pPr marL="114300" indent="0" algn="l">
              <a:buNone/>
            </a:pPr>
            <a:endParaRPr lang="en-US" sz="1800" b="0" i="0" dirty="0">
              <a:solidFill>
                <a:srgbClr val="645951"/>
              </a:solidFill>
              <a:effectLst/>
              <a:latin typeface="Lato"/>
            </a:endParaRPr>
          </a:p>
          <a:p>
            <a:pPr marL="114300" indent="0">
              <a:buNone/>
            </a:pPr>
            <a:r>
              <a:rPr lang="en-US" sz="1800" b="0" i="0" dirty="0">
                <a:solidFill>
                  <a:srgbClr val="645951"/>
                </a:solidFill>
                <a:effectLst/>
                <a:latin typeface="Lato"/>
              </a:rPr>
              <a:t>The duration of the exchange may be from 1 to 6 months with the possibility of dividing the stay into weekly slots (the time span must not exceed a total of 12 months).</a:t>
            </a:r>
            <a:r>
              <a:rPr lang="en-US" sz="2400" b="0" i="0" dirty="0">
                <a:solidFill>
                  <a:srgbClr val="645951"/>
                </a:solidFill>
                <a:effectLst/>
                <a:latin typeface="Lato"/>
              </a:rPr>
              <a:t> </a:t>
            </a:r>
          </a:p>
          <a:p>
            <a:pPr marL="114300" indent="0">
              <a:buNone/>
            </a:pPr>
            <a:r>
              <a:rPr lang="en-US" sz="1800" dirty="0">
                <a:solidFill>
                  <a:srgbClr val="645951"/>
                </a:solidFill>
                <a:latin typeface="Lato"/>
              </a:rPr>
              <a:t>The stay abroad is partly financed by the European Commission</a:t>
            </a:r>
            <a:r>
              <a:rPr lang="en-US" sz="2400" b="0" i="0" dirty="0">
                <a:solidFill>
                  <a:srgbClr val="645951"/>
                </a:solidFill>
                <a:effectLst/>
                <a:latin typeface="Lato"/>
              </a:rPr>
              <a:t>.</a:t>
            </a:r>
          </a:p>
          <a:p>
            <a:pPr marL="114300" indent="0">
              <a:buNone/>
            </a:pPr>
            <a:r>
              <a:rPr lang="en-US" sz="2400" b="0" i="0" dirty="0">
                <a:solidFill>
                  <a:srgbClr val="645951"/>
                </a:solidFill>
                <a:effectLst/>
                <a:latin typeface="Lato"/>
              </a:rPr>
              <a:t/>
            </a:r>
            <a:br>
              <a:rPr lang="en-US" sz="2400" b="0" i="0" dirty="0">
                <a:solidFill>
                  <a:srgbClr val="645951"/>
                </a:solidFill>
                <a:effectLst/>
                <a:latin typeface="Lato"/>
              </a:rPr>
            </a:br>
            <a:endParaRPr lang="en-US" sz="2400" b="0" i="0" dirty="0">
              <a:solidFill>
                <a:srgbClr val="645951"/>
              </a:solidFill>
              <a:effectLst/>
              <a:latin typeface="Lato"/>
            </a:endParaRPr>
          </a:p>
          <a:p>
            <a:pPr algn="l"/>
            <a:endParaRPr lang="en-US" sz="1800" b="0" i="0" dirty="0">
              <a:solidFill>
                <a:srgbClr val="645951"/>
              </a:solidFill>
              <a:effectLst/>
              <a:latin typeface="Lato"/>
            </a:endParaRPr>
          </a:p>
          <a:p>
            <a:pPr marL="342900" lvl="0" indent="-190500" algn="l" rtl="0">
              <a:lnSpc>
                <a:spcPct val="100000"/>
              </a:lnSpc>
              <a:spcBef>
                <a:spcPts val="480"/>
              </a:spcBef>
              <a:spcAft>
                <a:spcPts val="0"/>
              </a:spcAft>
              <a:buClr>
                <a:schemeClr val="dk1"/>
              </a:buClr>
              <a:buSzPts val="2400"/>
              <a:buFont typeface="Arial"/>
              <a:buNone/>
            </a:pPr>
            <a:endParaRPr sz="1800" b="0" i="0" u="none" dirty="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sz="1800" b="0" i="0" u="none" dirty="0">
              <a:solidFill>
                <a:schemeClr val="dk1"/>
              </a:solidFill>
              <a:latin typeface="Arial"/>
              <a:ea typeface="Arial"/>
              <a:cs typeface="Arial"/>
              <a:sym typeface="Arial"/>
            </a:endParaRPr>
          </a:p>
        </p:txBody>
      </p:sp>
      <p:pic>
        <p:nvPicPr>
          <p:cNvPr id="231" name="Google Shape;231;p59"/>
          <p:cNvPicPr preferRelativeResize="0"/>
          <p:nvPr/>
        </p:nvPicPr>
        <p:blipFill rotWithShape="1">
          <a:blip r:embed="rId3">
            <a:alphaModFix/>
          </a:blip>
          <a:srcRect/>
          <a:stretch/>
        </p:blipFill>
        <p:spPr>
          <a:xfrm>
            <a:off x="7121525" y="5867400"/>
            <a:ext cx="1547812" cy="407987"/>
          </a:xfrm>
          <a:prstGeom prst="rect">
            <a:avLst/>
          </a:prstGeom>
          <a:noFill/>
          <a:ln>
            <a:noFill/>
          </a:ln>
        </p:spPr>
      </p:pic>
      <p:sp>
        <p:nvSpPr>
          <p:cNvPr id="232" name="Google Shape;232;p59"/>
          <p:cNvSpPr txBox="1">
            <a:spLocks noGrp="1"/>
          </p:cNvSpPr>
          <p:nvPr>
            <p:ph type="title"/>
          </p:nvPr>
        </p:nvSpPr>
        <p:spPr>
          <a:xfrm>
            <a:off x="615950" y="990600"/>
            <a:ext cx="807085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it-IT" sz="3000" b="1" dirty="0">
                <a:solidFill>
                  <a:schemeClr val="dk2"/>
                </a:solidFill>
                <a:latin typeface="Arial"/>
                <a:ea typeface="Arial"/>
                <a:cs typeface="Arial"/>
                <a:sym typeface="Arial"/>
              </a:rPr>
              <a:t>Erasmus for </a:t>
            </a:r>
            <a:r>
              <a:rPr lang="it-IT" dirty="0"/>
              <a:t>Y</a:t>
            </a:r>
            <a:r>
              <a:rPr lang="it-IT" sz="3000" b="1" dirty="0">
                <a:solidFill>
                  <a:schemeClr val="dk2"/>
                </a:solidFill>
                <a:latin typeface="Arial"/>
                <a:ea typeface="Arial"/>
                <a:cs typeface="Arial"/>
                <a:sym typeface="Arial"/>
              </a:rPr>
              <a:t>oung </a:t>
            </a:r>
            <a:r>
              <a:rPr lang="it-IT" sz="3000" b="1" dirty="0" err="1">
                <a:solidFill>
                  <a:schemeClr val="dk2"/>
                </a:solidFill>
                <a:latin typeface="Arial"/>
                <a:ea typeface="Arial"/>
                <a:cs typeface="Arial"/>
                <a:sym typeface="Arial"/>
              </a:rPr>
              <a:t>Entrepreneurs</a:t>
            </a:r>
            <a:r>
              <a:rPr lang="it-IT" sz="3000" b="1" dirty="0">
                <a:solidFill>
                  <a:schemeClr val="dk2"/>
                </a:solidFill>
                <a:latin typeface="Arial"/>
                <a:ea typeface="Arial"/>
                <a:cs typeface="Arial"/>
                <a:sym typeface="Arial"/>
              </a:rPr>
              <a:t> </a:t>
            </a:r>
            <a:br>
              <a:rPr lang="it-IT" sz="3000" b="1" dirty="0">
                <a:solidFill>
                  <a:schemeClr val="dk2"/>
                </a:solidFill>
                <a:latin typeface="Arial"/>
                <a:ea typeface="Arial"/>
                <a:cs typeface="Arial"/>
                <a:sym typeface="Arial"/>
              </a:rPr>
            </a:br>
            <a:r>
              <a:rPr lang="it-IT" sz="2400" b="1" dirty="0" err="1">
                <a:solidFill>
                  <a:srgbClr val="000000"/>
                </a:solidFill>
                <a:latin typeface="Arial"/>
                <a:ea typeface="Arial"/>
                <a:cs typeface="Arial"/>
                <a:sym typeface="Arial"/>
              </a:rPr>
              <a:t>What</a:t>
            </a:r>
            <a:r>
              <a:rPr lang="it-IT" sz="2400" b="1" dirty="0">
                <a:solidFill>
                  <a:srgbClr val="000000"/>
                </a:solidFill>
                <a:latin typeface="Arial"/>
                <a:ea typeface="Arial"/>
                <a:cs typeface="Arial"/>
                <a:sym typeface="Arial"/>
              </a:rPr>
              <a:t> </a:t>
            </a:r>
            <a:r>
              <a:rPr lang="it-IT" sz="2400" b="1" dirty="0" err="1">
                <a:solidFill>
                  <a:srgbClr val="000000"/>
                </a:solidFill>
                <a:latin typeface="Arial"/>
                <a:ea typeface="Arial"/>
                <a:cs typeface="Arial"/>
                <a:sym typeface="Arial"/>
              </a:rPr>
              <a:t>is</a:t>
            </a:r>
            <a:r>
              <a:rPr lang="it-IT" sz="2400" b="1" dirty="0">
                <a:solidFill>
                  <a:srgbClr val="000000"/>
                </a:solidFill>
                <a:latin typeface="Arial"/>
                <a:ea typeface="Arial"/>
                <a:cs typeface="Arial"/>
                <a:sym typeface="Arial"/>
              </a:rPr>
              <a:t> </a:t>
            </a:r>
            <a:r>
              <a:rPr lang="it-IT" sz="2400" b="1" dirty="0" err="1">
                <a:solidFill>
                  <a:srgbClr val="000000"/>
                </a:solidFill>
                <a:latin typeface="Arial"/>
                <a:ea typeface="Arial"/>
                <a:cs typeface="Arial"/>
                <a:sym typeface="Arial"/>
              </a:rPr>
              <a:t>it</a:t>
            </a:r>
            <a:r>
              <a:rPr lang="it-IT" sz="2400" b="1" dirty="0">
                <a:solidFill>
                  <a:srgbClr val="000000"/>
                </a:solidFill>
                <a:latin typeface="Arial"/>
                <a:ea typeface="Arial"/>
                <a:cs typeface="Arial"/>
                <a:sym typeface="Arial"/>
              </a:rPr>
              <a:t>?</a:t>
            </a:r>
            <a:endParaRPr sz="2400" b="1" dirty="0">
              <a:solidFill>
                <a:srgbClr val="000000"/>
              </a:solidFill>
              <a:latin typeface="Arial"/>
              <a:ea typeface="Arial"/>
              <a:cs typeface="Arial"/>
              <a:sym typeface="Arial"/>
            </a:endParaRPr>
          </a:p>
        </p:txBody>
      </p:sp>
      <p:pic>
        <p:nvPicPr>
          <p:cNvPr id="233" name="Google Shape;233;p59"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61"/>
          <p:cNvPicPr preferRelativeResize="0"/>
          <p:nvPr/>
        </p:nvPicPr>
        <p:blipFill rotWithShape="1">
          <a:blip r:embed="rId3">
            <a:alphaModFix/>
          </a:blip>
          <a:srcRect/>
          <a:stretch/>
        </p:blipFill>
        <p:spPr>
          <a:xfrm>
            <a:off x="7139281" y="59055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pic>
        <p:nvPicPr>
          <p:cNvPr id="2" name="Immagine 1">
            <a:extLst>
              <a:ext uri="{FF2B5EF4-FFF2-40B4-BE49-F238E27FC236}">
                <a16:creationId xmlns:a16="http://schemas.microsoft.com/office/drawing/2014/main" id="{A3CC047B-C467-4683-9D7F-D16BFA36C9B0}"/>
              </a:ext>
            </a:extLst>
          </p:cNvPr>
          <p:cNvPicPr>
            <a:picLocks noChangeAspect="1"/>
          </p:cNvPicPr>
          <p:nvPr/>
        </p:nvPicPr>
        <p:blipFill rotWithShape="1">
          <a:blip r:embed="rId5"/>
          <a:srcRect l="16214" t="9985" r="16893"/>
          <a:stretch/>
        </p:blipFill>
        <p:spPr>
          <a:xfrm>
            <a:off x="976544" y="1020932"/>
            <a:ext cx="7776839" cy="4884568"/>
          </a:xfrm>
          <a:prstGeom prst="rect">
            <a:avLst/>
          </a:prstGeom>
        </p:spPr>
      </p:pic>
    </p:spTree>
    <p:extLst>
      <p:ext uri="{BB962C8B-B14F-4D97-AF65-F5344CB8AC3E}">
        <p14:creationId xmlns:p14="http://schemas.microsoft.com/office/powerpoint/2010/main" val="220349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64" descr="C:\Users\cmastracci.ext\Desktop\EURES\logo FSE\logo_UE.jpg"/>
          <p:cNvPicPr preferRelativeResize="0"/>
          <p:nvPr/>
        </p:nvPicPr>
        <p:blipFill rotWithShape="1">
          <a:blip r:embed="rId3">
            <a:alphaModFix/>
          </a:blip>
          <a:srcRect/>
          <a:stretch/>
        </p:blipFill>
        <p:spPr>
          <a:xfrm>
            <a:off x="838200" y="4537075"/>
            <a:ext cx="620712" cy="419100"/>
          </a:xfrm>
          <a:prstGeom prst="rect">
            <a:avLst/>
          </a:prstGeom>
          <a:noFill/>
          <a:ln>
            <a:noFill/>
          </a:ln>
        </p:spPr>
      </p:pic>
      <p:pic>
        <p:nvPicPr>
          <p:cNvPr id="271" name="Google Shape;271;p64"/>
          <p:cNvPicPr preferRelativeResize="0"/>
          <p:nvPr/>
        </p:nvPicPr>
        <p:blipFill rotWithShape="1">
          <a:blip r:embed="rId4">
            <a:alphaModFix/>
          </a:blip>
          <a:srcRect/>
          <a:stretch/>
        </p:blipFill>
        <p:spPr>
          <a:xfrm>
            <a:off x="1701800" y="4537075"/>
            <a:ext cx="1547812" cy="406400"/>
          </a:xfrm>
          <a:prstGeom prst="rect">
            <a:avLst/>
          </a:prstGeom>
          <a:noFill/>
          <a:ln>
            <a:noFill/>
          </a:ln>
        </p:spPr>
      </p:pic>
      <p:pic>
        <p:nvPicPr>
          <p:cNvPr id="272" name="Google Shape;272;p64" descr="HD-1920x1080.jpg"/>
          <p:cNvPicPr preferRelativeResize="0"/>
          <p:nvPr/>
        </p:nvPicPr>
        <p:blipFill rotWithShape="1">
          <a:blip r:embed="rId5">
            <a:alphaModFix/>
          </a:blip>
          <a:srcRect/>
          <a:stretch/>
        </p:blipFill>
        <p:spPr>
          <a:xfrm>
            <a:off x="0" y="0"/>
            <a:ext cx="3505200" cy="1971675"/>
          </a:xfrm>
          <a:prstGeom prst="rect">
            <a:avLst/>
          </a:prstGeom>
          <a:noFill/>
          <a:ln>
            <a:noFill/>
          </a:ln>
        </p:spPr>
      </p:pic>
      <p:sp>
        <p:nvSpPr>
          <p:cNvPr id="273" name="Google Shape;273;p64"/>
          <p:cNvSpPr txBox="1"/>
          <p:nvPr/>
        </p:nvSpPr>
        <p:spPr>
          <a:xfrm>
            <a:off x="159798" y="2895600"/>
            <a:ext cx="9144000" cy="533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217AFF"/>
              </a:buClr>
              <a:buSzPts val="2400"/>
              <a:buFont typeface="Arial"/>
              <a:buNone/>
            </a:pPr>
            <a:r>
              <a:rPr lang="en-US" sz="2400" b="1" i="0" u="none" dirty="0">
                <a:solidFill>
                  <a:srgbClr val="217AFF"/>
                </a:solidFill>
                <a:latin typeface="Arial"/>
                <a:ea typeface="Arial"/>
                <a:cs typeface="Arial"/>
                <a:sym typeface="Arial"/>
              </a:rPr>
              <a:t>Thank you for your attention!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7" name="Immagine 6">
            <a:extLst>
              <a:ext uri="{FF2B5EF4-FFF2-40B4-BE49-F238E27FC236}">
                <a16:creationId xmlns:a16="http://schemas.microsoft.com/office/drawing/2014/main" id="{72F9509A-EB8F-4C53-AD10-E28AA314FA74}"/>
              </a:ext>
            </a:extLst>
          </p:cNvPr>
          <p:cNvPicPr>
            <a:picLocks noChangeAspect="1"/>
          </p:cNvPicPr>
          <p:nvPr/>
        </p:nvPicPr>
        <p:blipFill rotWithShape="1">
          <a:blip r:embed="rId3"/>
          <a:srcRect t="6938"/>
          <a:stretch/>
        </p:blipFill>
        <p:spPr>
          <a:xfrm>
            <a:off x="901376" y="1890943"/>
            <a:ext cx="7767961" cy="4722181"/>
          </a:xfrm>
          <a:prstGeom prst="rect">
            <a:avLst/>
          </a:prstGeom>
        </p:spPr>
      </p:pic>
      <p:pic>
        <p:nvPicPr>
          <p:cNvPr id="231" name="Google Shape;231;p59"/>
          <p:cNvPicPr preferRelativeResize="0"/>
          <p:nvPr/>
        </p:nvPicPr>
        <p:blipFill rotWithShape="1">
          <a:blip r:embed="rId4">
            <a:alphaModFix/>
          </a:blip>
          <a:srcRect/>
          <a:stretch/>
        </p:blipFill>
        <p:spPr>
          <a:xfrm>
            <a:off x="7121525" y="5867400"/>
            <a:ext cx="1547812" cy="407987"/>
          </a:xfrm>
          <a:prstGeom prst="rect">
            <a:avLst/>
          </a:prstGeom>
          <a:noFill/>
          <a:ln>
            <a:noFill/>
          </a:ln>
        </p:spPr>
      </p:pic>
      <p:pic>
        <p:nvPicPr>
          <p:cNvPr id="233" name="Google Shape;233;p59" descr="Leaderboard-728x90.jpg"/>
          <p:cNvPicPr preferRelativeResize="0"/>
          <p:nvPr/>
        </p:nvPicPr>
        <p:blipFill rotWithShape="1">
          <a:blip r:embed="rId5">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20E3F0E7-D954-4C98-BF52-4242394195D8}"/>
              </a:ext>
            </a:extLst>
          </p:cNvPr>
          <p:cNvSpPr txBox="1">
            <a:spLocks/>
          </p:cNvSpPr>
          <p:nvPr/>
        </p:nvSpPr>
        <p:spPr>
          <a:xfrm>
            <a:off x="598487" y="747943"/>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solidFill>
                  <a:schemeClr val="dk2"/>
                </a:solidFill>
              </a:rPr>
              <a:t>Website</a:t>
            </a:r>
            <a:endParaRPr lang="en-US" sz="2400" b="1" dirty="0"/>
          </a:p>
        </p:txBody>
      </p:sp>
    </p:spTree>
    <p:extLst>
      <p:ext uri="{BB962C8B-B14F-4D97-AF65-F5344CB8AC3E}">
        <p14:creationId xmlns:p14="http://schemas.microsoft.com/office/powerpoint/2010/main" val="305830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819843" y="1725613"/>
            <a:ext cx="8070850" cy="4659678"/>
          </a:xfrm>
          <a:prstGeom prst="rect">
            <a:avLst/>
          </a:prstGeom>
          <a:noFill/>
          <a:ln>
            <a:noFill/>
          </a:ln>
        </p:spPr>
        <p:txBody>
          <a:bodyPr spcFirstLastPara="1" wrap="square" lIns="91425" tIns="45700" rIns="91425" bIns="45700" anchor="t" anchorCtr="0">
            <a:noAutofit/>
          </a:bodyPr>
          <a:lstStyle/>
          <a:p>
            <a:pPr marL="76200" indent="0" algn="just">
              <a:buNone/>
            </a:pPr>
            <a:r>
              <a:rPr lang="en-US" sz="1400" b="0" i="0" dirty="0">
                <a:solidFill>
                  <a:srgbClr val="645951"/>
                </a:solidFill>
                <a:effectLst/>
                <a:latin typeface="Lato"/>
              </a:rPr>
              <a:t>He can participate in the </a:t>
            </a:r>
            <a:r>
              <a:rPr lang="en-US" sz="1400" b="0" i="0" dirty="0" err="1">
                <a:solidFill>
                  <a:srgbClr val="645951"/>
                </a:solidFill>
                <a:effectLst/>
                <a:latin typeface="Lato"/>
              </a:rPr>
              <a:t>programme</a:t>
            </a:r>
            <a:r>
              <a:rPr lang="en-US" sz="1400" b="0" i="0" dirty="0">
                <a:solidFill>
                  <a:srgbClr val="645951"/>
                </a:solidFill>
                <a:effectLst/>
                <a:latin typeface="Lato"/>
              </a:rPr>
              <a:t> if: </a:t>
            </a:r>
          </a:p>
          <a:p>
            <a:pPr marL="76200" indent="0" algn="just">
              <a:buNone/>
            </a:pPr>
            <a:endParaRPr lang="en-US" sz="1400" b="0" i="0" dirty="0">
              <a:solidFill>
                <a:srgbClr val="645951"/>
              </a:solidFill>
              <a:effectLst/>
              <a:latin typeface="Lato"/>
            </a:endParaRPr>
          </a:p>
          <a:p>
            <a:pPr algn="just"/>
            <a:r>
              <a:rPr lang="en-US" sz="1400" dirty="0">
                <a:solidFill>
                  <a:srgbClr val="645951"/>
                </a:solidFill>
                <a:latin typeface="Lato"/>
              </a:rPr>
              <a:t>He is</a:t>
            </a:r>
            <a:r>
              <a:rPr lang="en-US" sz="1400" b="0" i="0" dirty="0">
                <a:solidFill>
                  <a:srgbClr val="645951"/>
                </a:solidFill>
                <a:effectLst/>
                <a:latin typeface="Lato"/>
              </a:rPr>
              <a:t> planning to start a business, based </a:t>
            </a:r>
            <a:r>
              <a:rPr lang="en-US" sz="1400" b="1" i="0" u="sng" dirty="0">
                <a:solidFill>
                  <a:srgbClr val="645951"/>
                </a:solidFill>
                <a:effectLst/>
                <a:latin typeface="Lato"/>
              </a:rPr>
              <a:t>on a concrete business plan</a:t>
            </a:r>
            <a:r>
              <a:rPr lang="en-US" sz="1400" b="0" i="0" dirty="0">
                <a:solidFill>
                  <a:srgbClr val="645951"/>
                </a:solidFill>
                <a:effectLst/>
                <a:latin typeface="Lato"/>
              </a:rPr>
              <a:t>;</a:t>
            </a:r>
          </a:p>
          <a:p>
            <a:pPr algn="just"/>
            <a:r>
              <a:rPr lang="en-US" sz="1400" dirty="0">
                <a:solidFill>
                  <a:srgbClr val="645951"/>
                </a:solidFill>
                <a:latin typeface="Lato"/>
              </a:rPr>
              <a:t>He </a:t>
            </a:r>
            <a:r>
              <a:rPr lang="en-US" sz="1400" b="0" i="0" dirty="0">
                <a:solidFill>
                  <a:srgbClr val="645951"/>
                </a:solidFill>
                <a:effectLst/>
                <a:latin typeface="Lato"/>
              </a:rPr>
              <a:t>has </a:t>
            </a:r>
            <a:r>
              <a:rPr lang="en-US" sz="1400" b="1" i="0" dirty="0">
                <a:solidFill>
                  <a:srgbClr val="645951"/>
                </a:solidFill>
                <a:effectLst/>
                <a:latin typeface="Lato"/>
              </a:rPr>
              <a:t>less than 3 years</a:t>
            </a:r>
            <a:r>
              <a:rPr lang="en-US" sz="1400" b="0" i="0" dirty="0">
                <a:solidFill>
                  <a:srgbClr val="645951"/>
                </a:solidFill>
                <a:effectLst/>
                <a:latin typeface="Lato"/>
              </a:rPr>
              <a:t> of total experience as entrepreneur.</a:t>
            </a:r>
          </a:p>
          <a:p>
            <a:pPr marL="76200" indent="0" algn="just">
              <a:buNone/>
            </a:pPr>
            <a:endParaRPr lang="en-US" sz="1400" b="0" i="0" dirty="0">
              <a:solidFill>
                <a:srgbClr val="645951"/>
              </a:solidFill>
              <a:effectLst/>
              <a:latin typeface="Lato"/>
            </a:endParaRPr>
          </a:p>
          <a:p>
            <a:pPr marL="76200" indent="0" algn="just">
              <a:buNone/>
            </a:pPr>
            <a:r>
              <a:rPr lang="en-US" sz="1400" b="0" i="0" dirty="0">
                <a:solidFill>
                  <a:srgbClr val="645951"/>
                </a:solidFill>
                <a:effectLst/>
                <a:latin typeface="Lato"/>
              </a:rPr>
              <a:t>The (future) company or activity can be in any sector and there is no age limit but all participants must be over 18 years old</a:t>
            </a:r>
            <a:r>
              <a:rPr lang="en-US" sz="1400" dirty="0">
                <a:solidFill>
                  <a:srgbClr val="645951"/>
                </a:solidFill>
                <a:latin typeface="Lato"/>
              </a:rPr>
              <a:t>.</a:t>
            </a:r>
            <a:r>
              <a:rPr lang="en-US" sz="1400" b="0" i="0" dirty="0">
                <a:solidFill>
                  <a:srgbClr val="645951"/>
                </a:solidFill>
                <a:effectLst/>
                <a:latin typeface="Lato"/>
              </a:rPr>
              <a:t> </a:t>
            </a:r>
          </a:p>
          <a:p>
            <a:pPr marL="76200" indent="0" algn="just">
              <a:buNone/>
            </a:pPr>
            <a:endParaRPr lang="en-US" sz="1400" b="0" i="0" dirty="0">
              <a:solidFill>
                <a:srgbClr val="645951"/>
              </a:solidFill>
              <a:effectLst/>
              <a:latin typeface="Lato"/>
            </a:endParaRPr>
          </a:p>
          <a:p>
            <a:pPr marL="76200" indent="0" algn="just">
              <a:buNone/>
            </a:pPr>
            <a:r>
              <a:rPr lang="en-US" sz="1400" dirty="0">
                <a:solidFill>
                  <a:srgbClr val="645951"/>
                </a:solidFill>
                <a:latin typeface="Lato"/>
              </a:rPr>
              <a:t>He must also:</a:t>
            </a:r>
          </a:p>
          <a:p>
            <a:pPr algn="just"/>
            <a:r>
              <a:rPr lang="en-US" sz="1400" dirty="0">
                <a:solidFill>
                  <a:srgbClr val="645951"/>
                </a:solidFill>
                <a:latin typeface="Lato"/>
              </a:rPr>
              <a:t>Be a </a:t>
            </a:r>
            <a:r>
              <a:rPr lang="en-US" sz="1400" dirty="0">
                <a:solidFill>
                  <a:srgbClr val="645951"/>
                </a:solidFill>
                <a:latin typeface="Lato"/>
                <a:hlinkClick r:id="rId3">
                  <a:extLst>
                    <a:ext uri="{A12FA001-AC4F-418D-AE19-62706E023703}">
                      <ahyp:hlinkClr xmlns:ahyp="http://schemas.microsoft.com/office/drawing/2018/hyperlinkcolor" xmlns="" val="tx"/>
                    </a:ext>
                  </a:extLst>
                </a:hlinkClick>
              </a:rPr>
              <a:t>permanent resident in one of the Participating Countries</a:t>
            </a:r>
            <a:r>
              <a:rPr lang="en-US" sz="1400" dirty="0">
                <a:solidFill>
                  <a:srgbClr val="645951"/>
                </a:solidFill>
                <a:latin typeface="Lato"/>
              </a:rPr>
              <a:t>;</a:t>
            </a:r>
          </a:p>
          <a:p>
            <a:pPr algn="just"/>
            <a:r>
              <a:rPr lang="en-US" sz="1400" dirty="0">
                <a:solidFill>
                  <a:srgbClr val="645951"/>
                </a:solidFill>
                <a:latin typeface="Lato"/>
              </a:rPr>
              <a:t>Have a concrete project or business idea, reflected in a business plan;</a:t>
            </a:r>
          </a:p>
          <a:p>
            <a:pPr algn="just"/>
            <a:r>
              <a:rPr lang="en-US" sz="1400" dirty="0">
                <a:solidFill>
                  <a:srgbClr val="645951"/>
                </a:solidFill>
                <a:latin typeface="Lato"/>
              </a:rPr>
              <a:t>Be motivated and committed to collaborate during the stay and to contribute to the development of the host entrepreneur's business </a:t>
            </a:r>
          </a:p>
          <a:p>
            <a:pPr algn="just"/>
            <a:r>
              <a:rPr lang="en-US" sz="1400" dirty="0">
                <a:solidFill>
                  <a:srgbClr val="645951"/>
                </a:solidFill>
                <a:latin typeface="Lato"/>
              </a:rPr>
              <a:t>Be ready to complement the </a:t>
            </a:r>
            <a:r>
              <a:rPr lang="en-US" sz="1400" dirty="0" err="1">
                <a:solidFill>
                  <a:srgbClr val="645951"/>
                </a:solidFill>
                <a:latin typeface="Lato"/>
              </a:rPr>
              <a:t>programme</a:t>
            </a:r>
            <a:r>
              <a:rPr lang="en-US" sz="1400" dirty="0">
                <a:solidFill>
                  <a:srgbClr val="645951"/>
                </a:solidFill>
                <a:latin typeface="Lato"/>
              </a:rPr>
              <a:t> funds as needed to cover the costs of the stay abroad.</a:t>
            </a:r>
          </a:p>
          <a:p>
            <a:pPr marL="76200" indent="0" algn="just">
              <a:buNone/>
            </a:pPr>
            <a:r>
              <a:rPr lang="en-US" sz="1400" dirty="0">
                <a:solidFill>
                  <a:srgbClr val="645951"/>
                </a:solidFill>
                <a:latin typeface="Lato"/>
              </a:rPr>
              <a:t>The new entrepreneur can </a:t>
            </a:r>
            <a:r>
              <a:rPr lang="en-US" sz="1400" dirty="0">
                <a:solidFill>
                  <a:srgbClr val="645951"/>
                </a:solidFill>
                <a:latin typeface="Lato"/>
                <a:hlinkClick r:id="rId4">
                  <a:extLst>
                    <a:ext uri="{A12FA001-AC4F-418D-AE19-62706E023703}">
                      <ahyp:hlinkClr xmlns:ahyp="http://schemas.microsoft.com/office/drawing/2018/hyperlinkcolor" xmlns="" val="tx"/>
                    </a:ext>
                  </a:extLst>
                </a:hlinkClick>
              </a:rPr>
              <a:t>only take part in the </a:t>
            </a:r>
            <a:r>
              <a:rPr lang="en-US" sz="1400" dirty="0" err="1">
                <a:solidFill>
                  <a:srgbClr val="645951"/>
                </a:solidFill>
                <a:latin typeface="Lato"/>
                <a:hlinkClick r:id="rId4">
                  <a:extLst>
                    <a:ext uri="{A12FA001-AC4F-418D-AE19-62706E023703}">
                      <ahyp:hlinkClr xmlns:ahyp="http://schemas.microsoft.com/office/drawing/2018/hyperlinkcolor" xmlns="" val="tx"/>
                    </a:ext>
                  </a:extLst>
                </a:hlinkClick>
              </a:rPr>
              <a:t>programme</a:t>
            </a:r>
            <a:r>
              <a:rPr lang="en-US" sz="1400" dirty="0">
                <a:solidFill>
                  <a:srgbClr val="645951"/>
                </a:solidFill>
                <a:latin typeface="Lato"/>
                <a:hlinkClick r:id="rId4">
                  <a:extLst>
                    <a:ext uri="{A12FA001-AC4F-418D-AE19-62706E023703}">
                      <ahyp:hlinkClr xmlns:ahyp="http://schemas.microsoft.com/office/drawing/2018/hyperlinkcolor" xmlns="" val="tx"/>
                    </a:ext>
                  </a:extLst>
                </a:hlinkClick>
              </a:rPr>
              <a:t> once</a:t>
            </a:r>
            <a:r>
              <a:rPr lang="en-US" sz="1400" dirty="0">
                <a:solidFill>
                  <a:srgbClr val="645951"/>
                </a:solidFill>
                <a:latin typeface="Lato"/>
              </a:rPr>
              <a:t>. </a:t>
            </a:r>
          </a:p>
          <a:p>
            <a:pPr marL="342900" marR="0" lvl="0" indent="-190500" algn="l" rtl="0">
              <a:lnSpc>
                <a:spcPct val="100000"/>
              </a:lnSpc>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5">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6">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FF395082-A339-490B-B0AE-CB4DC436FD90}"/>
              </a:ext>
            </a:extLst>
          </p:cNvPr>
          <p:cNvSpPr txBox="1">
            <a:spLocks/>
          </p:cNvSpPr>
          <p:nvPr/>
        </p:nvSpPr>
        <p:spPr>
          <a:xfrm>
            <a:off x="819843" y="582613"/>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New Entrepreneur profile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910987" y="1904847"/>
            <a:ext cx="8070850" cy="4659678"/>
          </a:xfrm>
          <a:prstGeom prst="rect">
            <a:avLst/>
          </a:prstGeom>
          <a:noFill/>
          <a:ln>
            <a:noFill/>
          </a:ln>
        </p:spPr>
        <p:txBody>
          <a:bodyPr spcFirstLastPara="1" wrap="square" lIns="91425" tIns="45700" rIns="91425" bIns="45700" anchor="t" anchorCtr="0">
            <a:noAutofit/>
          </a:bodyPr>
          <a:lstStyle/>
          <a:p>
            <a:pPr marL="76200" indent="0" algn="l">
              <a:buNone/>
            </a:pPr>
            <a:r>
              <a:rPr lang="en-US" sz="1400" b="0" i="0" dirty="0">
                <a:solidFill>
                  <a:srgbClr val="645951"/>
                </a:solidFill>
                <a:effectLst/>
                <a:latin typeface="Lato"/>
              </a:rPr>
              <a:t>Stay up to six months with a host entrepreneur with experience in another European country to gain relevant business start-up knowledge in areas like marketing, financial accounting, customer relations, business finance</a:t>
            </a:r>
          </a:p>
          <a:p>
            <a:pPr marL="76200" indent="0" algn="l">
              <a:buNone/>
            </a:pPr>
            <a:endParaRPr lang="en-US" sz="1400" b="0" i="0" dirty="0">
              <a:solidFill>
                <a:srgbClr val="645951"/>
              </a:solidFill>
              <a:effectLst/>
              <a:latin typeface="Lato"/>
            </a:endParaRPr>
          </a:p>
          <a:p>
            <a:pPr marL="76200" indent="0" algn="l">
              <a:buNone/>
            </a:pPr>
            <a:r>
              <a:rPr lang="en-US" sz="1400" b="0" i="0" dirty="0">
                <a:solidFill>
                  <a:srgbClr val="645951"/>
                </a:solidFill>
                <a:effectLst/>
                <a:latin typeface="Lato"/>
              </a:rPr>
              <a:t>Refine and improve his business ideas/plan</a:t>
            </a:r>
          </a:p>
          <a:p>
            <a:pPr marL="76200" indent="0" algn="l">
              <a:buNone/>
            </a:pPr>
            <a:endParaRPr lang="en-US" sz="1400" b="0" i="0" dirty="0">
              <a:solidFill>
                <a:srgbClr val="645951"/>
              </a:solidFill>
              <a:effectLst/>
              <a:latin typeface="Lato"/>
            </a:endParaRPr>
          </a:p>
          <a:p>
            <a:pPr marL="76200" indent="0" algn="l">
              <a:buNone/>
            </a:pPr>
            <a:r>
              <a:rPr lang="en-US" sz="1400" dirty="0">
                <a:solidFill>
                  <a:srgbClr val="645951"/>
                </a:solidFill>
                <a:latin typeface="Lato"/>
              </a:rPr>
              <a:t>K</a:t>
            </a:r>
            <a:r>
              <a:rPr lang="en-US" sz="1400" b="0" i="0" dirty="0">
                <a:solidFill>
                  <a:srgbClr val="645951"/>
                </a:solidFill>
                <a:effectLst/>
                <a:latin typeface="Lato"/>
              </a:rPr>
              <a:t>nowledge about foreign markets</a:t>
            </a:r>
          </a:p>
          <a:p>
            <a:pPr marL="76200" indent="0" algn="l">
              <a:buNone/>
            </a:pPr>
            <a:endParaRPr lang="en-US" sz="1400" b="0" i="0" dirty="0">
              <a:solidFill>
                <a:srgbClr val="645951"/>
              </a:solidFill>
              <a:effectLst/>
              <a:latin typeface="Lato"/>
            </a:endParaRPr>
          </a:p>
          <a:p>
            <a:pPr marL="76200" indent="0" algn="l">
              <a:buNone/>
            </a:pPr>
            <a:r>
              <a:rPr lang="en-US" sz="1400" b="0" i="0" dirty="0">
                <a:solidFill>
                  <a:srgbClr val="645951"/>
                </a:solidFill>
                <a:effectLst/>
                <a:latin typeface="Lato"/>
              </a:rPr>
              <a:t>Collaborate and develop cross-border business co-operation</a:t>
            </a:r>
          </a:p>
          <a:p>
            <a:pPr marL="76200" indent="0" algn="l">
              <a:buNone/>
            </a:pPr>
            <a:endParaRPr lang="en-US" sz="1400" b="0" i="0" dirty="0">
              <a:solidFill>
                <a:srgbClr val="645951"/>
              </a:solidFill>
              <a:effectLst/>
              <a:latin typeface="Lato"/>
            </a:endParaRPr>
          </a:p>
          <a:p>
            <a:pPr marL="76200" indent="0" algn="l">
              <a:buNone/>
            </a:pPr>
            <a:r>
              <a:rPr lang="en-US" sz="1400" b="0" i="0" dirty="0">
                <a:solidFill>
                  <a:srgbClr val="645951"/>
                </a:solidFill>
                <a:effectLst/>
                <a:latin typeface="Lato"/>
              </a:rPr>
              <a:t>Improve language skills</a:t>
            </a:r>
          </a:p>
          <a:p>
            <a:pPr marL="76200" indent="0" algn="l">
              <a:buNone/>
            </a:pPr>
            <a:endParaRPr lang="en-US" sz="1400" b="0" i="0" dirty="0">
              <a:solidFill>
                <a:srgbClr val="645951"/>
              </a:solidFill>
              <a:effectLst/>
              <a:latin typeface="Lato"/>
            </a:endParaRPr>
          </a:p>
          <a:p>
            <a:pPr marL="76200" indent="0" algn="l">
              <a:buNone/>
            </a:pPr>
            <a:r>
              <a:rPr lang="en-US" sz="1400" b="0" i="0" dirty="0">
                <a:solidFill>
                  <a:srgbClr val="645951"/>
                </a:solidFill>
                <a:effectLst/>
                <a:latin typeface="Lato"/>
              </a:rPr>
              <a:t>Receive practical and financial assistance, logistical and local support during the stay, and a grant covering the travel and other costs during the stay abroad.</a:t>
            </a:r>
          </a:p>
          <a:p>
            <a:pPr marL="342900" marR="0" lvl="0" indent="-190500" algn="l" rtl="0">
              <a:lnSpc>
                <a:spcPct val="100000"/>
              </a:lnSpc>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FF395082-A339-490B-B0AE-CB4DC436FD90}"/>
              </a:ext>
            </a:extLst>
          </p:cNvPr>
          <p:cNvSpPr txBox="1">
            <a:spLocks/>
          </p:cNvSpPr>
          <p:nvPr/>
        </p:nvSpPr>
        <p:spPr>
          <a:xfrm>
            <a:off x="819843" y="575416"/>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New Entrepreneur benefit</a:t>
            </a:r>
          </a:p>
        </p:txBody>
      </p:sp>
    </p:spTree>
    <p:extLst>
      <p:ext uri="{BB962C8B-B14F-4D97-AF65-F5344CB8AC3E}">
        <p14:creationId xmlns:p14="http://schemas.microsoft.com/office/powerpoint/2010/main" val="126958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686971" y="2039172"/>
            <a:ext cx="8070850" cy="4659678"/>
          </a:xfrm>
          <a:prstGeom prst="rect">
            <a:avLst/>
          </a:prstGeom>
          <a:noFill/>
          <a:ln>
            <a:noFill/>
          </a:ln>
        </p:spPr>
        <p:txBody>
          <a:bodyPr spcFirstLastPara="1" wrap="square" lIns="91425" tIns="45700" rIns="91425" bIns="45700" anchor="t" anchorCtr="0">
            <a:noAutofit/>
          </a:bodyPr>
          <a:lstStyle/>
          <a:p>
            <a:pPr marL="342900" lvl="0" indent="-190500" algn="ctr">
              <a:buFont typeface="Arial"/>
              <a:buNone/>
            </a:pPr>
            <a:r>
              <a:rPr lang="en-US" sz="1200" b="1" dirty="0">
                <a:solidFill>
                  <a:srgbClr val="645951"/>
                </a:solidFill>
                <a:latin typeface="Lato"/>
              </a:rPr>
              <a:t>Responsibilities</a:t>
            </a:r>
          </a:p>
          <a:p>
            <a:pPr marL="342900" lvl="0" indent="-190500">
              <a:buFont typeface="Arial"/>
              <a:buNone/>
            </a:pPr>
            <a:endParaRPr lang="en-US" sz="1200" dirty="0">
              <a:solidFill>
                <a:srgbClr val="645951"/>
              </a:solidFill>
              <a:latin typeface="Lato"/>
            </a:endParaRPr>
          </a:p>
          <a:p>
            <a:pPr marL="152400" indent="0" algn="just">
              <a:buFont typeface="Arial"/>
              <a:buNone/>
            </a:pPr>
            <a:r>
              <a:rPr lang="en-US" sz="1300" dirty="0">
                <a:solidFill>
                  <a:srgbClr val="645951"/>
                </a:solidFill>
                <a:latin typeface="Lato"/>
              </a:rPr>
              <a:t>Draft and sign a "Commitment to Quality” about working relationship between him/her and host      entrepreneur. It will also set out the objectives of the stay and a proposed plan of activities during the stay</a:t>
            </a:r>
          </a:p>
          <a:p>
            <a:pPr marL="152400" indent="0" algn="just">
              <a:buFont typeface="Arial"/>
              <a:buNone/>
            </a:pPr>
            <a:r>
              <a:rPr lang="en-US" sz="1300" dirty="0">
                <a:solidFill>
                  <a:srgbClr val="645951"/>
                </a:solidFill>
                <a:latin typeface="Lato"/>
              </a:rPr>
              <a:t>Sign an agreement with a local contact point for the payment of the grant for the stay, specifying the tasks,      responsibilities, financial conditions and legal implications of the project within the agreed timetable</a:t>
            </a:r>
          </a:p>
          <a:p>
            <a:pPr marL="152400" indent="0" algn="just">
              <a:buFont typeface="Arial"/>
              <a:buNone/>
            </a:pPr>
            <a:r>
              <a:rPr lang="en-US" sz="1300" dirty="0">
                <a:solidFill>
                  <a:srgbClr val="645951"/>
                </a:solidFill>
                <a:latin typeface="Lato"/>
              </a:rPr>
              <a:t>Submit a feedback questionnaire after his/her stay abroad </a:t>
            </a:r>
          </a:p>
          <a:p>
            <a:pPr marL="342900" lvl="0" indent="-190500">
              <a:buFont typeface="Arial"/>
              <a:buNone/>
            </a:pPr>
            <a:endParaRPr lang="en-US" sz="1200" dirty="0">
              <a:solidFill>
                <a:srgbClr val="645951"/>
              </a:solidFill>
              <a:latin typeface="Lato"/>
            </a:endParaRPr>
          </a:p>
          <a:p>
            <a:pPr marL="342900" lvl="0" indent="-190500" algn="ctr">
              <a:buFont typeface="Arial"/>
              <a:buNone/>
            </a:pPr>
            <a:r>
              <a:rPr lang="en-US" sz="1200" b="1" dirty="0">
                <a:solidFill>
                  <a:srgbClr val="645951"/>
                </a:solidFill>
                <a:latin typeface="Lato"/>
              </a:rPr>
              <a:t>Activities</a:t>
            </a:r>
            <a:endParaRPr lang="en-US" sz="1200" dirty="0">
              <a:solidFill>
                <a:srgbClr val="645951"/>
              </a:solidFill>
              <a:latin typeface="Lato"/>
            </a:endParaRPr>
          </a:p>
          <a:p>
            <a:pPr marL="342900" lvl="0" indent="-190500">
              <a:buFont typeface="Arial"/>
              <a:buNone/>
            </a:pPr>
            <a:endParaRPr lang="en-US" sz="1200" dirty="0">
              <a:solidFill>
                <a:srgbClr val="645951"/>
              </a:solidFill>
              <a:latin typeface="Lato"/>
            </a:endParaRPr>
          </a:p>
          <a:p>
            <a:pPr marL="152400" indent="0">
              <a:buFont typeface="Arial"/>
              <a:buNone/>
            </a:pPr>
            <a:r>
              <a:rPr lang="en-US" sz="1300" dirty="0">
                <a:solidFill>
                  <a:srgbClr val="645951"/>
                </a:solidFill>
                <a:latin typeface="Lato"/>
              </a:rPr>
              <a:t>Shadow and work with an experienced host entrepreneur;</a:t>
            </a:r>
          </a:p>
          <a:p>
            <a:pPr marL="152400" indent="0">
              <a:buFont typeface="Arial"/>
              <a:buNone/>
            </a:pPr>
            <a:r>
              <a:rPr lang="en-US" sz="1300" dirty="0">
                <a:solidFill>
                  <a:srgbClr val="645951"/>
                </a:solidFill>
                <a:latin typeface="Lato"/>
              </a:rPr>
              <a:t>Conduct market research and develop new business opportunities;</a:t>
            </a:r>
          </a:p>
          <a:p>
            <a:pPr marL="152400" indent="0">
              <a:buFont typeface="Arial"/>
              <a:buNone/>
            </a:pPr>
            <a:r>
              <a:rPr lang="en-US" sz="1300" dirty="0">
                <a:solidFill>
                  <a:srgbClr val="645951"/>
                </a:solidFill>
                <a:latin typeface="Lato"/>
              </a:rPr>
              <a:t>Understand business finance;</a:t>
            </a:r>
          </a:p>
          <a:p>
            <a:pPr marL="152400" indent="0">
              <a:buFont typeface="Arial"/>
              <a:buNone/>
            </a:pPr>
            <a:r>
              <a:rPr lang="en-US" sz="1300" dirty="0">
                <a:solidFill>
                  <a:srgbClr val="645951"/>
                </a:solidFill>
                <a:latin typeface="Lato"/>
              </a:rPr>
              <a:t>Discover the branding, sales and marketing strategies of the host entrepreneur's company.</a:t>
            </a:r>
          </a:p>
        </p:txBody>
      </p:sp>
      <p:pic>
        <p:nvPicPr>
          <p:cNvPr id="246" name="Google Shape;246;p61"/>
          <p:cNvPicPr preferRelativeResize="0"/>
          <p:nvPr/>
        </p:nvPicPr>
        <p:blipFill rotWithShape="1">
          <a:blip r:embed="rId3">
            <a:alphaModFix/>
          </a:blip>
          <a:srcRect/>
          <a:stretch/>
        </p:blipFill>
        <p:spPr>
          <a:xfrm>
            <a:off x="7059381" y="6036075"/>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D5D60ECD-A086-4304-A685-564EA3157728}"/>
              </a:ext>
            </a:extLst>
          </p:cNvPr>
          <p:cNvSpPr txBox="1">
            <a:spLocks/>
          </p:cNvSpPr>
          <p:nvPr/>
        </p:nvSpPr>
        <p:spPr>
          <a:xfrm>
            <a:off x="686971" y="745252"/>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Responsibilities and activities for new entrepreneur</a:t>
            </a:r>
          </a:p>
        </p:txBody>
      </p:sp>
    </p:spTree>
    <p:extLst>
      <p:ext uri="{BB962C8B-B14F-4D97-AF65-F5344CB8AC3E}">
        <p14:creationId xmlns:p14="http://schemas.microsoft.com/office/powerpoint/2010/main" val="31996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819844" y="2476677"/>
            <a:ext cx="8070850" cy="4381323"/>
          </a:xfrm>
          <a:prstGeom prst="rect">
            <a:avLst/>
          </a:prstGeom>
          <a:noFill/>
          <a:ln>
            <a:noFill/>
          </a:ln>
        </p:spPr>
        <p:txBody>
          <a:bodyPr spcFirstLastPara="1" wrap="square" lIns="91425" tIns="45700" rIns="91425" bIns="45700" anchor="t" anchorCtr="0">
            <a:noAutofit/>
          </a:bodyPr>
          <a:lstStyle/>
          <a:p>
            <a:pPr marL="76200" indent="0" algn="l">
              <a:buNone/>
            </a:pPr>
            <a:r>
              <a:rPr lang="en-US" sz="1400" b="0" i="0" dirty="0">
                <a:solidFill>
                  <a:srgbClr val="645951"/>
                </a:solidFill>
                <a:effectLst/>
                <a:latin typeface="Lato"/>
              </a:rPr>
              <a:t>He/she can participate in the </a:t>
            </a:r>
            <a:r>
              <a:rPr lang="en-US" sz="1400" b="0" i="0" dirty="0" err="1">
                <a:solidFill>
                  <a:srgbClr val="645951"/>
                </a:solidFill>
                <a:effectLst/>
                <a:latin typeface="Lato"/>
              </a:rPr>
              <a:t>programme</a:t>
            </a:r>
            <a:r>
              <a:rPr lang="en-US" sz="1400" b="0" i="0" dirty="0">
                <a:solidFill>
                  <a:srgbClr val="645951"/>
                </a:solidFill>
                <a:effectLst/>
                <a:latin typeface="Lato"/>
              </a:rPr>
              <a:t> if:</a:t>
            </a:r>
          </a:p>
          <a:p>
            <a:pPr marL="76200" indent="0">
              <a:buNone/>
            </a:pPr>
            <a:endParaRPr lang="en-US" sz="1400" b="0" i="0" dirty="0">
              <a:solidFill>
                <a:srgbClr val="645951"/>
              </a:solidFill>
              <a:effectLst/>
              <a:latin typeface="Lato"/>
            </a:endParaRPr>
          </a:p>
          <a:p>
            <a:pPr marL="76200" indent="0">
              <a:buNone/>
            </a:pPr>
            <a:r>
              <a:rPr lang="en-US" sz="1400" b="0" i="0" dirty="0">
                <a:solidFill>
                  <a:srgbClr val="645951"/>
                </a:solidFill>
                <a:effectLst/>
                <a:latin typeface="Lato"/>
              </a:rPr>
              <a:t>is a permanent resident in one of the Participating Countries and his/her company is registered in that country</a:t>
            </a:r>
          </a:p>
          <a:p>
            <a:pPr marL="76200" indent="0">
              <a:buNone/>
            </a:pPr>
            <a:r>
              <a:rPr lang="en-US" sz="1400" b="0" i="0" dirty="0">
                <a:solidFill>
                  <a:srgbClr val="645951"/>
                </a:solidFill>
                <a:effectLst/>
                <a:latin typeface="Lato"/>
              </a:rPr>
              <a:t>is the owner-manager </a:t>
            </a:r>
            <a:r>
              <a:rPr lang="en-US" sz="1400" dirty="0">
                <a:solidFill>
                  <a:srgbClr val="645951"/>
                </a:solidFill>
                <a:latin typeface="Lato"/>
              </a:rPr>
              <a:t>of a </a:t>
            </a:r>
            <a:r>
              <a:rPr lang="en-US" sz="1400" dirty="0">
                <a:solidFill>
                  <a:srgbClr val="645951"/>
                </a:solidFill>
                <a:latin typeface="Lato"/>
                <a:hlinkClick r:id="rId3" tooltip="SME Definition">
                  <a:extLst>
                    <a:ext uri="{A12FA001-AC4F-418D-AE19-62706E023703}">
                      <ahyp:hlinkClr xmlns:ahyp="http://schemas.microsoft.com/office/drawing/2018/hyperlinkcolor" xmlns="" val="tx"/>
                    </a:ext>
                  </a:extLst>
                </a:hlinkClick>
              </a:rPr>
              <a:t>small or medium enterprise</a:t>
            </a:r>
            <a:r>
              <a:rPr lang="en-US" sz="1400" dirty="0">
                <a:solidFill>
                  <a:srgbClr val="645951"/>
                </a:solidFill>
                <a:latin typeface="Lato"/>
              </a:rPr>
              <a:t>  (</a:t>
            </a:r>
            <a:r>
              <a:rPr lang="en-US" sz="1400" b="0" i="0" dirty="0">
                <a:solidFill>
                  <a:srgbClr val="645951"/>
                </a:solidFill>
                <a:effectLst/>
                <a:latin typeface="Lato"/>
              </a:rPr>
              <a:t>he/she can’t be an employee)    </a:t>
            </a:r>
          </a:p>
          <a:p>
            <a:pPr marL="76200" indent="0">
              <a:buNone/>
            </a:pPr>
            <a:r>
              <a:rPr lang="en-US" sz="1400" b="0" i="0" dirty="0">
                <a:solidFill>
                  <a:srgbClr val="645951"/>
                </a:solidFill>
                <a:effectLst/>
                <a:latin typeface="Lato"/>
              </a:rPr>
              <a:t>has been running a company as an entrepreneur for more than 3 years</a:t>
            </a:r>
          </a:p>
          <a:p>
            <a:pPr marL="76200" indent="0">
              <a:buNone/>
            </a:pPr>
            <a:r>
              <a:rPr lang="en-US" sz="1400" b="0" i="0" dirty="0">
                <a:solidFill>
                  <a:srgbClr val="645951"/>
                </a:solidFill>
                <a:effectLst/>
                <a:latin typeface="Lato"/>
              </a:rPr>
              <a:t>is willing to share his knowledge and experience with a new entrepreneur and act as a mentor.</a:t>
            </a:r>
          </a:p>
          <a:p>
            <a:pPr marL="76200" indent="0">
              <a:buNone/>
            </a:pPr>
            <a:endParaRPr lang="en-US" sz="1400" dirty="0">
              <a:solidFill>
                <a:srgbClr val="645951"/>
              </a:solidFill>
              <a:latin typeface="Lato"/>
            </a:endParaRPr>
          </a:p>
          <a:p>
            <a:pPr marL="76200" indent="0">
              <a:buNone/>
            </a:pPr>
            <a:r>
              <a:rPr lang="en-US" sz="1400" dirty="0">
                <a:solidFill>
                  <a:srgbClr val="645951"/>
                </a:solidFill>
                <a:latin typeface="Lato"/>
              </a:rPr>
              <a:t>T</a:t>
            </a:r>
            <a:r>
              <a:rPr lang="en-US" sz="1400" b="0" i="0" dirty="0">
                <a:solidFill>
                  <a:srgbClr val="645951"/>
                </a:solidFill>
                <a:effectLst/>
                <a:latin typeface="Lato"/>
              </a:rPr>
              <a:t>he </a:t>
            </a:r>
            <a:r>
              <a:rPr lang="en-US" sz="1400" b="0" i="0" dirty="0" err="1">
                <a:solidFill>
                  <a:srgbClr val="645951"/>
                </a:solidFill>
                <a:effectLst/>
                <a:latin typeface="Lato"/>
              </a:rPr>
              <a:t>programme</a:t>
            </a:r>
            <a:r>
              <a:rPr lang="en-US" sz="1400" b="0" i="0" dirty="0">
                <a:solidFill>
                  <a:srgbClr val="645951"/>
                </a:solidFill>
                <a:effectLst/>
                <a:latin typeface="Lato"/>
              </a:rPr>
              <a:t> does not foresee any European funding for host entrepreneurs. </a:t>
            </a:r>
          </a:p>
          <a:p>
            <a:pPr marL="76200" indent="0" algn="l">
              <a:buNone/>
            </a:pPr>
            <a:endParaRPr lang="en-US" sz="1400" dirty="0"/>
          </a:p>
          <a:p>
            <a:pPr marL="76200" indent="0" algn="l">
              <a:buNone/>
            </a:pPr>
            <a:r>
              <a:rPr lang="en-US" sz="1400" dirty="0">
                <a:solidFill>
                  <a:srgbClr val="645951"/>
                </a:solidFill>
                <a:latin typeface="Lato"/>
              </a:rPr>
              <a:t>He/she can </a:t>
            </a:r>
            <a:r>
              <a:rPr lang="en-US" sz="1400" dirty="0" err="1">
                <a:solidFill>
                  <a:srgbClr val="645951"/>
                </a:solidFill>
                <a:latin typeface="Lato"/>
              </a:rPr>
              <a:t>partecipate</a:t>
            </a:r>
            <a:r>
              <a:rPr lang="en-US" sz="1400" dirty="0">
                <a:solidFill>
                  <a:srgbClr val="645951"/>
                </a:solidFill>
                <a:latin typeface="Lato"/>
              </a:rPr>
              <a:t> in the </a:t>
            </a:r>
            <a:r>
              <a:rPr lang="en-US" sz="1400" dirty="0" err="1">
                <a:solidFill>
                  <a:srgbClr val="645951"/>
                </a:solidFill>
                <a:latin typeface="Lato"/>
              </a:rPr>
              <a:t>programme</a:t>
            </a:r>
            <a:r>
              <a:rPr lang="en-US" sz="1400" dirty="0">
                <a:solidFill>
                  <a:srgbClr val="645951"/>
                </a:solidFill>
                <a:latin typeface="Lato"/>
              </a:rPr>
              <a:t> more than once</a:t>
            </a:r>
          </a:p>
        </p:txBody>
      </p:sp>
      <p:pic>
        <p:nvPicPr>
          <p:cNvPr id="246" name="Google Shape;246;p61"/>
          <p:cNvPicPr preferRelativeResize="0"/>
          <p:nvPr/>
        </p:nvPicPr>
        <p:blipFill rotWithShape="1">
          <a:blip r:embed="rId4">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5">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F7ACD912-0A4B-459F-A705-DB30F4716ABA}"/>
              </a:ext>
            </a:extLst>
          </p:cNvPr>
          <p:cNvSpPr txBox="1">
            <a:spLocks/>
          </p:cNvSpPr>
          <p:nvPr/>
        </p:nvSpPr>
        <p:spPr>
          <a:xfrm>
            <a:off x="615950" y="990600"/>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Host entrepreneur profile</a:t>
            </a:r>
          </a:p>
        </p:txBody>
      </p:sp>
    </p:spTree>
    <p:extLst>
      <p:ext uri="{BB962C8B-B14F-4D97-AF65-F5344CB8AC3E}">
        <p14:creationId xmlns:p14="http://schemas.microsoft.com/office/powerpoint/2010/main" val="24304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793211" y="2221356"/>
            <a:ext cx="8070850" cy="4381323"/>
          </a:xfrm>
          <a:prstGeom prst="rect">
            <a:avLst/>
          </a:prstGeom>
          <a:noFill/>
          <a:ln>
            <a:noFill/>
          </a:ln>
        </p:spPr>
        <p:txBody>
          <a:bodyPr spcFirstLastPara="1" wrap="square" lIns="91425" tIns="45700" rIns="91425" bIns="45700" anchor="t" anchorCtr="0">
            <a:noAutofit/>
          </a:bodyPr>
          <a:lstStyle/>
          <a:p>
            <a:pPr marL="76200" indent="0" algn="ctr">
              <a:buNone/>
            </a:pPr>
            <a:r>
              <a:rPr lang="en-US" sz="1300" b="1" i="0" dirty="0">
                <a:solidFill>
                  <a:srgbClr val="645951"/>
                </a:solidFill>
                <a:effectLst/>
                <a:latin typeface="Lato"/>
              </a:rPr>
              <a:t>Benefits</a:t>
            </a:r>
          </a:p>
          <a:p>
            <a:pPr marL="76200" indent="0" algn="just">
              <a:buNone/>
            </a:pPr>
            <a:r>
              <a:rPr lang="en-US" sz="1300" b="0" i="0" dirty="0">
                <a:solidFill>
                  <a:srgbClr val="645951"/>
                </a:solidFill>
                <a:effectLst/>
                <a:latin typeface="Lato"/>
              </a:rPr>
              <a:t>Work with a motivated new entrepreneur who could contribute with innovative views, new skills and knowledge to the his/her business;</a:t>
            </a:r>
          </a:p>
          <a:p>
            <a:pPr marL="76200" indent="0" algn="just">
              <a:buNone/>
            </a:pPr>
            <a:r>
              <a:rPr lang="en-US" sz="1300" b="0" i="0" dirty="0">
                <a:solidFill>
                  <a:srgbClr val="645951"/>
                </a:solidFill>
                <a:effectLst/>
                <a:latin typeface="Lato"/>
              </a:rPr>
              <a:t>Learn about foreign markets, expand business opportunities and engage in cross-border activities;</a:t>
            </a:r>
          </a:p>
          <a:p>
            <a:pPr marL="76200" indent="0" algn="just">
              <a:buNone/>
            </a:pPr>
            <a:r>
              <a:rPr lang="en-US" sz="1300" b="0" i="0" dirty="0">
                <a:solidFill>
                  <a:srgbClr val="645951"/>
                </a:solidFill>
                <a:effectLst/>
                <a:latin typeface="Lato"/>
              </a:rPr>
              <a:t>Improve the growth potential of the company by establishing a business partnership with a new entrepreneur from another European country;</a:t>
            </a:r>
          </a:p>
          <a:p>
            <a:pPr marL="76200" indent="0" algn="just">
              <a:buNone/>
            </a:pPr>
            <a:r>
              <a:rPr lang="en-US" sz="1300" b="0" i="0" dirty="0">
                <a:solidFill>
                  <a:srgbClr val="645951"/>
                </a:solidFill>
                <a:effectLst/>
                <a:latin typeface="Lato"/>
              </a:rPr>
              <a:t>Increase the visibility and prestige of your business (e.g. via interviews with the media);</a:t>
            </a:r>
          </a:p>
          <a:p>
            <a:pPr marL="76200" indent="0" algn="just">
              <a:buNone/>
            </a:pPr>
            <a:endParaRPr lang="en-US" sz="1300" dirty="0">
              <a:solidFill>
                <a:srgbClr val="645951"/>
              </a:solidFill>
              <a:latin typeface="Lato"/>
            </a:endParaRPr>
          </a:p>
          <a:p>
            <a:pPr marL="76200" indent="0" algn="ctr">
              <a:buNone/>
            </a:pPr>
            <a:r>
              <a:rPr lang="en-US" sz="1300" b="1" dirty="0">
                <a:solidFill>
                  <a:srgbClr val="645951"/>
                </a:solidFill>
                <a:latin typeface="Lato"/>
              </a:rPr>
              <a:t>Tasks and responsibilities</a:t>
            </a:r>
          </a:p>
          <a:p>
            <a:pPr marL="76200" indent="0" algn="ctr">
              <a:buNone/>
            </a:pPr>
            <a:endParaRPr lang="en-US" sz="1300" dirty="0">
              <a:solidFill>
                <a:srgbClr val="645951"/>
              </a:solidFill>
              <a:latin typeface="Lato"/>
            </a:endParaRPr>
          </a:p>
          <a:p>
            <a:pPr marL="76200" indent="0" algn="just">
              <a:buNone/>
            </a:pPr>
            <a:r>
              <a:rPr lang="en-US" sz="1300" dirty="0">
                <a:solidFill>
                  <a:srgbClr val="645951"/>
                </a:solidFill>
                <a:latin typeface="Lato"/>
              </a:rPr>
              <a:t>He/she must ensure the high quality of the learning experience.</a:t>
            </a:r>
          </a:p>
          <a:p>
            <a:pPr marL="76200" indent="0" algn="just">
              <a:buNone/>
            </a:pPr>
            <a:r>
              <a:rPr lang="en-US" sz="1300" dirty="0">
                <a:solidFill>
                  <a:srgbClr val="645951"/>
                </a:solidFill>
                <a:latin typeface="Lato"/>
              </a:rPr>
              <a:t>He/she is asked to sign an online  "Commitment to Quality” document, </a:t>
            </a:r>
          </a:p>
          <a:p>
            <a:pPr marL="76200" indent="0" algn="just">
              <a:buNone/>
            </a:pPr>
            <a:r>
              <a:rPr lang="en-US" sz="1300" dirty="0">
                <a:solidFill>
                  <a:srgbClr val="645951"/>
                </a:solidFill>
                <a:latin typeface="Lato"/>
              </a:rPr>
              <a:t>He/she must fill in an online feedback questionnaire after the exchange.</a:t>
            </a:r>
            <a:endParaRPr sz="1300" dirty="0">
              <a:solidFill>
                <a:srgbClr val="645951"/>
              </a:solidFill>
              <a:latin typeface="Lato"/>
            </a:endParaRPr>
          </a:p>
          <a:p>
            <a:pPr marL="342900" marR="0" lvl="0" indent="-190500" algn="l" rtl="0">
              <a:spcBef>
                <a:spcPts val="480"/>
              </a:spcBef>
              <a:spcAft>
                <a:spcPts val="0"/>
              </a:spcAft>
              <a:buClr>
                <a:schemeClr val="dk1"/>
              </a:buClr>
              <a:buSzPts val="2400"/>
              <a:buFont typeface="Arial"/>
              <a:buNone/>
            </a:pPr>
            <a:endParaRPr sz="12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F7ACD912-0A4B-459F-A705-DB30F4716ABA}"/>
              </a:ext>
            </a:extLst>
          </p:cNvPr>
          <p:cNvSpPr txBox="1">
            <a:spLocks/>
          </p:cNvSpPr>
          <p:nvPr/>
        </p:nvSpPr>
        <p:spPr>
          <a:xfrm>
            <a:off x="615950" y="990600"/>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Host entrepreneur benefits and responsibilities</a:t>
            </a:r>
          </a:p>
        </p:txBody>
      </p:sp>
    </p:spTree>
    <p:extLst>
      <p:ext uri="{BB962C8B-B14F-4D97-AF65-F5344CB8AC3E}">
        <p14:creationId xmlns:p14="http://schemas.microsoft.com/office/powerpoint/2010/main" val="16782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1"/>
          <p:cNvSpPr txBox="1">
            <a:spLocks noGrp="1"/>
          </p:cNvSpPr>
          <p:nvPr>
            <p:ph type="body" idx="4294967295"/>
          </p:nvPr>
        </p:nvSpPr>
        <p:spPr>
          <a:xfrm>
            <a:off x="784333" y="2338333"/>
            <a:ext cx="8070850" cy="4114800"/>
          </a:xfrm>
          <a:prstGeom prst="rect">
            <a:avLst/>
          </a:prstGeom>
          <a:noFill/>
          <a:ln>
            <a:noFill/>
          </a:ln>
        </p:spPr>
        <p:txBody>
          <a:bodyPr spcFirstLastPara="1" wrap="square" lIns="91425" tIns="45700" rIns="91425" bIns="45700" anchor="t" anchorCtr="0">
            <a:noAutofit/>
          </a:bodyPr>
          <a:lstStyle/>
          <a:p>
            <a:pPr marL="76200" indent="0" algn="just">
              <a:buNone/>
            </a:pPr>
            <a:r>
              <a:rPr lang="en-US" sz="1500" b="0" i="0" dirty="0">
                <a:solidFill>
                  <a:srgbClr val="645951"/>
                </a:solidFill>
                <a:effectLst/>
                <a:latin typeface="Lato"/>
              </a:rPr>
              <a:t>They are selected by the European Commission and they will guide both new and host entrepreneurs throughout the exchange.</a:t>
            </a:r>
          </a:p>
          <a:p>
            <a:pPr marL="76200" indent="0" algn="just">
              <a:buNone/>
            </a:pPr>
            <a:r>
              <a:rPr lang="en-US" sz="1500" dirty="0">
                <a:solidFill>
                  <a:srgbClr val="645951"/>
                </a:solidFill>
                <a:latin typeface="Lato"/>
              </a:rPr>
              <a:t>They </a:t>
            </a:r>
            <a:r>
              <a:rPr lang="en-US" sz="1500" b="0" i="0" dirty="0">
                <a:solidFill>
                  <a:srgbClr val="645951"/>
                </a:solidFill>
                <a:effectLst/>
                <a:latin typeface="Lato"/>
              </a:rPr>
              <a:t>help the </a:t>
            </a:r>
            <a:r>
              <a:rPr lang="en-US" sz="1500" dirty="0">
                <a:solidFill>
                  <a:srgbClr val="645951"/>
                </a:solidFill>
                <a:latin typeface="Lato"/>
              </a:rPr>
              <a:t>new entrepreneur with the application form in the website, the search of suitable host entrepreneur, the creation of </a:t>
            </a:r>
            <a:r>
              <a:rPr lang="en-US" sz="1500" b="0" i="0" dirty="0">
                <a:solidFill>
                  <a:srgbClr val="645951"/>
                </a:solidFill>
                <a:effectLst/>
                <a:latin typeface="Lato"/>
              </a:rPr>
              <a:t>a successful relationship and the definition of the financial support</a:t>
            </a:r>
          </a:p>
          <a:p>
            <a:pPr marL="76200" indent="0">
              <a:buNone/>
            </a:pPr>
            <a:r>
              <a:rPr lang="en-US" sz="1500" b="0" i="0" dirty="0">
                <a:solidFill>
                  <a:srgbClr val="645951"/>
                </a:solidFill>
                <a:effectLst/>
                <a:latin typeface="Lato"/>
              </a:rPr>
              <a:t>In the website it is possible to find a local contact point active in a specific region or in the country of residence; but it is also possible to register with a local contact point located in another European country if they aren’t available.</a:t>
            </a:r>
            <a:br>
              <a:rPr lang="en-US" sz="1500" b="0" i="0" dirty="0">
                <a:solidFill>
                  <a:srgbClr val="645951"/>
                </a:solidFill>
                <a:effectLst/>
                <a:latin typeface="Lato"/>
              </a:rPr>
            </a:br>
            <a:r>
              <a:rPr lang="en-US" sz="1500" b="0" i="0" dirty="0">
                <a:solidFill>
                  <a:srgbClr val="645951"/>
                </a:solidFill>
                <a:effectLst/>
                <a:latin typeface="Lato"/>
              </a:rPr>
              <a:t/>
            </a:r>
            <a:br>
              <a:rPr lang="en-US" sz="1500" b="0" i="0" dirty="0">
                <a:solidFill>
                  <a:srgbClr val="645951"/>
                </a:solidFill>
                <a:effectLst/>
                <a:latin typeface="Lato"/>
              </a:rPr>
            </a:br>
            <a:r>
              <a:rPr lang="en-US" sz="1500" b="0" i="0" dirty="0">
                <a:solidFill>
                  <a:srgbClr val="645951"/>
                </a:solidFill>
                <a:effectLst/>
                <a:latin typeface="Lato"/>
              </a:rPr>
              <a:t>A local contact point can also organize an induction course to prepare the new</a:t>
            </a:r>
            <a:r>
              <a:rPr lang="en-US" sz="1500" dirty="0">
                <a:solidFill>
                  <a:srgbClr val="645951"/>
                </a:solidFill>
                <a:latin typeface="Lato"/>
              </a:rPr>
              <a:t> entrepreneur</a:t>
            </a:r>
            <a:r>
              <a:rPr lang="en-US" sz="1500" b="0" i="0" dirty="0">
                <a:solidFill>
                  <a:srgbClr val="645951"/>
                </a:solidFill>
                <a:effectLst/>
                <a:latin typeface="Lato"/>
              </a:rPr>
              <a:t> for the exchange (but it’s not mandatory)</a:t>
            </a:r>
            <a:br>
              <a:rPr lang="en-US" sz="1500" b="0" i="0" dirty="0">
                <a:solidFill>
                  <a:srgbClr val="645951"/>
                </a:solidFill>
                <a:effectLst/>
                <a:latin typeface="Lato"/>
              </a:rPr>
            </a:br>
            <a:r>
              <a:rPr lang="en-US" sz="1500" b="0" i="0" dirty="0">
                <a:solidFill>
                  <a:srgbClr val="645951"/>
                </a:solidFill>
                <a:effectLst/>
                <a:latin typeface="Lato"/>
              </a:rPr>
              <a:t/>
            </a:r>
            <a:br>
              <a:rPr lang="en-US" sz="1500" b="0" i="0" dirty="0">
                <a:solidFill>
                  <a:srgbClr val="645951"/>
                </a:solidFill>
                <a:effectLst/>
                <a:latin typeface="Lato"/>
              </a:rPr>
            </a:br>
            <a:r>
              <a:rPr lang="en-US" sz="1500" b="0" i="0" dirty="0">
                <a:solidFill>
                  <a:srgbClr val="645951"/>
                </a:solidFill>
                <a:effectLst/>
                <a:latin typeface="Lato"/>
              </a:rPr>
              <a:t>A host entrepreneur's local contact point will also offer local assistance to visiting new entrepreneurs during their stay.</a:t>
            </a:r>
            <a:r>
              <a:rPr lang="en-US" sz="1400" b="0" i="0" dirty="0">
                <a:solidFill>
                  <a:srgbClr val="645951"/>
                </a:solidFill>
                <a:effectLst/>
                <a:latin typeface="Lato"/>
              </a:rPr>
              <a:t/>
            </a:r>
            <a:br>
              <a:rPr lang="en-US" sz="1400" b="0" i="0" dirty="0">
                <a:solidFill>
                  <a:srgbClr val="645951"/>
                </a:solidFill>
                <a:effectLst/>
                <a:latin typeface="Lato"/>
              </a:rPr>
            </a:br>
            <a:endParaRPr lang="en-US" sz="1400" b="0" i="0" dirty="0">
              <a:solidFill>
                <a:srgbClr val="645951"/>
              </a:solidFill>
              <a:effectLst/>
              <a:latin typeface="Lato"/>
            </a:endParaRPr>
          </a:p>
          <a:p>
            <a:pPr marL="76200" indent="0" algn="just">
              <a:buNone/>
            </a:pPr>
            <a:r>
              <a:rPr lang="en-US" sz="1400" b="0" i="0" dirty="0">
                <a:solidFill>
                  <a:srgbClr val="645951"/>
                </a:solidFill>
                <a:effectLst/>
                <a:latin typeface="Lato"/>
              </a:rPr>
              <a:t> </a:t>
            </a:r>
          </a:p>
          <a:p>
            <a:pPr marL="342900" marR="0" lvl="0" indent="-190500" algn="just" rtl="0">
              <a:lnSpc>
                <a:spcPct val="100000"/>
              </a:lnSpc>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a:p>
            <a:pPr marL="342900" marR="0" lvl="0" indent="-190500" algn="just" rtl="0">
              <a:spcBef>
                <a:spcPts val="480"/>
              </a:spcBef>
              <a:spcAft>
                <a:spcPts val="0"/>
              </a:spcAft>
              <a:buClr>
                <a:schemeClr val="dk1"/>
              </a:buClr>
              <a:buSzPts val="2400"/>
              <a:buFont typeface="Arial"/>
              <a:buNone/>
            </a:pPr>
            <a:endParaRPr sz="1400" b="0" i="0" u="none" dirty="0">
              <a:solidFill>
                <a:schemeClr val="dk1"/>
              </a:solidFill>
              <a:latin typeface="Arial"/>
              <a:ea typeface="Arial"/>
              <a:cs typeface="Arial"/>
              <a:sym typeface="Arial"/>
            </a:endParaRPr>
          </a:p>
        </p:txBody>
      </p:sp>
      <p:pic>
        <p:nvPicPr>
          <p:cNvPr id="246" name="Google Shape;246;p61"/>
          <p:cNvPicPr preferRelativeResize="0"/>
          <p:nvPr/>
        </p:nvPicPr>
        <p:blipFill rotWithShape="1">
          <a:blip r:embed="rId3">
            <a:alphaModFix/>
          </a:blip>
          <a:srcRect/>
          <a:stretch/>
        </p:blipFill>
        <p:spPr>
          <a:xfrm>
            <a:off x="7121525" y="5867400"/>
            <a:ext cx="1547812" cy="407987"/>
          </a:xfrm>
          <a:prstGeom prst="rect">
            <a:avLst/>
          </a:prstGeom>
          <a:noFill/>
          <a:ln>
            <a:noFill/>
          </a:ln>
        </p:spPr>
      </p:pic>
      <p:pic>
        <p:nvPicPr>
          <p:cNvPr id="247" name="Google Shape;247;p61" descr="Leaderboard-728x90.jpg"/>
          <p:cNvPicPr preferRelativeResize="0"/>
          <p:nvPr/>
        </p:nvPicPr>
        <p:blipFill rotWithShape="1">
          <a:blip r:embed="rId4">
            <a:alphaModFix/>
          </a:blip>
          <a:srcRect/>
          <a:stretch/>
        </p:blipFill>
        <p:spPr>
          <a:xfrm>
            <a:off x="2209800" y="0"/>
            <a:ext cx="6934200" cy="857250"/>
          </a:xfrm>
          <a:prstGeom prst="rect">
            <a:avLst/>
          </a:prstGeom>
          <a:noFill/>
          <a:ln>
            <a:noFill/>
          </a:ln>
        </p:spPr>
      </p:pic>
      <p:sp>
        <p:nvSpPr>
          <p:cNvPr id="2" name="Google Shape;232;p59">
            <a:extLst>
              <a:ext uri="{FF2B5EF4-FFF2-40B4-BE49-F238E27FC236}">
                <a16:creationId xmlns:a16="http://schemas.microsoft.com/office/drawing/2014/main" id="{D31A212C-67F5-4E16-A171-8C7E5A0498BF}"/>
              </a:ext>
            </a:extLst>
          </p:cNvPr>
          <p:cNvSpPr txBox="1">
            <a:spLocks/>
          </p:cNvSpPr>
          <p:nvPr/>
        </p:nvSpPr>
        <p:spPr>
          <a:xfrm>
            <a:off x="536575" y="1195333"/>
            <a:ext cx="8070850" cy="11430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dirty="0">
                <a:solidFill>
                  <a:schemeClr val="dk2"/>
                </a:solidFill>
              </a:rPr>
              <a:t>Erasmus for Young Entrepreneurs </a:t>
            </a:r>
            <a:br>
              <a:rPr lang="en-US" sz="3000" b="1" dirty="0">
                <a:solidFill>
                  <a:schemeClr val="dk2"/>
                </a:solidFill>
              </a:rPr>
            </a:br>
            <a:r>
              <a:rPr lang="en-US" sz="2400" b="1" dirty="0"/>
              <a:t>Local contact points: what are they?</a:t>
            </a:r>
          </a:p>
          <a:p>
            <a:pPr algn="ctr"/>
            <a:endParaRPr lang="en-US" sz="2400" b="1" dirty="0"/>
          </a:p>
        </p:txBody>
      </p:sp>
    </p:spTree>
    <p:extLst>
      <p:ext uri="{BB962C8B-B14F-4D97-AF65-F5344CB8AC3E}">
        <p14:creationId xmlns:p14="http://schemas.microsoft.com/office/powerpoint/2010/main" val="3356632853"/>
      </p:ext>
    </p:extLst>
  </p:cSld>
  <p:clrMapOvr>
    <a:masterClrMapping/>
  </p:clrMapOvr>
</p:sld>
</file>

<file path=ppt/theme/theme1.xml><?xml version="1.0" encoding="utf-8"?>
<a:theme xmlns:a="http://schemas.openxmlformats.org/drawingml/2006/main" name="14_EURES.xml">
  <a:themeElements>
    <a:clrScheme name="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URES.xml">
  <a:themeElements>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URES.xml">
  <a:themeElements>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URES.xml">
  <a:themeElements>
    <a:clrScheme name="3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URES.xml">
  <a:themeElements>
    <a:clrScheme name="4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URES.xml">
  <a:themeElements>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49A36430AE49C45A3C22742186B2056" ma:contentTypeVersion="10" ma:contentTypeDescription="Creare un nuovo documento." ma:contentTypeScope="" ma:versionID="eadc7116bf95df528e229c73d36668f4">
  <xsd:schema xmlns:xsd="http://www.w3.org/2001/XMLSchema" xmlns:xs="http://www.w3.org/2001/XMLSchema" xmlns:p="http://schemas.microsoft.com/office/2006/metadata/properties" xmlns:ns3="9565c280-3276-4657-8f23-6f267d072e0b" targetNamespace="http://schemas.microsoft.com/office/2006/metadata/properties" ma:root="true" ma:fieldsID="6f981f9ffe076759dc45d7664ac15a8a" ns3:_="">
    <xsd:import namespace="9565c280-3276-4657-8f23-6f267d072e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5c280-3276-4657-8f23-6f267d072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FE534B-4994-4C3E-BB1F-BF3FA2CB44D9}">
  <ds:schemaRefs>
    <ds:schemaRef ds:uri="http://schemas.microsoft.com/sharepoint/v3/contenttype/forms"/>
  </ds:schemaRefs>
</ds:datastoreItem>
</file>

<file path=customXml/itemProps2.xml><?xml version="1.0" encoding="utf-8"?>
<ds:datastoreItem xmlns:ds="http://schemas.openxmlformats.org/officeDocument/2006/customXml" ds:itemID="{3DBB9FA0-11D3-47D4-9BA8-9BCF538FA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5c280-3276-4657-8f23-6f267d072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F350A0-69FB-475D-A322-74C2F02FF897}">
  <ds:schemaRefs>
    <ds:schemaRef ds:uri="9565c280-3276-4657-8f23-6f267d072e0b"/>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1093</TotalTime>
  <Words>1379</Words>
  <Application>Microsoft Office PowerPoint</Application>
  <PresentationFormat>Presentazione su schermo (4:3)</PresentationFormat>
  <Paragraphs>116</Paragraphs>
  <Slides>21</Slides>
  <Notes>21</Notes>
  <HiddenSlides>0</HiddenSlides>
  <MMClips>0</MMClips>
  <ScaleCrop>false</ScaleCrop>
  <HeadingPairs>
    <vt:vector size="6" baseType="variant">
      <vt:variant>
        <vt:lpstr>Caratteri utilizzati</vt:lpstr>
      </vt:variant>
      <vt:variant>
        <vt:i4>2</vt:i4>
      </vt:variant>
      <vt:variant>
        <vt:lpstr>Tema</vt:lpstr>
      </vt:variant>
      <vt:variant>
        <vt:i4>6</vt:i4>
      </vt:variant>
      <vt:variant>
        <vt:lpstr>Titoli diapositive</vt:lpstr>
      </vt:variant>
      <vt:variant>
        <vt:i4>21</vt:i4>
      </vt:variant>
    </vt:vector>
  </HeadingPairs>
  <TitlesOfParts>
    <vt:vector size="29" baseType="lpstr">
      <vt:lpstr>Arial</vt:lpstr>
      <vt:lpstr>Lato</vt:lpstr>
      <vt:lpstr>14_EURES.xml</vt:lpstr>
      <vt:lpstr>1_EURES.xml</vt:lpstr>
      <vt:lpstr>2_EURES.xml</vt:lpstr>
      <vt:lpstr>3_EURES.xml</vt:lpstr>
      <vt:lpstr>4_EURES.xml</vt:lpstr>
      <vt:lpstr>5_EURES.xml</vt:lpstr>
      <vt:lpstr>Erasmus for Young Entrepreneurs </vt:lpstr>
      <vt:lpstr>Erasmus for Young Entrepreneurs  What is 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Marsilii Enrica</dc:creator>
  <cp:lastModifiedBy>Chiocca Marirosa</cp:lastModifiedBy>
  <cp:revision>39</cp:revision>
  <cp:lastPrinted>2020-10-15T10:51:06Z</cp:lastPrinted>
  <dcterms:modified xsi:type="dcterms:W3CDTF">2020-11-03T08:41:33Z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0x010100749A36430AE49C45A3C22742186B2056</vt:lpwstr>
  </property>
</Properties>
</file>