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5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</p:sldIdLst>
  <p:sldSz cy="6858000" cx="9144000"/>
  <p:notesSz cx="6797675" cy="9926625"/>
  <p:embeddedFontLst>
    <p:embeddedFont>
      <p:font typeface="PT Sans"/>
      <p:regular r:id="rId35"/>
      <p:bold r:id="rId36"/>
      <p:italic r:id="rId37"/>
      <p:boldItalic r:id="rId38"/>
    </p:embeddedFont>
    <p:embeddedFont>
      <p:font typeface="Open Sans"/>
      <p:regular r:id="rId39"/>
      <p:bold r:id="rId40"/>
      <p:italic r:id="rId41"/>
      <p:boldItalic r:id="rId4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968">
          <p15:clr>
            <a:srgbClr val="000000"/>
          </p15:clr>
        </p15:guide>
        <p15:guide id="2" orient="horz" pos="1344">
          <p15:clr>
            <a:srgbClr val="000000"/>
          </p15:clr>
        </p15:guide>
        <p15:guide id="3" orient="horz" pos="144">
          <p15:clr>
            <a:srgbClr val="000000"/>
          </p15:clr>
        </p15:guide>
        <p15:guide id="4" orient="horz" pos="4227">
          <p15:clr>
            <a:srgbClr val="000000"/>
          </p15:clr>
        </p15:guide>
        <p15:guide id="5" pos="2928">
          <p15:clr>
            <a:srgbClr val="000000"/>
          </p15:clr>
        </p15:guide>
        <p15:guide id="6" pos="388">
          <p15:clr>
            <a:srgbClr val="000000"/>
          </p15:clr>
        </p15:guide>
        <p15:guide id="7" pos="5472">
          <p15:clr>
            <a:srgbClr val="000000"/>
          </p15:clr>
        </p15:guide>
        <p15:guide id="8" pos="816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43" roundtripDataSignature="AMtx7mi/gprk+AhdGtgJ66sTBT6MMTuQS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968" orient="horz"/>
        <p:guide pos="1344" orient="horz"/>
        <p:guide pos="144" orient="horz"/>
        <p:guide pos="4227" orient="horz"/>
        <p:guide pos="2928"/>
        <p:guide pos="388"/>
        <p:guide pos="5472"/>
        <p:guide pos="816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OpenSans-bold.fntdata"/><Relationship Id="rId20" Type="http://schemas.openxmlformats.org/officeDocument/2006/relationships/slide" Target="slides/slide14.xml"/><Relationship Id="rId42" Type="http://schemas.openxmlformats.org/officeDocument/2006/relationships/font" Target="fonts/OpenSans-boldItalic.fntdata"/><Relationship Id="rId41" Type="http://schemas.openxmlformats.org/officeDocument/2006/relationships/font" Target="fonts/OpenSans-italic.fntdata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43" Type="http://customschemas.google.com/relationships/presentationmetadata" Target="metadata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font" Target="fonts/PTSans-regular.fntdata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font" Target="fonts/PTSans-italic.fntdata"/><Relationship Id="rId14" Type="http://schemas.openxmlformats.org/officeDocument/2006/relationships/slide" Target="slides/slide8.xml"/><Relationship Id="rId36" Type="http://schemas.openxmlformats.org/officeDocument/2006/relationships/font" Target="fonts/PTSans-bold.fntdata"/><Relationship Id="rId17" Type="http://schemas.openxmlformats.org/officeDocument/2006/relationships/slide" Target="slides/slide11.xml"/><Relationship Id="rId39" Type="http://schemas.openxmlformats.org/officeDocument/2006/relationships/font" Target="fonts/OpenSans-regular.fntdata"/><Relationship Id="rId16" Type="http://schemas.openxmlformats.org/officeDocument/2006/relationships/slide" Target="slides/slide10.xml"/><Relationship Id="rId38" Type="http://schemas.openxmlformats.org/officeDocument/2006/relationships/font" Target="fonts/PTSans-boldItalic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49687" y="0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917575" y="744537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428162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49687" y="9428162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wecanjob.it/archivio21_le-professioni-ricercate-2019_0_301.html" TargetMode="External"/><Relationship Id="rId3" Type="http://schemas.openxmlformats.org/officeDocument/2006/relationships/hyperlink" Target="https://www.fortechance.it/blog/articolo/i-7-lavori-digitali-pi-innovativi-del-2019" TargetMode="External"/><Relationship Id="rId4" Type="http://schemas.openxmlformats.org/officeDocument/2006/relationships/hyperlink" Target="https://www.orizzontescuola.it/orientamento-ecco-le-professioni-piu-ricercate-nel-2019/" TargetMode="External"/><Relationship Id="rId5" Type="http://schemas.openxmlformats.org/officeDocument/2006/relationships/hyperlink" Target="https://www.generazionevincente.it/?p=1549" TargetMode="External"/><Relationship Id="rId6" Type="http://schemas.openxmlformats.org/officeDocument/2006/relationships/hyperlink" Target="https://www.zerounoweb.it/cio-innovation/competenze/competenze-digitali-e-professioni-ict-ecco-cio-che-chiede-il-mercato/" TargetMode="External"/><Relationship Id="rId7" Type="http://schemas.openxmlformats.org/officeDocument/2006/relationships/hyperlink" Target="https://www.agid.gov.it/sites/default/files/repository_files/osservatorio_competenzedigitali_professioni_ict_finale.pdf" TargetMode="Externa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ilsole24ore.com/art/istat-giugno-46mila-occupati-disoccupazione-giovanile-aumenta-276percento-ADryY6g?refresh_ce=1" TargetMode="Externa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:notes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1" name="Google Shape;71;p1:notes"/>
          <p:cNvSpPr/>
          <p:nvPr>
            <p:ph idx="2" type="sldImg"/>
          </p:nvPr>
        </p:nvSpPr>
        <p:spPr>
          <a:xfrm>
            <a:off x="917575" y="744537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a4881ce877_0_330:notes"/>
          <p:cNvSpPr txBox="1"/>
          <p:nvPr>
            <p:ph idx="1" type="body"/>
          </p:nvPr>
        </p:nvSpPr>
        <p:spPr>
          <a:xfrm>
            <a:off x="679450" y="4714875"/>
            <a:ext cx="5438700" cy="44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0" name="Google Shape;200;ga4881ce877_0_330:notes"/>
          <p:cNvSpPr/>
          <p:nvPr>
            <p:ph idx="2" type="sldImg"/>
          </p:nvPr>
        </p:nvSpPr>
        <p:spPr>
          <a:xfrm>
            <a:off x="917575" y="744537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a4881ce877_0_67:notes"/>
          <p:cNvSpPr txBox="1"/>
          <p:nvPr>
            <p:ph idx="1" type="body"/>
          </p:nvPr>
        </p:nvSpPr>
        <p:spPr>
          <a:xfrm>
            <a:off x="679450" y="4714875"/>
            <a:ext cx="5438700" cy="44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7" name="Google Shape;207;ga4881ce877_0_67:notes"/>
          <p:cNvSpPr/>
          <p:nvPr>
            <p:ph idx="2" type="sldImg"/>
          </p:nvPr>
        </p:nvSpPr>
        <p:spPr>
          <a:xfrm>
            <a:off x="917575" y="744537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:notes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7" name="Google Shape;227;p4:notes"/>
          <p:cNvSpPr/>
          <p:nvPr>
            <p:ph idx="2" type="sldImg"/>
          </p:nvPr>
        </p:nvSpPr>
        <p:spPr>
          <a:xfrm>
            <a:off x="917575" y="744537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:notes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9" name="Google Shape;239;p3:notes"/>
          <p:cNvSpPr/>
          <p:nvPr>
            <p:ph idx="2" type="sldImg"/>
          </p:nvPr>
        </p:nvSpPr>
        <p:spPr>
          <a:xfrm>
            <a:off x="917575" y="744537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a4881ce877_0_226:notes"/>
          <p:cNvSpPr txBox="1"/>
          <p:nvPr>
            <p:ph idx="1" type="body"/>
          </p:nvPr>
        </p:nvSpPr>
        <p:spPr>
          <a:xfrm>
            <a:off x="679450" y="4714875"/>
            <a:ext cx="5438700" cy="44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6" name="Google Shape;256;ga4881ce877_0_226:notes"/>
          <p:cNvSpPr/>
          <p:nvPr>
            <p:ph idx="2" type="sldImg"/>
          </p:nvPr>
        </p:nvSpPr>
        <p:spPr>
          <a:xfrm>
            <a:off x="917575" y="744537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a4881ce877_0_201:notes"/>
          <p:cNvSpPr txBox="1"/>
          <p:nvPr>
            <p:ph idx="1" type="body"/>
          </p:nvPr>
        </p:nvSpPr>
        <p:spPr>
          <a:xfrm>
            <a:off x="679450" y="4714875"/>
            <a:ext cx="5438700" cy="44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3" name="Google Shape;263;ga4881ce877_0_201:notes"/>
          <p:cNvSpPr/>
          <p:nvPr>
            <p:ph idx="2" type="sldImg"/>
          </p:nvPr>
        </p:nvSpPr>
        <p:spPr>
          <a:xfrm>
            <a:off x="917575" y="744537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a48fc8604b_0_306:notes"/>
          <p:cNvSpPr txBox="1"/>
          <p:nvPr>
            <p:ph idx="1" type="body"/>
          </p:nvPr>
        </p:nvSpPr>
        <p:spPr>
          <a:xfrm>
            <a:off x="679450" y="4714875"/>
            <a:ext cx="5438700" cy="44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8" name="Google Shape;288;ga48fc8604b_0_306:notes"/>
          <p:cNvSpPr/>
          <p:nvPr>
            <p:ph idx="2" type="sldImg"/>
          </p:nvPr>
        </p:nvSpPr>
        <p:spPr>
          <a:xfrm>
            <a:off x="917575" y="744537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a4881ce877_0_206:notes"/>
          <p:cNvSpPr txBox="1"/>
          <p:nvPr>
            <p:ph idx="1" type="body"/>
          </p:nvPr>
        </p:nvSpPr>
        <p:spPr>
          <a:xfrm>
            <a:off x="679450" y="4714875"/>
            <a:ext cx="5438700" cy="44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7" name="Google Shape;297;ga4881ce877_0_206:notes"/>
          <p:cNvSpPr/>
          <p:nvPr>
            <p:ph idx="2" type="sldImg"/>
          </p:nvPr>
        </p:nvSpPr>
        <p:spPr>
          <a:xfrm>
            <a:off x="917575" y="744537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a4881ce877_0_211:notes"/>
          <p:cNvSpPr txBox="1"/>
          <p:nvPr>
            <p:ph idx="1" type="body"/>
          </p:nvPr>
        </p:nvSpPr>
        <p:spPr>
          <a:xfrm>
            <a:off x="679450" y="4714875"/>
            <a:ext cx="5438700" cy="44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5" name="Google Shape;315;ga4881ce877_0_211:notes"/>
          <p:cNvSpPr/>
          <p:nvPr>
            <p:ph idx="2" type="sldImg"/>
          </p:nvPr>
        </p:nvSpPr>
        <p:spPr>
          <a:xfrm>
            <a:off x="917575" y="744537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a4881ce877_0_323:notes"/>
          <p:cNvSpPr txBox="1"/>
          <p:nvPr>
            <p:ph idx="1" type="body"/>
          </p:nvPr>
        </p:nvSpPr>
        <p:spPr>
          <a:xfrm>
            <a:off x="679450" y="4714875"/>
            <a:ext cx="5438700" cy="44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6" name="Google Shape;326;ga4881ce877_0_323:notes"/>
          <p:cNvSpPr/>
          <p:nvPr>
            <p:ph idx="2" type="sldImg"/>
          </p:nvPr>
        </p:nvSpPr>
        <p:spPr>
          <a:xfrm>
            <a:off x="917575" y="744537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:notes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9" name="Google Shape;79;p2:notes"/>
          <p:cNvSpPr/>
          <p:nvPr>
            <p:ph idx="2" type="sldImg"/>
          </p:nvPr>
        </p:nvSpPr>
        <p:spPr>
          <a:xfrm>
            <a:off x="917575" y="744537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a4881ce877_0_152:notes"/>
          <p:cNvSpPr txBox="1"/>
          <p:nvPr>
            <p:ph idx="1" type="body"/>
          </p:nvPr>
        </p:nvSpPr>
        <p:spPr>
          <a:xfrm>
            <a:off x="679450" y="4714875"/>
            <a:ext cx="5438700" cy="44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3" name="Google Shape;333;ga4881ce877_0_152:notes"/>
          <p:cNvSpPr/>
          <p:nvPr>
            <p:ph idx="2" type="sldImg"/>
          </p:nvPr>
        </p:nvSpPr>
        <p:spPr>
          <a:xfrm>
            <a:off x="917575" y="744537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a4881ce877_0_196:notes"/>
          <p:cNvSpPr txBox="1"/>
          <p:nvPr>
            <p:ph idx="1" type="body"/>
          </p:nvPr>
        </p:nvSpPr>
        <p:spPr>
          <a:xfrm>
            <a:off x="679450" y="4714875"/>
            <a:ext cx="5438700" cy="44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3" name="Google Shape;343;ga4881ce877_0_196:notes"/>
          <p:cNvSpPr/>
          <p:nvPr>
            <p:ph idx="2" type="sldImg"/>
          </p:nvPr>
        </p:nvSpPr>
        <p:spPr>
          <a:xfrm>
            <a:off x="917575" y="744537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a48fc8604b_0_16:notes"/>
          <p:cNvSpPr/>
          <p:nvPr>
            <p:ph idx="2" type="sldImg"/>
          </p:nvPr>
        </p:nvSpPr>
        <p:spPr>
          <a:xfrm>
            <a:off x="1133243" y="744497"/>
            <a:ext cx="4531800" cy="3722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a48fc8604b_0_16:notes"/>
          <p:cNvSpPr txBox="1"/>
          <p:nvPr>
            <p:ph idx="1" type="body"/>
          </p:nvPr>
        </p:nvSpPr>
        <p:spPr>
          <a:xfrm>
            <a:off x="679768" y="4715147"/>
            <a:ext cx="5438100" cy="4467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a48fc8604b_0_23:notes"/>
          <p:cNvSpPr txBox="1"/>
          <p:nvPr>
            <p:ph idx="1" type="body"/>
          </p:nvPr>
        </p:nvSpPr>
        <p:spPr>
          <a:xfrm>
            <a:off x="679768" y="4715147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rPr>
              <a:t>rapporti di agenzie di lavoro (es monster, adecco ecc)</a:t>
            </a:r>
            <a:endParaRPr sz="1200">
              <a:solidFill>
                <a:srgbClr val="7F7F7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12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2"/>
              </a:rPr>
              <a:t>https://www.wecanjob.it/archivio21_le-professioni-ricercate-2019_0_301.html</a:t>
            </a:r>
            <a:endParaRPr sz="1200">
              <a:solidFill>
                <a:srgbClr val="7F7F7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12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https://www.fortechance.it/blog/articolo/i-7-lavori-digitali-pi-innovativi-del-2019</a:t>
            </a:r>
            <a:endParaRPr sz="1200">
              <a:solidFill>
                <a:srgbClr val="7F7F7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12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4"/>
              </a:rPr>
              <a:t>https://www.orizzontescuola.it/orientamento-ecco-le-professioni-piu-ricercate-nel-2019/</a:t>
            </a:r>
            <a:endParaRPr sz="1200">
              <a:solidFill>
                <a:srgbClr val="7F7F7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12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5"/>
              </a:rPr>
              <a:t>https://www.generazionevincente.it/?p=1549</a:t>
            </a:r>
            <a:endParaRPr sz="1200">
              <a:solidFill>
                <a:srgbClr val="7F7F7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12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6"/>
              </a:rPr>
              <a:t>https://www.zerounoweb.it/cio-innovation/competenze/competenze-digitali-e-professioni-ict-ecco-cio-che-chiede-il-mercato/</a:t>
            </a:r>
            <a:endParaRPr sz="1200">
              <a:solidFill>
                <a:srgbClr val="7F7F7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12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7"/>
              </a:rPr>
              <a:t>https://www.agid.gov.it/sites/default/files/repository_files/osservatorio_competenzedigitali_professioni_ict_finale.pdf</a:t>
            </a:r>
            <a:endParaRPr sz="1200">
              <a:solidFill>
                <a:srgbClr val="7F7F7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12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rPr>
              <a:t>excelsior</a:t>
            </a:r>
            <a:endParaRPr sz="1200">
              <a:solidFill>
                <a:srgbClr val="7F7F7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2" name="Google Shape;362;ga48fc8604b_0_23:notes"/>
          <p:cNvSpPr/>
          <p:nvPr>
            <p:ph idx="2" type="sldImg"/>
          </p:nvPr>
        </p:nvSpPr>
        <p:spPr>
          <a:xfrm>
            <a:off x="1133156" y="744497"/>
            <a:ext cx="4532100" cy="3722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a4881ce877_0_358:notes"/>
          <p:cNvSpPr txBox="1"/>
          <p:nvPr>
            <p:ph idx="1" type="body"/>
          </p:nvPr>
        </p:nvSpPr>
        <p:spPr>
          <a:xfrm>
            <a:off x="679450" y="4714875"/>
            <a:ext cx="5438700" cy="44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72" name="Google Shape;372;ga4881ce877_0_358:notes"/>
          <p:cNvSpPr/>
          <p:nvPr>
            <p:ph idx="2" type="sldImg"/>
          </p:nvPr>
        </p:nvSpPr>
        <p:spPr>
          <a:xfrm>
            <a:off x="917575" y="744537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a48fc8604b_0_217:notes"/>
          <p:cNvSpPr txBox="1"/>
          <p:nvPr>
            <p:ph idx="1" type="body"/>
          </p:nvPr>
        </p:nvSpPr>
        <p:spPr>
          <a:xfrm>
            <a:off x="679450" y="4714875"/>
            <a:ext cx="5438700" cy="44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80" name="Google Shape;380;ga48fc8604b_0_217:notes"/>
          <p:cNvSpPr/>
          <p:nvPr>
            <p:ph idx="2" type="sldImg"/>
          </p:nvPr>
        </p:nvSpPr>
        <p:spPr>
          <a:xfrm>
            <a:off x="917575" y="744537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a48fc8604b_0_233:notes"/>
          <p:cNvSpPr txBox="1"/>
          <p:nvPr>
            <p:ph idx="1" type="body"/>
          </p:nvPr>
        </p:nvSpPr>
        <p:spPr>
          <a:xfrm>
            <a:off x="679768" y="4715147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415" name="Google Shape;415;ga48fc8604b_0_233:notes"/>
          <p:cNvSpPr/>
          <p:nvPr>
            <p:ph idx="2" type="sldImg"/>
          </p:nvPr>
        </p:nvSpPr>
        <p:spPr>
          <a:xfrm>
            <a:off x="1133409" y="744497"/>
            <a:ext cx="4530600" cy="3722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a4881ce877_0_221:notes"/>
          <p:cNvSpPr txBox="1"/>
          <p:nvPr>
            <p:ph idx="1" type="body"/>
          </p:nvPr>
        </p:nvSpPr>
        <p:spPr>
          <a:xfrm>
            <a:off x="679450" y="4714875"/>
            <a:ext cx="5438700" cy="44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24" name="Google Shape;424;ga4881ce877_0_221:notes"/>
          <p:cNvSpPr/>
          <p:nvPr>
            <p:ph idx="2" type="sldImg"/>
          </p:nvPr>
        </p:nvSpPr>
        <p:spPr>
          <a:xfrm>
            <a:off x="917575" y="744537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7:notes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39" name="Google Shape;439;p7:notes"/>
          <p:cNvSpPr/>
          <p:nvPr>
            <p:ph idx="2" type="sldImg"/>
          </p:nvPr>
        </p:nvSpPr>
        <p:spPr>
          <a:xfrm>
            <a:off x="917575" y="744537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a4881ce877_0_43:notes"/>
          <p:cNvSpPr txBox="1"/>
          <p:nvPr>
            <p:ph idx="1" type="body"/>
          </p:nvPr>
        </p:nvSpPr>
        <p:spPr>
          <a:xfrm>
            <a:off x="679450" y="4714875"/>
            <a:ext cx="5438700" cy="44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6" name="Google Shape;86;ga4881ce877_0_43:notes"/>
          <p:cNvSpPr/>
          <p:nvPr>
            <p:ph idx="2" type="sldImg"/>
          </p:nvPr>
        </p:nvSpPr>
        <p:spPr>
          <a:xfrm>
            <a:off x="917575" y="744537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a4881ce877_0_49:notes"/>
          <p:cNvSpPr txBox="1"/>
          <p:nvPr>
            <p:ph idx="1" type="body"/>
          </p:nvPr>
        </p:nvSpPr>
        <p:spPr>
          <a:xfrm>
            <a:off x="679450" y="4714875"/>
            <a:ext cx="5438700" cy="44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7" name="Google Shape;127;ga4881ce877_0_49:notes"/>
          <p:cNvSpPr/>
          <p:nvPr>
            <p:ph idx="2" type="sldImg"/>
          </p:nvPr>
        </p:nvSpPr>
        <p:spPr>
          <a:xfrm>
            <a:off x="917575" y="744537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a48fc8604b_0_1:notes"/>
          <p:cNvSpPr txBox="1"/>
          <p:nvPr>
            <p:ph idx="1" type="body"/>
          </p:nvPr>
        </p:nvSpPr>
        <p:spPr>
          <a:xfrm>
            <a:off x="679450" y="4714875"/>
            <a:ext cx="5438700" cy="44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9" name="Google Shape;139;ga48fc8604b_0_1:notes"/>
          <p:cNvSpPr/>
          <p:nvPr>
            <p:ph idx="2" type="sldImg"/>
          </p:nvPr>
        </p:nvSpPr>
        <p:spPr>
          <a:xfrm>
            <a:off x="917575" y="744537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a4881ce877_0_55:notes"/>
          <p:cNvSpPr txBox="1"/>
          <p:nvPr>
            <p:ph idx="1" type="body"/>
          </p:nvPr>
        </p:nvSpPr>
        <p:spPr>
          <a:xfrm>
            <a:off x="679450" y="4714875"/>
            <a:ext cx="5438700" cy="44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8" name="Google Shape;148;ga4881ce877_0_55:notes"/>
          <p:cNvSpPr/>
          <p:nvPr>
            <p:ph idx="2" type="sldImg"/>
          </p:nvPr>
        </p:nvSpPr>
        <p:spPr>
          <a:xfrm>
            <a:off x="917575" y="744537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a4881ce877_0_167:notes"/>
          <p:cNvSpPr txBox="1"/>
          <p:nvPr>
            <p:ph idx="1" type="body"/>
          </p:nvPr>
        </p:nvSpPr>
        <p:spPr>
          <a:xfrm>
            <a:off x="679450" y="4714875"/>
            <a:ext cx="5438700" cy="44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u="sng">
                <a:solidFill>
                  <a:schemeClr val="hlink"/>
                </a:solidFill>
                <a:hlinkClick r:id="rId2"/>
              </a:rPr>
              <a:t>https://www.ilsole24ore.com/art/istat-giugno-46mila-occupati-disoccupazione-giovanile-aumenta-276percento-ADryY6g?refresh_ce=1</a:t>
            </a:r>
            <a:r>
              <a:rPr lang="en-US"/>
              <a:t>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9" name="Google Shape;169;ga4881ce877_0_167:notes"/>
          <p:cNvSpPr/>
          <p:nvPr>
            <p:ph idx="2" type="sldImg"/>
          </p:nvPr>
        </p:nvSpPr>
        <p:spPr>
          <a:xfrm>
            <a:off x="917575" y="744537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a4881ce877_0_337:notes"/>
          <p:cNvSpPr txBox="1"/>
          <p:nvPr>
            <p:ph idx="1" type="body"/>
          </p:nvPr>
        </p:nvSpPr>
        <p:spPr>
          <a:xfrm>
            <a:off x="679450" y="4714875"/>
            <a:ext cx="5438700" cy="44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1" name="Google Shape;181;ga4881ce877_0_337:notes"/>
          <p:cNvSpPr/>
          <p:nvPr>
            <p:ph idx="2" type="sldImg"/>
          </p:nvPr>
        </p:nvSpPr>
        <p:spPr>
          <a:xfrm>
            <a:off x="917575" y="744537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a48fc8604b_0_171:notes"/>
          <p:cNvSpPr txBox="1"/>
          <p:nvPr>
            <p:ph idx="1" type="body"/>
          </p:nvPr>
        </p:nvSpPr>
        <p:spPr>
          <a:xfrm>
            <a:off x="679450" y="4714875"/>
            <a:ext cx="5438700" cy="44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0" name="Google Shape;190;ga48fc8604b_0_171:notes"/>
          <p:cNvSpPr/>
          <p:nvPr>
            <p:ph idx="2" type="sldImg"/>
          </p:nvPr>
        </p:nvSpPr>
        <p:spPr>
          <a:xfrm>
            <a:off x="917575" y="744537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9"/>
          <p:cNvSpPr txBox="1"/>
          <p:nvPr>
            <p:ph type="ctrTitle"/>
          </p:nvPr>
        </p:nvSpPr>
        <p:spPr>
          <a:xfrm>
            <a:off x="0" y="1806575"/>
            <a:ext cx="91440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9"/>
          <p:cNvSpPr txBox="1"/>
          <p:nvPr>
            <p:ph idx="1" type="subTitle"/>
          </p:nvPr>
        </p:nvSpPr>
        <p:spPr>
          <a:xfrm>
            <a:off x="0" y="3276600"/>
            <a:ext cx="91440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lvl="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/>
          <p:nvPr>
            <p:ph type="title"/>
          </p:nvPr>
        </p:nvSpPr>
        <p:spPr>
          <a:xfrm>
            <a:off x="615950" y="990600"/>
            <a:ext cx="807085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9"/>
          <p:cNvSpPr txBox="1"/>
          <p:nvPr>
            <p:ph idx="1" type="body"/>
          </p:nvPr>
        </p:nvSpPr>
        <p:spPr>
          <a:xfrm>
            <a:off x="615950" y="2743200"/>
            <a:ext cx="3959225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9pPr>
          </a:lstStyle>
          <a:p/>
        </p:txBody>
      </p:sp>
      <p:sp>
        <p:nvSpPr>
          <p:cNvPr id="57" name="Google Shape;57;p19"/>
          <p:cNvSpPr txBox="1"/>
          <p:nvPr>
            <p:ph idx="2" type="body"/>
          </p:nvPr>
        </p:nvSpPr>
        <p:spPr>
          <a:xfrm>
            <a:off x="4727575" y="2743200"/>
            <a:ext cx="3959225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0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0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a48fc8604b_0_159"/>
          <p:cNvSpPr txBox="1"/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63" name="Google Shape;63;ga48fc8604b_0_159"/>
          <p:cNvSpPr txBox="1"/>
          <p:nvPr>
            <p:ph idx="1" type="subTitle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64" name="Google Shape;64;ga48fc8604b_0_159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titolo">
  <p:cSld name="TITLE_1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a48fc8604b_0_163"/>
          <p:cNvSpPr txBox="1"/>
          <p:nvPr/>
        </p:nvSpPr>
        <p:spPr>
          <a:xfrm>
            <a:off x="568725" y="585733"/>
            <a:ext cx="7827300" cy="12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CAPITOLO</a:t>
            </a:r>
            <a:endParaRPr b="0" i="0" sz="18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Titolo Capitolo</a:t>
            </a:r>
            <a:endParaRPr b="0" i="0" sz="30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ga48fc8604b_0_163"/>
          <p:cNvSpPr txBox="1"/>
          <p:nvPr/>
        </p:nvSpPr>
        <p:spPr>
          <a:xfrm>
            <a:off x="568725" y="2312933"/>
            <a:ext cx="8397000" cy="12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MODULO</a:t>
            </a:r>
            <a:endParaRPr b="0" i="0" sz="18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Titolo Modulo</a:t>
            </a:r>
            <a:endParaRPr b="0" i="0" sz="36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8" name="Google Shape;68;ga48fc8604b_0_163"/>
          <p:cNvSpPr txBox="1"/>
          <p:nvPr/>
        </p:nvSpPr>
        <p:spPr>
          <a:xfrm>
            <a:off x="568725" y="4811688"/>
            <a:ext cx="7776900" cy="13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_____________________________________________</a:t>
            </a:r>
            <a:br>
              <a:rPr b="0" i="0" lang="en-US" sz="2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b="0" i="0" lang="en-US" sz="18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 CURA DI</a:t>
            </a:r>
            <a:endParaRPr b="0" i="0" sz="40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Nome Cognome  - Ruolo</a:t>
            </a:r>
            <a:endParaRPr b="0" i="0" sz="24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1"/>
          <p:cNvSpPr txBox="1"/>
          <p:nvPr>
            <p:ph type="title"/>
          </p:nvPr>
        </p:nvSpPr>
        <p:spPr>
          <a:xfrm>
            <a:off x="615950" y="990600"/>
            <a:ext cx="807085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1"/>
          <p:cNvSpPr txBox="1"/>
          <p:nvPr>
            <p:ph idx="1" type="body"/>
          </p:nvPr>
        </p:nvSpPr>
        <p:spPr>
          <a:xfrm>
            <a:off x="615950" y="2743200"/>
            <a:ext cx="807085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3"/>
          <p:cNvSpPr txBox="1"/>
          <p:nvPr>
            <p:ph type="title"/>
          </p:nvPr>
        </p:nvSpPr>
        <p:spPr>
          <a:xfrm rot="5400000">
            <a:off x="4744244" y="2915444"/>
            <a:ext cx="5867400" cy="20177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3"/>
          <p:cNvSpPr txBox="1"/>
          <p:nvPr>
            <p:ph idx="1" type="body"/>
          </p:nvPr>
        </p:nvSpPr>
        <p:spPr>
          <a:xfrm rot="5400000">
            <a:off x="632619" y="973931"/>
            <a:ext cx="5867400" cy="59007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4"/>
          <p:cNvSpPr txBox="1"/>
          <p:nvPr>
            <p:ph type="title"/>
          </p:nvPr>
        </p:nvSpPr>
        <p:spPr>
          <a:xfrm>
            <a:off x="615950" y="990600"/>
            <a:ext cx="807085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4"/>
          <p:cNvSpPr txBox="1"/>
          <p:nvPr>
            <p:ph idx="1" type="body"/>
          </p:nvPr>
        </p:nvSpPr>
        <p:spPr>
          <a:xfrm rot="5400000">
            <a:off x="2593975" y="765175"/>
            <a:ext cx="4114800" cy="8070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5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5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" name="Google Shape;41;p15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6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6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9pPr>
          </a:lstStyle>
          <a:p/>
        </p:txBody>
      </p:sp>
      <p:sp>
        <p:nvSpPr>
          <p:cNvPr id="45" name="Google Shape;45;p16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/>
          <p:nvPr>
            <p:ph type="title"/>
          </p:nvPr>
        </p:nvSpPr>
        <p:spPr>
          <a:xfrm>
            <a:off x="615950" y="990600"/>
            <a:ext cx="807085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8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1" name="Google Shape;51;p18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9pPr>
          </a:lstStyle>
          <a:p/>
        </p:txBody>
      </p:sp>
      <p:sp>
        <p:nvSpPr>
          <p:cNvPr id="52" name="Google Shape;52;p18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3" name="Google Shape;53;p18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1.xml"/><Relationship Id="rId4" Type="http://schemas.openxmlformats.org/officeDocument/2006/relationships/theme" Target="../theme/theme2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4038600" y="381000"/>
            <a:ext cx="4838700" cy="15049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" name="Google Shape;11;p8"/>
          <p:cNvGrpSpPr/>
          <p:nvPr/>
        </p:nvGrpSpPr>
        <p:grpSpPr>
          <a:xfrm>
            <a:off x="269875" y="5562600"/>
            <a:ext cx="8604250" cy="990600"/>
            <a:chOff x="152400" y="228600"/>
            <a:chExt cx="8100060" cy="932647"/>
          </a:xfrm>
        </p:grpSpPr>
        <p:pic>
          <p:nvPicPr>
            <p:cNvPr id="12" name="Google Shape;12;p8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52400" y="228600"/>
              <a:ext cx="1546860" cy="9326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13;p8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790700" y="228600"/>
              <a:ext cx="1546860" cy="9326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14;p8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3429000" y="228600"/>
              <a:ext cx="1546860" cy="9326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Google Shape;15;p8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5067300" y="228600"/>
              <a:ext cx="1546860" cy="9326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Google Shape;16;p8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6705600" y="228600"/>
              <a:ext cx="1546860" cy="93264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" name="Google Shape;17;p8"/>
          <p:cNvSpPr txBox="1"/>
          <p:nvPr>
            <p:ph type="title"/>
          </p:nvPr>
        </p:nvSpPr>
        <p:spPr>
          <a:xfrm>
            <a:off x="615950" y="990600"/>
            <a:ext cx="807085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Google Shape;18;p8"/>
          <p:cNvSpPr txBox="1"/>
          <p:nvPr>
            <p:ph idx="1" type="body"/>
          </p:nvPr>
        </p:nvSpPr>
        <p:spPr>
          <a:xfrm>
            <a:off x="615950" y="2743200"/>
            <a:ext cx="807085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23;p10"/>
          <p:cNvGrpSpPr/>
          <p:nvPr/>
        </p:nvGrpSpPr>
        <p:grpSpPr>
          <a:xfrm>
            <a:off x="0" y="0"/>
            <a:ext cx="1163637" cy="5511800"/>
            <a:chOff x="0" y="0"/>
            <a:chExt cx="733" cy="3472"/>
          </a:xfrm>
        </p:grpSpPr>
        <p:sp>
          <p:nvSpPr>
            <p:cNvPr id="24" name="Google Shape;24;p10"/>
            <p:cNvSpPr/>
            <p:nvPr/>
          </p:nvSpPr>
          <p:spPr>
            <a:xfrm flipH="1" rot="10800000">
              <a:off x="0" y="0"/>
              <a:ext cx="733" cy="3472"/>
            </a:xfrm>
            <a:prstGeom prst="rtTriangle">
              <a:avLst/>
            </a:prstGeom>
            <a:solidFill>
              <a:schemeClr val="dk2">
                <a:alpha val="19215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5" name="Google Shape;25;p10"/>
            <p:cNvPicPr preferRelativeResize="0"/>
            <p:nvPr/>
          </p:nvPicPr>
          <p:blipFill rotWithShape="1">
            <a:blip r:embed="rId1">
              <a:alphaModFix/>
            </a:blip>
            <a:srcRect b="0" l="0" r="0" t="0"/>
            <a:stretch/>
          </p:blipFill>
          <p:spPr>
            <a:xfrm>
              <a:off x="192" y="144"/>
              <a:ext cx="441" cy="51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6" name="Google Shape;26;p10"/>
          <p:cNvSpPr txBox="1"/>
          <p:nvPr>
            <p:ph type="title"/>
          </p:nvPr>
        </p:nvSpPr>
        <p:spPr>
          <a:xfrm>
            <a:off x="615950" y="990600"/>
            <a:ext cx="807085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" name="Google Shape;27;p10"/>
          <p:cNvSpPr txBox="1"/>
          <p:nvPr>
            <p:ph idx="1" type="body"/>
          </p:nvPr>
        </p:nvSpPr>
        <p:spPr>
          <a:xfrm>
            <a:off x="615950" y="2743200"/>
            <a:ext cx="807085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Relationship Id="rId4" Type="http://schemas.openxmlformats.org/officeDocument/2006/relationships/image" Target="../media/image8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11.xml.rels><?xml version="1.0" encoding="UTF-8" standalone="yes"?><Relationships xmlns="http://schemas.openxmlformats.org/package/2006/relationships"><Relationship Id="rId11" Type="http://schemas.openxmlformats.org/officeDocument/2006/relationships/image" Target="../media/image19.png"/><Relationship Id="rId10" Type="http://schemas.openxmlformats.org/officeDocument/2006/relationships/image" Target="../media/image24.png"/><Relationship Id="rId1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jpg"/><Relationship Id="rId4" Type="http://schemas.openxmlformats.org/officeDocument/2006/relationships/image" Target="../media/image18.jpg"/><Relationship Id="rId9" Type="http://schemas.openxmlformats.org/officeDocument/2006/relationships/image" Target="../media/image14.png"/><Relationship Id="rId5" Type="http://schemas.openxmlformats.org/officeDocument/2006/relationships/image" Target="../media/image15.jpg"/><Relationship Id="rId6" Type="http://schemas.openxmlformats.org/officeDocument/2006/relationships/image" Target="../media/image16.png"/><Relationship Id="rId7" Type="http://schemas.openxmlformats.org/officeDocument/2006/relationships/image" Target="../media/image10.png"/><Relationship Id="rId8" Type="http://schemas.openxmlformats.org/officeDocument/2006/relationships/image" Target="../media/image1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jpg"/><Relationship Id="rId4" Type="http://schemas.openxmlformats.org/officeDocument/2006/relationships/image" Target="../media/image35.png"/><Relationship Id="rId5" Type="http://schemas.openxmlformats.org/officeDocument/2006/relationships/image" Target="../media/image26.png"/><Relationship Id="rId6" Type="http://schemas.openxmlformats.org/officeDocument/2006/relationships/image" Target="../media/image23.png"/><Relationship Id="rId7" Type="http://schemas.openxmlformats.org/officeDocument/2006/relationships/image" Target="../media/image8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jpg"/><Relationship Id="rId4" Type="http://schemas.openxmlformats.org/officeDocument/2006/relationships/image" Target="../media/image28.jpg"/><Relationship Id="rId5" Type="http://schemas.openxmlformats.org/officeDocument/2006/relationships/image" Target="../media/image8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9.jpg"/><Relationship Id="rId4" Type="http://schemas.openxmlformats.org/officeDocument/2006/relationships/image" Target="../media/image27.png"/><Relationship Id="rId5" Type="http://schemas.openxmlformats.org/officeDocument/2006/relationships/image" Target="../media/image8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9.jpg"/><Relationship Id="rId4" Type="http://schemas.openxmlformats.org/officeDocument/2006/relationships/image" Target="../media/image34.png"/><Relationship Id="rId5" Type="http://schemas.openxmlformats.org/officeDocument/2006/relationships/image" Target="../media/image8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s://www.agid.gov.it/sites/default/files/repository_files/osservatorio_competenzedigitali_professioni_ict_finale.pdf" TargetMode="External"/><Relationship Id="rId4" Type="http://schemas.openxmlformats.org/officeDocument/2006/relationships/image" Target="../media/image9.jpg"/><Relationship Id="rId5" Type="http://schemas.openxmlformats.org/officeDocument/2006/relationships/image" Target="../media/image8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9.jpg"/><Relationship Id="rId4" Type="http://schemas.openxmlformats.org/officeDocument/2006/relationships/image" Target="../media/image30.png"/><Relationship Id="rId5" Type="http://schemas.openxmlformats.org/officeDocument/2006/relationships/image" Target="../media/image8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5.png"/><Relationship Id="rId4" Type="http://schemas.openxmlformats.org/officeDocument/2006/relationships/image" Target="../media/image9.jpg"/><Relationship Id="rId5" Type="http://schemas.openxmlformats.org/officeDocument/2006/relationships/image" Target="../media/image8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9.jpg"/><Relationship Id="rId4" Type="http://schemas.openxmlformats.org/officeDocument/2006/relationships/image" Target="../media/image33.png"/><Relationship Id="rId5" Type="http://schemas.openxmlformats.org/officeDocument/2006/relationships/image" Target="../media/image29.png"/><Relationship Id="rId6" Type="http://schemas.openxmlformats.org/officeDocument/2006/relationships/image" Target="../media/image31.png"/><Relationship Id="rId7" Type="http://schemas.openxmlformats.org/officeDocument/2006/relationships/image" Target="../media/image32.jpg"/><Relationship Id="rId8" Type="http://schemas.openxmlformats.org/officeDocument/2006/relationships/image" Target="../media/image8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5.jpg"/><Relationship Id="rId4" Type="http://schemas.openxmlformats.org/officeDocument/2006/relationships/image" Target="../media/image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9.jpg"/><Relationship Id="rId5" Type="http://schemas.openxmlformats.org/officeDocument/2006/relationships/image" Target="../media/image6.png"/><Relationship Id="rId6" Type="http://schemas.openxmlformats.org/officeDocument/2006/relationships/image" Target="../media/image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Relationship Id="rId4" Type="http://schemas.openxmlformats.org/officeDocument/2006/relationships/image" Target="../media/image4.jpg"/><Relationship Id="rId5" Type="http://schemas.openxmlformats.org/officeDocument/2006/relationships/image" Target="../media/image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Relationship Id="rId4" Type="http://schemas.openxmlformats.org/officeDocument/2006/relationships/image" Target="../media/image13.png"/><Relationship Id="rId9" Type="http://schemas.openxmlformats.org/officeDocument/2006/relationships/image" Target="../media/image8.jp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22.png"/><Relationship Id="rId8" Type="http://schemas.openxmlformats.org/officeDocument/2006/relationships/image" Target="../media/image2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g"/><Relationship Id="rId4" Type="http://schemas.openxmlformats.org/officeDocument/2006/relationships/hyperlink" Target="https://excelsior.unioncamere.net/images/pubblicazioni2020/report-previsivo-2020.pdf" TargetMode="External"/><Relationship Id="rId5" Type="http://schemas.openxmlformats.org/officeDocument/2006/relationships/image" Target="../media/image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Relationship Id="rId4" Type="http://schemas.openxmlformats.org/officeDocument/2006/relationships/image" Target="../media/image20.png"/><Relationship Id="rId5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"/>
          <p:cNvSpPr txBox="1"/>
          <p:nvPr>
            <p:ph type="ctrTitle"/>
          </p:nvPr>
        </p:nvSpPr>
        <p:spPr>
          <a:xfrm>
            <a:off x="0" y="2017950"/>
            <a:ext cx="9203700" cy="167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lang="en-US" sz="3500">
                <a:solidFill>
                  <a:srgbClr val="217AFF"/>
                </a:solidFill>
              </a:rPr>
              <a:t>I</a:t>
            </a:r>
            <a:r>
              <a:rPr lang="en-US" sz="3500">
                <a:solidFill>
                  <a:srgbClr val="217AFF"/>
                </a:solidFill>
              </a:rPr>
              <a:t>l Digitale per la ricerca del Lavoro:</a:t>
            </a:r>
            <a:endParaRPr sz="3500">
              <a:solidFill>
                <a:srgbClr val="217A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lang="en-US" sz="2600">
                <a:solidFill>
                  <a:srgbClr val="999999"/>
                </a:solidFill>
              </a:rPr>
              <a:t>l</a:t>
            </a:r>
            <a:r>
              <a:rPr lang="en-US" sz="2600">
                <a:solidFill>
                  <a:srgbClr val="999999"/>
                </a:solidFill>
              </a:rPr>
              <a:t>a partnership </a:t>
            </a:r>
            <a:r>
              <a:rPr lang="en-US" sz="2600">
                <a:solidFill>
                  <a:srgbClr val="999999"/>
                </a:solidFill>
              </a:rPr>
              <a:t>Unioncamere, Google e ANPAL</a:t>
            </a:r>
            <a:endParaRPr sz="2600">
              <a:solidFill>
                <a:srgbClr val="999999"/>
              </a:solidFill>
            </a:endParaRPr>
          </a:p>
        </p:txBody>
      </p:sp>
      <p:sp>
        <p:nvSpPr>
          <p:cNvPr id="74" name="Google Shape;74;p1"/>
          <p:cNvSpPr txBox="1"/>
          <p:nvPr>
            <p:ph idx="1" type="subTitle"/>
          </p:nvPr>
        </p:nvSpPr>
        <p:spPr>
          <a:xfrm>
            <a:off x="0" y="3610200"/>
            <a:ext cx="9144000" cy="14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lang="en-US" sz="1600">
                <a:solidFill>
                  <a:schemeClr val="dk1"/>
                </a:solidFill>
              </a:rPr>
              <a:t>Carmine Nigro, Paolo Roganti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lang="en-US" sz="1600">
                <a:solidFill>
                  <a:schemeClr val="dk1"/>
                </a:solidFill>
              </a:rPr>
              <a:t>Project Manager Crescere in Digitale (Unioncamere - Google)</a:t>
            </a:r>
            <a:r>
              <a:rPr lang="en-US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descr="HD-1920x1080.jpg" id="75" name="Google Shape;75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3505200" cy="1971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772424"/>
            <a:ext cx="9051225" cy="66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eaderboard-728x90.jpg" id="202" name="Google Shape;202;ga4881ce877_0_3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09800" y="0"/>
            <a:ext cx="6934200" cy="857250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ga4881ce877_0_330"/>
          <p:cNvSpPr txBox="1"/>
          <p:nvPr/>
        </p:nvSpPr>
        <p:spPr>
          <a:xfrm>
            <a:off x="460000" y="1826000"/>
            <a:ext cx="8684100" cy="364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Calibri"/>
              <a:buNone/>
            </a:pPr>
            <a:r>
              <a:rPr b="1" lang="en-US" sz="4800">
                <a:solidFill>
                  <a:srgbClr val="5E93FF"/>
                </a:solidFill>
                <a:latin typeface="Open Sans"/>
                <a:ea typeface="Open Sans"/>
                <a:cs typeface="Open Sans"/>
                <a:sym typeface="Open Sans"/>
              </a:rPr>
              <a:t>Un progetto per rispondere</a:t>
            </a:r>
            <a:endParaRPr b="1" sz="4800">
              <a:solidFill>
                <a:srgbClr val="5E93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Calibri"/>
              <a:buNone/>
            </a:pPr>
            <a:r>
              <a:rPr b="1" lang="en-US" sz="4800">
                <a:solidFill>
                  <a:srgbClr val="5E93FF"/>
                </a:solidFill>
                <a:latin typeface="Open Sans"/>
                <a:ea typeface="Open Sans"/>
                <a:cs typeface="Open Sans"/>
                <a:sym typeface="Open Sans"/>
              </a:rPr>
              <a:t>a queste esigenze</a:t>
            </a:r>
            <a:endParaRPr b="1" sz="4800">
              <a:solidFill>
                <a:srgbClr val="5E93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Calibri"/>
              <a:buNone/>
            </a:pPr>
            <a:r>
              <a:t/>
            </a:r>
            <a:endParaRPr b="1" i="0" sz="4800" u="none" cap="none" strike="noStrike">
              <a:solidFill>
                <a:srgbClr val="5E93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04" name="Google Shape;204;ga4881ce877_0_3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6110574"/>
            <a:ext cx="9051225" cy="66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eaderboard-728x90.jpg" id="209" name="Google Shape;209;ga4881ce877_0_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09800" y="0"/>
            <a:ext cx="6934200" cy="8572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0" name="Google Shape;210;ga4881ce877_0_67"/>
          <p:cNvGrpSpPr/>
          <p:nvPr/>
        </p:nvGrpSpPr>
        <p:grpSpPr>
          <a:xfrm>
            <a:off x="2226850" y="4343202"/>
            <a:ext cx="5446239" cy="906469"/>
            <a:chOff x="1931175" y="3656282"/>
            <a:chExt cx="5446239" cy="906197"/>
          </a:xfrm>
        </p:grpSpPr>
        <p:pic>
          <p:nvPicPr>
            <p:cNvPr id="211" name="Google Shape;211;ga4881ce877_0_67"/>
            <p:cNvPicPr preferRelativeResize="0"/>
            <p:nvPr/>
          </p:nvPicPr>
          <p:blipFill rotWithShape="1">
            <a:blip r:embed="rId4">
              <a:alphaModFix/>
            </a:blip>
            <a:srcRect b="21168" l="50146" r="41065" t="21168"/>
            <a:stretch/>
          </p:blipFill>
          <p:spPr>
            <a:xfrm>
              <a:off x="5100121" y="3656282"/>
              <a:ext cx="794853" cy="90619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logo con anpal prova 2.jpg" id="212" name="Google Shape;212;ga4881ce877_0_67"/>
            <p:cNvPicPr preferRelativeResize="0"/>
            <p:nvPr/>
          </p:nvPicPr>
          <p:blipFill rotWithShape="1">
            <a:blip r:embed="rId5">
              <a:alphaModFix/>
            </a:blip>
            <a:srcRect b="64777" l="46896" r="35815" t="0"/>
            <a:stretch/>
          </p:blipFill>
          <p:spPr>
            <a:xfrm>
              <a:off x="4387738" y="3769257"/>
              <a:ext cx="644275" cy="68024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logo con anpal prova 2.jpg" id="213" name="Google Shape;213;ga4881ce877_0_67"/>
            <p:cNvPicPr preferRelativeResize="0"/>
            <p:nvPr/>
          </p:nvPicPr>
          <p:blipFill rotWithShape="1">
            <a:blip r:embed="rId5">
              <a:alphaModFix/>
            </a:blip>
            <a:srcRect b="67678" l="0" r="52673" t="6306"/>
            <a:stretch/>
          </p:blipFill>
          <p:spPr>
            <a:xfrm>
              <a:off x="1931175" y="3769260"/>
              <a:ext cx="2388452" cy="68024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logo con anpal prova 2.jpg" id="214" name="Google Shape;214;ga4881ce877_0_67"/>
            <p:cNvPicPr preferRelativeResize="0"/>
            <p:nvPr/>
          </p:nvPicPr>
          <p:blipFill rotWithShape="1">
            <a:blip r:embed="rId5">
              <a:alphaModFix/>
            </a:blip>
            <a:srcRect b="64777" l="64117" r="1617" t="0"/>
            <a:stretch/>
          </p:blipFill>
          <p:spPr>
            <a:xfrm>
              <a:off x="5963088" y="3722571"/>
              <a:ext cx="1414326" cy="75336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5" name="Google Shape;215;ga4881ce877_0_67"/>
          <p:cNvSpPr txBox="1"/>
          <p:nvPr/>
        </p:nvSpPr>
        <p:spPr>
          <a:xfrm>
            <a:off x="600475" y="1344100"/>
            <a:ext cx="3845100" cy="43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97" lvl="0" marL="53097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b="0" i="0" lang="en-US" sz="2000" u="sng" cap="none" strike="noStrike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Chi conosce le Imprese</a:t>
            </a:r>
            <a:endParaRPr b="0" i="0" sz="2000" u="sng" cap="none" strike="noStrike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6" name="Google Shape;216;ga4881ce877_0_67"/>
          <p:cNvSpPr txBox="1"/>
          <p:nvPr/>
        </p:nvSpPr>
        <p:spPr>
          <a:xfrm>
            <a:off x="5486525" y="1370358"/>
            <a:ext cx="3742800" cy="3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97" lvl="0" marL="53097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b="0" i="0" lang="en-US" sz="2000" u="sng" cap="none" strike="noStrike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Chi conosce il Web</a:t>
            </a:r>
            <a:endParaRPr b="0" i="0" sz="2000" u="sng" cap="none" strike="noStrike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17" name="Google Shape;217;ga4881ce877_0_6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810344" y="1892750"/>
            <a:ext cx="1715100" cy="5947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ifi, Wi-Fi, Wireless, Web, ..." id="218" name="Google Shape;218;ga4881ce877_0_6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flipH="1" rot="-8100000">
            <a:off x="5803386" y="2070819"/>
            <a:ext cx="881622" cy="8256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ga4881ce877_0_67"/>
          <p:cNvPicPr preferRelativeResize="0"/>
          <p:nvPr/>
        </p:nvPicPr>
        <p:blipFill rotWithShape="1">
          <a:blip r:embed="rId8">
            <a:alphaModFix/>
          </a:blip>
          <a:srcRect b="19383" l="66237" r="15353" t="20918"/>
          <a:stretch/>
        </p:blipFill>
        <p:spPr>
          <a:xfrm>
            <a:off x="815675" y="1830165"/>
            <a:ext cx="2976490" cy="6674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ifi, Wi-Fi, Wireless, Web, ..." id="220" name="Google Shape;220;ga4881ce877_0_6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rot="7960159">
            <a:off x="3646464" y="2006008"/>
            <a:ext cx="869326" cy="8527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 - crescereindigitale-01.png" id="221" name="Google Shape;221;ga4881ce877_0_67"/>
          <p:cNvPicPr preferRelativeResize="0"/>
          <p:nvPr/>
        </p:nvPicPr>
        <p:blipFill rotWithShape="1">
          <a:blip r:embed="rId10">
            <a:alphaModFix/>
          </a:blip>
          <a:srcRect b="48963" l="30316" r="30434" t="40211"/>
          <a:stretch/>
        </p:blipFill>
        <p:spPr>
          <a:xfrm>
            <a:off x="2963075" y="2943447"/>
            <a:ext cx="4314015" cy="5947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ifi, Wi-Fi, Wireless, Web, ..." id="222" name="Google Shape;222;ga4881ce877_0_67"/>
          <p:cNvPicPr preferRelativeResize="0"/>
          <p:nvPr/>
        </p:nvPicPr>
        <p:blipFill rotWithShape="1">
          <a:blip r:embed="rId11">
            <a:alphaModFix amt="92000"/>
          </a:blip>
          <a:srcRect b="0" l="0" r="0" t="0"/>
          <a:stretch/>
        </p:blipFill>
        <p:spPr>
          <a:xfrm>
            <a:off x="4563450" y="3606742"/>
            <a:ext cx="882300" cy="802499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ga4881ce877_0_67"/>
          <p:cNvSpPr txBox="1"/>
          <p:nvPr/>
        </p:nvSpPr>
        <p:spPr>
          <a:xfrm>
            <a:off x="1148700" y="5153913"/>
            <a:ext cx="7300500" cy="43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97" lvl="0" marL="53097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b="0" i="0" lang="en-US" sz="2000" u="sng" cap="none" strike="noStrike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Chi si occupa di far crescere il Lavoro </a:t>
            </a:r>
            <a:endParaRPr b="0" i="0" sz="2000" u="sng" cap="none" strike="noStrike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24" name="Google Shape;224;ga4881ce877_0_67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0" y="6110574"/>
            <a:ext cx="9051225" cy="66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eaderboard-728x90.jpg" id="229" name="Google Shape;229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09800" y="0"/>
            <a:ext cx="6934200" cy="85725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4"/>
          <p:cNvSpPr txBox="1"/>
          <p:nvPr/>
        </p:nvSpPr>
        <p:spPr>
          <a:xfrm>
            <a:off x="817950" y="1767636"/>
            <a:ext cx="3706500" cy="2844300"/>
          </a:xfrm>
          <a:prstGeom prst="rect">
            <a:avLst/>
          </a:prstGeom>
          <a:solidFill>
            <a:srgbClr val="20AC7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GIOVANI NEET</a:t>
            </a:r>
            <a:endParaRPr b="0" i="0" sz="1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(Not Employed or in Education or Training)</a:t>
            </a:r>
            <a:br>
              <a:rPr b="0" i="0" lang="en-US" sz="1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b="0" i="0" sz="14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Arial"/>
              <a:buChar char="-"/>
            </a:pPr>
            <a:r>
              <a:rPr b="0" i="0" lang="en-US" sz="17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ampliare e migliorare la formazione sul digitale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Arial"/>
              <a:buChar char="-"/>
            </a:pPr>
            <a:r>
              <a:rPr b="0" i="0" lang="en-US" sz="17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fare pratica di colloquio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Arial"/>
              <a:buChar char="-"/>
            </a:pPr>
            <a:r>
              <a:rPr b="0" i="0" lang="en-US" sz="17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avere la possibilità di maturare un’esperienza pratica sul campo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78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1" name="Google Shape;231;p4"/>
          <p:cNvSpPr txBox="1"/>
          <p:nvPr/>
        </p:nvSpPr>
        <p:spPr>
          <a:xfrm>
            <a:off x="5167325" y="1767636"/>
            <a:ext cx="3782700" cy="2787600"/>
          </a:xfrm>
          <a:prstGeom prst="rect">
            <a:avLst/>
          </a:prstGeom>
          <a:solidFill>
            <a:srgbClr val="F6893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IMPRESE</a:t>
            </a:r>
            <a:endParaRPr b="0" i="0" sz="1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Calibri"/>
              <a:buNone/>
            </a:pPr>
            <a:r>
              <a:t/>
            </a:r>
            <a:endParaRPr b="0" i="0" sz="17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Arial"/>
              <a:buChar char="-"/>
            </a:pPr>
            <a:r>
              <a:rPr b="0" i="0" lang="en-US" sz="17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migliorare la propria posizione online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Arial"/>
              <a:buChar char="-"/>
            </a:pPr>
            <a:r>
              <a:rPr b="0" i="0" lang="en-US" sz="17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sperimentare i vantaggi legati all’introduzione di una risorsa in azienda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Arial"/>
              <a:buChar char="-"/>
            </a:pPr>
            <a:r>
              <a:rPr b="0" i="0" lang="en-US" sz="17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migliorare la propria presenza su mercati globali</a:t>
            </a:r>
            <a:endParaRPr b="0" i="0" sz="17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2" name="Google Shape;232;p4"/>
          <p:cNvSpPr txBox="1"/>
          <p:nvPr/>
        </p:nvSpPr>
        <p:spPr>
          <a:xfrm>
            <a:off x="4555350" y="2865447"/>
            <a:ext cx="642900" cy="7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Calibri"/>
              <a:buNone/>
            </a:pPr>
            <a:r>
              <a:rPr b="1" i="0" lang="en-US" sz="4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+</a:t>
            </a:r>
            <a:endParaRPr b="0" i="0" sz="1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3" name="Google Shape;233;p4"/>
          <p:cNvSpPr/>
          <p:nvPr/>
        </p:nvSpPr>
        <p:spPr>
          <a:xfrm>
            <a:off x="1526825" y="5092079"/>
            <a:ext cx="6872400" cy="646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</a:pPr>
            <a:r>
              <a:rPr b="1" i="0" lang="en-US" sz="36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INNOVAZIONE e CRESCITA</a:t>
            </a:r>
            <a:endParaRPr b="0" i="0" sz="1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4" name="Google Shape;234;p4"/>
          <p:cNvSpPr txBox="1"/>
          <p:nvPr/>
        </p:nvSpPr>
        <p:spPr>
          <a:xfrm>
            <a:off x="4555347" y="4458880"/>
            <a:ext cx="642900" cy="7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Calibri"/>
              <a:buNone/>
            </a:pPr>
            <a:r>
              <a:rPr b="1" i="0" lang="en-US" sz="4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=</a:t>
            </a:r>
            <a:endParaRPr b="0" i="0" sz="1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35" name="Google Shape;235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6110574"/>
            <a:ext cx="9051225" cy="663800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4"/>
          <p:cNvSpPr txBox="1"/>
          <p:nvPr/>
        </p:nvSpPr>
        <p:spPr>
          <a:xfrm>
            <a:off x="916225" y="857250"/>
            <a:ext cx="70551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5E93FF"/>
                </a:solidFill>
                <a:latin typeface="Open Sans"/>
                <a:ea typeface="Open Sans"/>
                <a:cs typeface="Open Sans"/>
                <a:sym typeface="Open Sans"/>
              </a:rPr>
              <a:t>L’ Idea</a:t>
            </a:r>
            <a:endParaRPr sz="4800">
              <a:solidFill>
                <a:srgbClr val="5E93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eaderboard-728x90.jpg" id="241" name="Google Shape;241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09800" y="0"/>
            <a:ext cx="693420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83698" y="1993900"/>
            <a:ext cx="2439056" cy="16260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2325" y="1993900"/>
            <a:ext cx="2439056" cy="16260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96969" y="1993900"/>
            <a:ext cx="2439056" cy="162601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5" name="Google Shape;245;p3"/>
          <p:cNvGrpSpPr/>
          <p:nvPr/>
        </p:nvGrpSpPr>
        <p:grpSpPr>
          <a:xfrm>
            <a:off x="902550" y="4161634"/>
            <a:ext cx="7643700" cy="1241377"/>
            <a:chOff x="794725" y="1862045"/>
            <a:chExt cx="7643700" cy="1241005"/>
          </a:xfrm>
        </p:grpSpPr>
        <p:sp>
          <p:nvSpPr>
            <p:cNvPr id="246" name="Google Shape;246;p3"/>
            <p:cNvSpPr/>
            <p:nvPr/>
          </p:nvSpPr>
          <p:spPr>
            <a:xfrm>
              <a:off x="6748525" y="2472425"/>
              <a:ext cx="1689900" cy="630600"/>
            </a:xfrm>
            <a:prstGeom prst="homePlate">
              <a:avLst>
                <a:gd fmla="val 0" name="adj"/>
              </a:avLst>
            </a:prstGeom>
            <a:solidFill>
              <a:srgbClr val="FF3F0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1" i="0" lang="en-US" sz="20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Tirocinio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3"/>
            <p:cNvSpPr/>
            <p:nvPr/>
          </p:nvSpPr>
          <p:spPr>
            <a:xfrm>
              <a:off x="3829050" y="2472450"/>
              <a:ext cx="3293700" cy="630600"/>
            </a:xfrm>
            <a:prstGeom prst="homePlate">
              <a:avLst>
                <a:gd fmla="val 50000" name="adj"/>
              </a:avLst>
            </a:pr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1" i="0" lang="en-US" sz="20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Laboratorio e Matching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3"/>
            <p:cNvSpPr txBox="1"/>
            <p:nvPr/>
          </p:nvSpPr>
          <p:spPr>
            <a:xfrm>
              <a:off x="4324400" y="1862061"/>
              <a:ext cx="3899400" cy="630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r>
                <a:rPr b="1" i="0" lang="en-US" sz="2000" u="none" cap="none" strike="noStrike">
                  <a:solidFill>
                    <a:srgbClr val="FF9900"/>
                  </a:solidFill>
                  <a:latin typeface="Calibri"/>
                  <a:ea typeface="Calibri"/>
                  <a:cs typeface="Calibri"/>
                  <a:sym typeface="Calibri"/>
                </a:rPr>
                <a:t>MISURE DI POLITICHE ATTIVE</a:t>
              </a:r>
              <a:endParaRPr b="1" i="0" sz="2000" u="none" cap="none" strike="noStrike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49;p3"/>
            <p:cNvSpPr txBox="1"/>
            <p:nvPr/>
          </p:nvSpPr>
          <p:spPr>
            <a:xfrm>
              <a:off x="894057" y="1862045"/>
              <a:ext cx="2652000" cy="75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r>
                <a:rPr b="1" i="0" lang="en-US" sz="2000" u="none" cap="none" strike="noStrike">
                  <a:solidFill>
                    <a:srgbClr val="39B54A"/>
                  </a:solidFill>
                  <a:latin typeface="Calibri"/>
                  <a:ea typeface="Calibri"/>
                  <a:cs typeface="Calibri"/>
                  <a:sym typeface="Calibri"/>
                </a:rPr>
                <a:t>PERCORSO ONLINE</a:t>
              </a:r>
              <a:endParaRPr b="1" i="0" sz="2000" u="none" cap="none" strike="noStrike">
                <a:solidFill>
                  <a:srgbClr val="39B54A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t/>
              </a:r>
              <a:endParaRPr b="1" i="0" sz="1200" u="none" cap="none" strike="noStrike">
                <a:solidFill>
                  <a:srgbClr val="39B54A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3"/>
            <p:cNvSpPr/>
            <p:nvPr/>
          </p:nvSpPr>
          <p:spPr>
            <a:xfrm>
              <a:off x="2114205" y="2472443"/>
              <a:ext cx="1822800" cy="630600"/>
            </a:xfrm>
            <a:prstGeom prst="homePlate">
              <a:avLst>
                <a:gd fmla="val 50000" name="adj"/>
              </a:avLst>
            </a:prstGeom>
            <a:solidFill>
              <a:srgbClr val="00B0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1" i="0" lang="en-US" sz="20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Test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3"/>
            <p:cNvSpPr/>
            <p:nvPr/>
          </p:nvSpPr>
          <p:spPr>
            <a:xfrm>
              <a:off x="794725" y="2472425"/>
              <a:ext cx="1618800" cy="630600"/>
            </a:xfrm>
            <a:prstGeom prst="homePlate">
              <a:avLst>
                <a:gd fmla="val 50000" name="adj"/>
              </a:avLst>
            </a:prstGeom>
            <a:solidFill>
              <a:srgbClr val="92D0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r>
                <a:rPr b="1" i="0" lang="en-US" sz="20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Corso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52" name="Google Shape;252;p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0" y="6110574"/>
            <a:ext cx="9051225" cy="663800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3"/>
          <p:cNvSpPr txBox="1"/>
          <p:nvPr/>
        </p:nvSpPr>
        <p:spPr>
          <a:xfrm>
            <a:off x="916225" y="857250"/>
            <a:ext cx="70551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5E93FF"/>
                </a:solidFill>
                <a:latin typeface="Open Sans"/>
                <a:ea typeface="Open Sans"/>
                <a:cs typeface="Open Sans"/>
                <a:sym typeface="Open Sans"/>
              </a:rPr>
              <a:t>La struttura</a:t>
            </a:r>
            <a:endParaRPr sz="4800">
              <a:solidFill>
                <a:srgbClr val="5E93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eaderboard-728x90.jpg" id="258" name="Google Shape;258;ga4881ce877_0_2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09800" y="0"/>
            <a:ext cx="6934200" cy="857250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ga4881ce877_0_226"/>
          <p:cNvSpPr txBox="1"/>
          <p:nvPr/>
        </p:nvSpPr>
        <p:spPr>
          <a:xfrm>
            <a:off x="0" y="1885347"/>
            <a:ext cx="9144000" cy="320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Calibri"/>
              <a:buNone/>
            </a:pPr>
            <a:r>
              <a:rPr b="1" i="0" lang="en-US" sz="4800" u="none" cap="none" strike="noStrike">
                <a:solidFill>
                  <a:srgbClr val="5E93FF"/>
                </a:solidFill>
                <a:latin typeface="Open Sans"/>
                <a:ea typeface="Open Sans"/>
                <a:cs typeface="Open Sans"/>
                <a:sym typeface="Open Sans"/>
              </a:rPr>
              <a:t>Come </a:t>
            </a:r>
            <a:r>
              <a:rPr b="1" lang="en-US" sz="4800">
                <a:solidFill>
                  <a:srgbClr val="5E93FF"/>
                </a:solidFill>
                <a:latin typeface="Open Sans"/>
                <a:ea typeface="Open Sans"/>
                <a:cs typeface="Open Sans"/>
                <a:sym typeface="Open Sans"/>
              </a:rPr>
              <a:t>funziona</a:t>
            </a:r>
            <a:r>
              <a:rPr b="1" i="0" lang="en-US" sz="4800" u="none" cap="none" strike="noStrike">
                <a:solidFill>
                  <a:srgbClr val="5E93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b="1" i="0" sz="4800" u="none" cap="none" strike="noStrike">
              <a:solidFill>
                <a:srgbClr val="5E93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Calibri"/>
              <a:buNone/>
            </a:pPr>
            <a:r>
              <a:rPr b="1" i="0" lang="en-US" sz="4800" u="none" cap="none" strike="noStrike">
                <a:solidFill>
                  <a:srgbClr val="5E93FF"/>
                </a:solidFill>
                <a:latin typeface="Open Sans"/>
                <a:ea typeface="Open Sans"/>
                <a:cs typeface="Open Sans"/>
                <a:sym typeface="Open Sans"/>
              </a:rPr>
              <a:t>Crescere in Digitale</a:t>
            </a:r>
            <a:endParaRPr b="1" i="0" sz="4800" u="none" cap="none" strike="noStrike">
              <a:solidFill>
                <a:srgbClr val="5E93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60" name="Google Shape;260;ga4881ce877_0_2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6110574"/>
            <a:ext cx="9051225" cy="66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eaderboard-728x90.jpg" id="265" name="Google Shape;265;ga4881ce877_0_2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09800" y="0"/>
            <a:ext cx="6934200" cy="857250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ga4881ce877_0_201"/>
          <p:cNvSpPr/>
          <p:nvPr/>
        </p:nvSpPr>
        <p:spPr>
          <a:xfrm>
            <a:off x="969275" y="1744106"/>
            <a:ext cx="3235500" cy="309900"/>
          </a:xfrm>
          <a:prstGeom prst="rect">
            <a:avLst/>
          </a:prstGeom>
          <a:solidFill>
            <a:srgbClr val="CCD74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Giovani NEET</a:t>
            </a:r>
            <a:endParaRPr b="0" i="0" sz="1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7" name="Google Shape;267;ga4881ce877_0_201"/>
          <p:cNvSpPr/>
          <p:nvPr/>
        </p:nvSpPr>
        <p:spPr>
          <a:xfrm>
            <a:off x="924300" y="2945375"/>
            <a:ext cx="7811700" cy="299010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1" i="0" sz="1300" u="none" cap="none" strike="noStrike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8" name="Google Shape;268;ga4881ce877_0_201"/>
          <p:cNvSpPr/>
          <p:nvPr/>
        </p:nvSpPr>
        <p:spPr>
          <a:xfrm>
            <a:off x="969150" y="2164559"/>
            <a:ext cx="3235500" cy="595800"/>
          </a:xfrm>
          <a:prstGeom prst="rect">
            <a:avLst/>
          </a:prstGeom>
          <a:solidFill>
            <a:srgbClr val="CCD743"/>
          </a:solidFill>
          <a:ln cap="flat" cmpd="sng" w="25400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Iscrizione a</a:t>
            </a:r>
            <a:endParaRPr b="0" i="0" sz="12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Garanzia Giovani</a:t>
            </a:r>
            <a:endParaRPr b="0" i="0" sz="14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9" name="Google Shape;269;ga4881ce877_0_201"/>
          <p:cNvSpPr/>
          <p:nvPr/>
        </p:nvSpPr>
        <p:spPr>
          <a:xfrm>
            <a:off x="5781575" y="1744106"/>
            <a:ext cx="2759100" cy="1016100"/>
          </a:xfrm>
          <a:prstGeom prst="rect">
            <a:avLst/>
          </a:prstGeom>
          <a:solidFill>
            <a:srgbClr val="5E93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None/>
            </a:pPr>
            <a:r>
              <a:rPr b="1" i="0" lang="en-US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Aziende</a:t>
            </a:r>
            <a:endParaRPr b="0" i="0" sz="18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di diversi tipi e settori</a:t>
            </a:r>
            <a:endParaRPr b="0" i="0" sz="1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0" name="Google Shape;270;ga4881ce877_0_201"/>
          <p:cNvSpPr/>
          <p:nvPr/>
        </p:nvSpPr>
        <p:spPr>
          <a:xfrm>
            <a:off x="3264967" y="2220560"/>
            <a:ext cx="878700" cy="4833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Open Sans"/>
              <a:buNone/>
            </a:pPr>
            <a:r>
              <a:rPr b="0" i="0" lang="en-US" sz="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connesso a</a:t>
            </a:r>
            <a:r>
              <a:rPr b="1" i="0" lang="en-US" sz="12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i="0" lang="en-US" sz="11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Clic</a:t>
            </a:r>
            <a:r>
              <a:rPr b="1" i="0" lang="en-US" sz="1100" u="none" cap="none" strike="noStrike">
                <a:solidFill>
                  <a:srgbClr val="FFC000"/>
                </a:solidFill>
                <a:latin typeface="Open Sans"/>
                <a:ea typeface="Open Sans"/>
                <a:cs typeface="Open Sans"/>
                <a:sym typeface="Open Sans"/>
              </a:rPr>
              <a:t>lavoro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:\Users\Administrator\Desktop\gargiov.jpg" id="271" name="Google Shape;271;ga4881ce877_0_20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25197" y="2223278"/>
            <a:ext cx="522600" cy="483300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ga4881ce877_0_201"/>
          <p:cNvSpPr/>
          <p:nvPr/>
        </p:nvSpPr>
        <p:spPr>
          <a:xfrm>
            <a:off x="972050" y="3024498"/>
            <a:ext cx="3235500" cy="2774100"/>
          </a:xfrm>
          <a:prstGeom prst="rect">
            <a:avLst/>
          </a:prstGeom>
          <a:solidFill>
            <a:srgbClr val="CCD74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400" u="none" cap="none" strike="noStrike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Iscrizione e Formazione</a:t>
            </a:r>
            <a:endParaRPr b="1" i="0" sz="1400" u="none" cap="none" strike="noStrike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● Realizzata con risorse di Google</a:t>
            </a:r>
            <a:endParaRPr b="0" i="0" sz="12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● Gestita da</a:t>
            </a:r>
            <a:r>
              <a:rPr lang="en-US" sz="1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SiCamera</a:t>
            </a:r>
            <a:endParaRPr b="1" i="0" sz="1400" u="none" cap="none" strike="noStrike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3" name="Google Shape;273;ga4881ce877_0_201"/>
          <p:cNvSpPr/>
          <p:nvPr/>
        </p:nvSpPr>
        <p:spPr>
          <a:xfrm>
            <a:off x="5705375" y="3024498"/>
            <a:ext cx="2874600" cy="2699100"/>
          </a:xfrm>
          <a:prstGeom prst="rect">
            <a:avLst/>
          </a:prstGeom>
          <a:solidFill>
            <a:srgbClr val="5E93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Iscrizione</a:t>
            </a:r>
            <a:endParaRPr b="1" i="0" sz="14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● Possibilità di ospitare gratuitamente uno o più tirocinanti  (cfr.normativa regionale)</a:t>
            </a:r>
            <a:endParaRPr b="0" i="0" sz="12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4" name="Google Shape;274;ga4881ce877_0_201"/>
          <p:cNvSpPr/>
          <p:nvPr/>
        </p:nvSpPr>
        <p:spPr>
          <a:xfrm>
            <a:off x="1165950" y="5146547"/>
            <a:ext cx="2980500" cy="595800"/>
          </a:xfrm>
          <a:prstGeom prst="rect">
            <a:avLst/>
          </a:prstGeom>
          <a:solidFill>
            <a:srgbClr val="20AC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Test </a:t>
            </a:r>
            <a:r>
              <a:rPr b="0" i="0" lang="en-US" sz="1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0" i="0" lang="en-US" sz="12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online</a:t>
            </a:r>
            <a:endParaRPr b="0" i="0" sz="12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● almeno 60 risposte corrette su 100 sorteggiate </a:t>
            </a:r>
            <a:endParaRPr b="0" i="0" sz="14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5" name="Google Shape;275;ga4881ce877_0_201"/>
          <p:cNvSpPr/>
          <p:nvPr/>
        </p:nvSpPr>
        <p:spPr>
          <a:xfrm flipH="1" rot="10800000">
            <a:off x="2268832" y="2073398"/>
            <a:ext cx="504000" cy="210300"/>
          </a:xfrm>
          <a:prstGeom prst="triangle">
            <a:avLst>
              <a:gd fmla="val 50000" name="adj"/>
            </a:avLst>
          </a:prstGeom>
          <a:solidFill>
            <a:srgbClr val="66666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6" name="Google Shape;276;ga4881ce877_0_201"/>
          <p:cNvSpPr/>
          <p:nvPr/>
        </p:nvSpPr>
        <p:spPr>
          <a:xfrm flipH="1" rot="10800000">
            <a:off x="2302975" y="2831762"/>
            <a:ext cx="504000" cy="259800"/>
          </a:xfrm>
          <a:prstGeom prst="triangle">
            <a:avLst>
              <a:gd fmla="val 50000" name="adj"/>
            </a:avLst>
          </a:prstGeom>
          <a:solidFill>
            <a:srgbClr val="66666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7" name="Google Shape;277;ga4881ce877_0_201"/>
          <p:cNvSpPr/>
          <p:nvPr/>
        </p:nvSpPr>
        <p:spPr>
          <a:xfrm>
            <a:off x="1037575" y="3894064"/>
            <a:ext cx="3106200" cy="10161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Corso </a:t>
            </a:r>
            <a:r>
              <a:rPr b="0" i="0" lang="en-US" sz="1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online</a:t>
            </a:r>
            <a:endParaRPr b="1" i="0" sz="14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● circa </a:t>
            </a:r>
            <a:r>
              <a:rPr b="1" i="0" lang="en-US" sz="12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50 ore </a:t>
            </a:r>
            <a:r>
              <a:rPr b="0" i="0" lang="en-US" sz="12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in moduli  su</a:t>
            </a:r>
            <a:r>
              <a:rPr b="1" i="0" lang="en-US" sz="12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MOOC</a:t>
            </a:r>
            <a:endParaRPr b="0" i="0" sz="12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● Strumenti e strategia web per PMI</a:t>
            </a:r>
            <a:endParaRPr b="0" i="0" sz="12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● professionisti, accademici ed esperti </a:t>
            </a:r>
            <a:endParaRPr b="0" i="0" sz="12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● fruizione 24 ore su 24, 7 giorni su 7</a:t>
            </a:r>
            <a:endParaRPr b="1" i="0" sz="12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278" name="Google Shape;278;ga4881ce877_0_201"/>
          <p:cNvGrpSpPr/>
          <p:nvPr/>
        </p:nvGrpSpPr>
        <p:grpSpPr>
          <a:xfrm rot="5400000">
            <a:off x="2421755" y="4859387"/>
            <a:ext cx="322895" cy="455465"/>
            <a:chOff x="2986061" y="3363893"/>
            <a:chExt cx="245100" cy="504000"/>
          </a:xfrm>
        </p:grpSpPr>
        <p:sp>
          <p:nvSpPr>
            <p:cNvPr id="279" name="Google Shape;279;ga4881ce877_0_201"/>
            <p:cNvSpPr/>
            <p:nvPr/>
          </p:nvSpPr>
          <p:spPr>
            <a:xfrm flipH="1" rot="5400000">
              <a:off x="2856611" y="3493343"/>
              <a:ext cx="504000" cy="245100"/>
            </a:xfrm>
            <a:prstGeom prst="triangle">
              <a:avLst>
                <a:gd fmla="val 50000" name="adj"/>
              </a:avLst>
            </a:prstGeom>
            <a:solidFill>
              <a:srgbClr val="66666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80" name="Google Shape;280;ga4881ce877_0_201"/>
            <p:cNvSpPr/>
            <p:nvPr/>
          </p:nvSpPr>
          <p:spPr>
            <a:xfrm rot="-5566316">
              <a:off x="2997880" y="3551568"/>
              <a:ext cx="161289" cy="124045"/>
            </a:xfrm>
            <a:custGeom>
              <a:rect b="b" l="l" r="r" t="t"/>
              <a:pathLst>
                <a:path extrusionOk="0" h="120000" w="120000">
                  <a:moveTo>
                    <a:pt x="0" y="41379"/>
                  </a:moveTo>
                  <a:cubicBezTo>
                    <a:pt x="4444" y="48275"/>
                    <a:pt x="9315" y="54779"/>
                    <a:pt x="13333" y="62069"/>
                  </a:cubicBezTo>
                  <a:cubicBezTo>
                    <a:pt x="23775" y="81015"/>
                    <a:pt x="24840" y="120000"/>
                    <a:pt x="43333" y="120000"/>
                  </a:cubicBezTo>
                  <a:cubicBezTo>
                    <a:pt x="61249" y="120000"/>
                    <a:pt x="61110" y="81379"/>
                    <a:pt x="69999" y="62069"/>
                  </a:cubicBezTo>
                  <a:cubicBezTo>
                    <a:pt x="72567" y="56491"/>
                    <a:pt x="86344" y="23781"/>
                    <a:pt x="93333" y="16551"/>
                  </a:cubicBezTo>
                  <a:cubicBezTo>
                    <a:pt x="96032" y="13759"/>
                    <a:pt x="100190" y="14364"/>
                    <a:pt x="103333" y="12413"/>
                  </a:cubicBezTo>
                  <a:cubicBezTo>
                    <a:pt x="106916" y="10189"/>
                    <a:pt x="109898" y="6696"/>
                    <a:pt x="113333" y="4137"/>
                  </a:cubicBezTo>
                  <a:cubicBezTo>
                    <a:pt x="115463" y="2551"/>
                    <a:pt x="117777" y="1379"/>
                    <a:pt x="120000" y="0"/>
                  </a:cubicBezTo>
                </a:path>
              </a:pathLst>
            </a:custGeom>
            <a:noFill/>
            <a:ln cap="flat" cmpd="sng" w="28575">
              <a:solidFill>
                <a:srgbClr val="AAD95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1EC485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281" name="Google Shape;281;ga4881ce877_0_201"/>
          <p:cNvGrpSpPr/>
          <p:nvPr/>
        </p:nvGrpSpPr>
        <p:grpSpPr>
          <a:xfrm>
            <a:off x="3323843" y="4843994"/>
            <a:ext cx="495281" cy="361761"/>
            <a:chOff x="2423192" y="4215055"/>
            <a:chExt cx="504000" cy="270678"/>
          </a:xfrm>
        </p:grpSpPr>
        <p:sp>
          <p:nvSpPr>
            <p:cNvPr id="282" name="Google Shape;282;ga4881ce877_0_201"/>
            <p:cNvSpPr/>
            <p:nvPr/>
          </p:nvSpPr>
          <p:spPr>
            <a:xfrm flipH="1">
              <a:off x="2423192" y="4215055"/>
              <a:ext cx="504000" cy="245100"/>
            </a:xfrm>
            <a:prstGeom prst="triangle">
              <a:avLst>
                <a:gd fmla="val 50000" name="adj"/>
              </a:avLst>
            </a:prstGeom>
            <a:solidFill>
              <a:srgbClr val="66666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83" name="Google Shape;283;ga4881ce877_0_201"/>
            <p:cNvSpPr/>
            <p:nvPr/>
          </p:nvSpPr>
          <p:spPr>
            <a:xfrm>
              <a:off x="2532863" y="4240033"/>
              <a:ext cx="205800" cy="24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1400"/>
                <a:buFont typeface="Open Sans"/>
                <a:buNone/>
              </a:pPr>
              <a:r>
                <a:rPr b="1" i="0" lang="en-US" sz="1400" u="none" cap="none" strike="noStrike">
                  <a:solidFill>
                    <a:srgbClr val="FF0000"/>
                  </a:solidFill>
                  <a:latin typeface="Open Sans"/>
                  <a:ea typeface="Open Sans"/>
                  <a:cs typeface="Open Sans"/>
                  <a:sym typeface="Open Sans"/>
                </a:rPr>
                <a:t>X</a:t>
              </a:r>
              <a:endParaRPr b="1" i="0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284" name="Google Shape;284;ga4881ce877_0_201"/>
          <p:cNvSpPr txBox="1"/>
          <p:nvPr/>
        </p:nvSpPr>
        <p:spPr>
          <a:xfrm>
            <a:off x="924300" y="894600"/>
            <a:ext cx="7811700" cy="7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8938"/>
              </a:buClr>
              <a:buSzPts val="4000"/>
              <a:buFont typeface="Calibri"/>
              <a:buNone/>
            </a:pPr>
            <a:r>
              <a:rPr lang="en-US" sz="4000">
                <a:solidFill>
                  <a:srgbClr val="2D82C2"/>
                </a:solidFill>
                <a:latin typeface="Open Sans"/>
                <a:ea typeface="Open Sans"/>
                <a:cs typeface="Open Sans"/>
                <a:sym typeface="Open Sans"/>
              </a:rPr>
              <a:t>P</a:t>
            </a:r>
            <a:r>
              <a:rPr b="0" i="0" lang="en-US" sz="4000" u="none" cap="none" strike="noStrike">
                <a:solidFill>
                  <a:srgbClr val="2D82C2"/>
                </a:solidFill>
                <a:latin typeface="Open Sans"/>
                <a:ea typeface="Open Sans"/>
                <a:cs typeface="Open Sans"/>
                <a:sym typeface="Open Sans"/>
              </a:rPr>
              <a:t>ercorso online  </a:t>
            </a:r>
            <a:endParaRPr b="0" i="0" sz="4000" u="none" cap="none" strike="noStrike">
              <a:solidFill>
                <a:srgbClr val="2D82C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85" name="Google Shape;285;ga4881ce877_0_20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6110574"/>
            <a:ext cx="9051225" cy="66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eaderboard-728x90.jpg" id="290" name="Google Shape;290;ga48fc8604b_0_3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09800" y="0"/>
            <a:ext cx="693420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ga48fc8604b_0_30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6110574"/>
            <a:ext cx="9051225" cy="663800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ga48fc8604b_0_306"/>
          <p:cNvSpPr txBox="1"/>
          <p:nvPr/>
        </p:nvSpPr>
        <p:spPr>
          <a:xfrm>
            <a:off x="822400" y="1997950"/>
            <a:ext cx="3825900" cy="37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cap="none" strike="noStrik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1. Benvenuti su Crescere in Digitale</a:t>
            </a:r>
            <a:endParaRPr b="0" i="0" cap="none" strike="noStrik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cap="none" strike="noStrik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2. Comprendere l'ecosistema digitale</a:t>
            </a:r>
            <a:endParaRPr b="0" i="0" cap="none" strike="noStrik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cap="none" strike="noStrik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3. PMI online</a:t>
            </a:r>
            <a:endParaRPr b="0" i="0" cap="none" strike="noStrik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cap="none" strike="noStrik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4. Come Interagire con le aziende</a:t>
            </a:r>
            <a:endParaRPr b="0" i="0" cap="none" strike="noStrik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cap="none" strike="noStrik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5. Come Creare un sito web/mobile</a:t>
            </a:r>
            <a:endParaRPr b="0" i="0" cap="none" strike="noStrik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cap="none" strike="noStrik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6. Cloud e Infrastruttura</a:t>
            </a:r>
            <a:endParaRPr b="0" i="0" cap="none" strike="noStrik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cap="none" strike="noStrik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7. Social Media Management</a:t>
            </a:r>
            <a:endParaRPr b="0" i="0" cap="none" strike="noStrik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cap="none" strike="noStrik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8. SEM - Far crescere il business online</a:t>
            </a:r>
            <a:endParaRPr b="0" i="0" cap="none" strike="noStrik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cap="none" strike="noStrik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9. Video</a:t>
            </a:r>
            <a:endParaRPr b="0" i="0" cap="none" strike="noStrik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cap="none" strike="noStrik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10. Come misurare la crescita</a:t>
            </a:r>
            <a:endParaRPr b="0" i="0" cap="none" strike="noStrik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cap="none" strike="noStrik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11. Mobile</a:t>
            </a:r>
            <a:endParaRPr b="0" i="0" cap="none" strike="noStrik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cap="none" strike="noStrik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12. E-Commerce</a:t>
            </a:r>
            <a:endParaRPr b="0" i="0" cap="none" strike="noStrik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cap="none" strike="noStrik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13. Export</a:t>
            </a:r>
            <a:endParaRPr b="0" i="0" cap="none" strike="noStrik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cap="none" strike="noStrik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14. Travel</a:t>
            </a:r>
            <a:endParaRPr b="0" i="0" cap="none" strike="noStrik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cap="none" strike="noStrik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15. Nuove imprese per l'economia di Internet</a:t>
            </a:r>
            <a:endParaRPr b="0" i="0" cap="none" strike="noStrik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cap="none" strike="noStrik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16. Casi di Successo da Made in Italy: Eccellenze in Digitale</a:t>
            </a:r>
            <a:endParaRPr b="0" i="0" cap="none" strike="noStrik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cap="none" strike="noStrik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17. Portare innovazione in impresa</a:t>
            </a:r>
            <a:endParaRPr b="0" i="0" cap="none" strike="noStrik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3" name="Google Shape;293;ga48fc8604b_0_306"/>
          <p:cNvSpPr txBox="1"/>
          <p:nvPr/>
        </p:nvSpPr>
        <p:spPr>
          <a:xfrm>
            <a:off x="4725325" y="2037575"/>
            <a:ext cx="4070100" cy="37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I contenuti più recenti</a:t>
            </a:r>
            <a:br>
              <a:rPr b="1" lang="en-US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b="1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1841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"/>
              <a:buChar char="•"/>
            </a:pPr>
            <a:r>
              <a:rPr b="0" i="0" lang="en-US" cap="none" strike="noStrik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Presenza local per le PMI: Come geolocalizzare il proprio business</a:t>
            </a:r>
            <a:endParaRPr b="0" i="0" cap="none" strike="noStrik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1841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"/>
              <a:buChar char="•"/>
            </a:pPr>
            <a:r>
              <a:rPr b="0" i="0" lang="en-US" cap="none" strike="noStrik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Introduzione al Cloud e all’Intelligenza Artificiale</a:t>
            </a:r>
            <a:endParaRPr b="0" i="0" cap="none" strike="noStrik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1841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"/>
              <a:buChar char="•"/>
            </a:pPr>
            <a:r>
              <a:rPr b="0" i="0" lang="en-US" cap="none" strike="noStrik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Impresa 4.0: lo scenario internazionale, il Piano italiano e il Network nazionale</a:t>
            </a:r>
            <a:endParaRPr b="0" i="0" cap="none" strike="noStrik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1841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"/>
              <a:buChar char="•"/>
            </a:pPr>
            <a:r>
              <a:rPr b="0" i="0" lang="en-US" cap="none" strike="noStrik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Impresa 4.0: le tecnologie abilitanti, i vantaggi e i rischi connessi al mancato utilizzo</a:t>
            </a:r>
            <a:endParaRPr b="0" i="0" cap="none" strike="noStrik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1841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"/>
              <a:buChar char="•"/>
            </a:pPr>
            <a:r>
              <a:rPr b="0" i="0" lang="en-US" cap="none" strike="noStrik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Digital check-up: come testare il livello di digitalizzazione delle PMI</a:t>
            </a:r>
            <a:endParaRPr b="0" i="0" cap="none" strike="noStrik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1841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"/>
              <a:buChar char="•"/>
            </a:pPr>
            <a:r>
              <a:rPr b="0" i="0" lang="en-US" cap="none" strike="noStrik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Il tirocinio in azienda: obiettivi, contenuti, modalità organizzative e verifica delle attività </a:t>
            </a:r>
            <a:endParaRPr b="0" i="0" cap="none" strike="noStrik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1841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"/>
              <a:buChar char="•"/>
            </a:pPr>
            <a:r>
              <a:rPr b="0" i="0" lang="en-US" cap="none" strike="noStrik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Gli strumenti per le diverse strutture ospitanti: dalle PMI alle agenzie digitali</a:t>
            </a:r>
            <a:endParaRPr b="0" i="0" cap="none" strike="noStrik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4" name="Google Shape;294;ga48fc8604b_0_306"/>
          <p:cNvSpPr txBox="1"/>
          <p:nvPr/>
        </p:nvSpPr>
        <p:spPr>
          <a:xfrm>
            <a:off x="924300" y="894600"/>
            <a:ext cx="8127000" cy="7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8938"/>
              </a:buClr>
              <a:buSzPts val="4000"/>
              <a:buFont typeface="Calibri"/>
              <a:buNone/>
            </a:pPr>
            <a:r>
              <a:rPr lang="en-US" sz="3700">
                <a:solidFill>
                  <a:srgbClr val="2D82C2"/>
                </a:solidFill>
                <a:latin typeface="Open Sans"/>
                <a:ea typeface="Open Sans"/>
                <a:cs typeface="Open Sans"/>
                <a:sym typeface="Open Sans"/>
              </a:rPr>
              <a:t>P</a:t>
            </a:r>
            <a:r>
              <a:rPr lang="en-US" sz="3700">
                <a:solidFill>
                  <a:srgbClr val="2D82C2"/>
                </a:solidFill>
                <a:latin typeface="Open Sans"/>
                <a:ea typeface="Open Sans"/>
                <a:cs typeface="Open Sans"/>
                <a:sym typeface="Open Sans"/>
              </a:rPr>
              <a:t>ercorso online: contenuti del corso</a:t>
            </a:r>
            <a:endParaRPr sz="3700">
              <a:solidFill>
                <a:srgbClr val="2D82C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eaderboard-728x90.jpg" id="299" name="Google Shape;299;ga4881ce877_0_2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09800" y="0"/>
            <a:ext cx="6934200" cy="857250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ga4881ce877_0_206"/>
          <p:cNvSpPr/>
          <p:nvPr/>
        </p:nvSpPr>
        <p:spPr>
          <a:xfrm>
            <a:off x="1203550" y="2047974"/>
            <a:ext cx="7352400" cy="35367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</a:pPr>
            <a:r>
              <a:rPr b="1" lang="en-US" sz="2000">
                <a:latin typeface="Open Sans"/>
                <a:ea typeface="Open Sans"/>
                <a:cs typeface="Open Sans"/>
                <a:sym typeface="Open Sans"/>
              </a:rPr>
              <a:t>Laboratori di </a:t>
            </a:r>
            <a:r>
              <a:rPr b="1" i="0" lang="en-US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Formazione specialistica </a:t>
            </a:r>
            <a:endParaRPr b="1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301" name="Google Shape;301;ga4881ce877_0_206"/>
          <p:cNvGrpSpPr/>
          <p:nvPr/>
        </p:nvGrpSpPr>
        <p:grpSpPr>
          <a:xfrm rot="5400000">
            <a:off x="4676648" y="5340346"/>
            <a:ext cx="406204" cy="894600"/>
            <a:chOff x="2986061" y="3363893"/>
            <a:chExt cx="245100" cy="504000"/>
          </a:xfrm>
        </p:grpSpPr>
        <p:sp>
          <p:nvSpPr>
            <p:cNvPr id="302" name="Google Shape;302;ga4881ce877_0_206"/>
            <p:cNvSpPr/>
            <p:nvPr/>
          </p:nvSpPr>
          <p:spPr>
            <a:xfrm flipH="1" rot="5400000">
              <a:off x="2856611" y="3493343"/>
              <a:ext cx="504000" cy="245100"/>
            </a:xfrm>
            <a:prstGeom prst="triangle">
              <a:avLst>
                <a:gd fmla="val 50000" name="adj"/>
              </a:avLst>
            </a:prstGeom>
            <a:solidFill>
              <a:srgbClr val="66666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03" name="Google Shape;303;ga4881ce877_0_206"/>
            <p:cNvSpPr/>
            <p:nvPr/>
          </p:nvSpPr>
          <p:spPr>
            <a:xfrm rot="-5566316">
              <a:off x="2997880" y="3551568"/>
              <a:ext cx="161289" cy="124045"/>
            </a:xfrm>
            <a:custGeom>
              <a:rect b="b" l="l" r="r" t="t"/>
              <a:pathLst>
                <a:path extrusionOk="0" h="120000" w="120000">
                  <a:moveTo>
                    <a:pt x="0" y="41379"/>
                  </a:moveTo>
                  <a:cubicBezTo>
                    <a:pt x="4444" y="48275"/>
                    <a:pt x="9315" y="54779"/>
                    <a:pt x="13333" y="62069"/>
                  </a:cubicBezTo>
                  <a:cubicBezTo>
                    <a:pt x="23775" y="81015"/>
                    <a:pt x="24840" y="120000"/>
                    <a:pt x="43333" y="120000"/>
                  </a:cubicBezTo>
                  <a:cubicBezTo>
                    <a:pt x="61249" y="120000"/>
                    <a:pt x="61110" y="81379"/>
                    <a:pt x="69999" y="62069"/>
                  </a:cubicBezTo>
                  <a:cubicBezTo>
                    <a:pt x="72567" y="56491"/>
                    <a:pt x="86344" y="23781"/>
                    <a:pt x="93333" y="16551"/>
                  </a:cubicBezTo>
                  <a:cubicBezTo>
                    <a:pt x="96032" y="13759"/>
                    <a:pt x="100190" y="14364"/>
                    <a:pt x="103333" y="12413"/>
                  </a:cubicBezTo>
                  <a:cubicBezTo>
                    <a:pt x="106916" y="10189"/>
                    <a:pt x="109898" y="6696"/>
                    <a:pt x="113333" y="4137"/>
                  </a:cubicBezTo>
                  <a:cubicBezTo>
                    <a:pt x="115463" y="2551"/>
                    <a:pt x="117777" y="1379"/>
                    <a:pt x="120000" y="0"/>
                  </a:cubicBezTo>
                </a:path>
              </a:pathLst>
            </a:custGeom>
            <a:noFill/>
            <a:ln cap="flat" cmpd="sng" w="38100">
              <a:solidFill>
                <a:srgbClr val="AAD95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1EC485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304" name="Google Shape;304;ga4881ce877_0_206"/>
          <p:cNvSpPr/>
          <p:nvPr/>
        </p:nvSpPr>
        <p:spPr>
          <a:xfrm flipH="1" rot="10800000">
            <a:off x="4523650" y="1875477"/>
            <a:ext cx="712200" cy="172500"/>
          </a:xfrm>
          <a:prstGeom prst="triangle">
            <a:avLst>
              <a:gd fmla="val 50000" name="adj"/>
            </a:avLst>
          </a:prstGeom>
          <a:solidFill>
            <a:srgbClr val="66666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5" name="Google Shape;305;ga4881ce877_0_206"/>
          <p:cNvSpPr/>
          <p:nvPr/>
        </p:nvSpPr>
        <p:spPr>
          <a:xfrm>
            <a:off x="1403200" y="2613174"/>
            <a:ext cx="6953100" cy="999300"/>
          </a:xfrm>
          <a:prstGeom prst="rect">
            <a:avLst/>
          </a:prstGeom>
          <a:solidFill>
            <a:srgbClr val="FFAB4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None/>
            </a:pPr>
            <a:r>
              <a:rPr b="1" lang="en-US" sz="18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Formazione di</a:t>
            </a:r>
            <a:r>
              <a:rPr b="1" i="0" lang="en-US" sz="1800" u="none" cap="none" strike="noStrik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gruppo</a:t>
            </a:r>
            <a:endParaRPr b="1" i="0" sz="1800" u="none" cap="none" strike="noStrik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"/>
              <a:buNone/>
            </a:pPr>
            <a:r>
              <a:rPr b="0" i="0" lang="en-US" sz="900" u="none" cap="none" strike="noStrik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in base a disponibilità </a:t>
            </a:r>
            <a:endParaRPr b="0" i="0" sz="900" u="none" cap="none" strike="noStrik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"/>
              <a:buNone/>
            </a:pPr>
            <a:r>
              <a:t/>
            </a:r>
            <a:endParaRPr b="0" i="0" sz="9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2 ore </a:t>
            </a:r>
            <a:r>
              <a:rPr b="0" i="0" lang="en-US" sz="1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di formazione di gruppo </a:t>
            </a:r>
            <a:r>
              <a:rPr lang="en-US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attraverso la</a:t>
            </a:r>
            <a:r>
              <a:rPr b="0" i="0" lang="en-US" sz="1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Camera di Commercio</a:t>
            </a:r>
            <a:endParaRPr b="0" i="0" sz="16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6" name="Google Shape;306;ga4881ce877_0_206"/>
          <p:cNvSpPr/>
          <p:nvPr/>
        </p:nvSpPr>
        <p:spPr>
          <a:xfrm>
            <a:off x="1403200" y="3934475"/>
            <a:ext cx="6953100" cy="999300"/>
          </a:xfrm>
          <a:prstGeom prst="rect">
            <a:avLst/>
          </a:prstGeom>
          <a:solidFill>
            <a:srgbClr val="F6893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None/>
            </a:pPr>
            <a:r>
              <a:rPr b="1" lang="en-US" sz="18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Formazione I</a:t>
            </a:r>
            <a:r>
              <a:rPr b="1" i="0" lang="en-US" sz="1800" u="none" cap="none" strike="noStrik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ndividuale </a:t>
            </a:r>
            <a:endParaRPr b="1" i="0" sz="1800" u="none" cap="none" strike="noStrik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None/>
            </a:pPr>
            <a:r>
              <a:rPr b="1" lang="en-US" sz="12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e incontro con le imprese</a:t>
            </a:r>
            <a:endParaRPr b="1" sz="12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None/>
            </a:pPr>
            <a:r>
              <a:rPr b="0" i="0" lang="en-US" sz="900" u="none" cap="none" strike="noStrik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in base a disponibilità contestualmente alla sessione di gruppo  o successivamente</a:t>
            </a:r>
            <a:endParaRPr b="0" i="0" sz="900" u="none" cap="none" strike="noStrik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"/>
              <a:buNone/>
            </a:pPr>
            <a:r>
              <a:t/>
            </a:r>
            <a:endParaRPr b="0" i="0" sz="9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Fino a 4 ore </a:t>
            </a:r>
            <a:r>
              <a:rPr b="0" i="0" lang="en-US" sz="1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incontri formativi assistiti con imprese</a:t>
            </a:r>
            <a:endParaRPr b="0" i="0" sz="14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7" name="Google Shape;307;ga4881ce877_0_206"/>
          <p:cNvSpPr txBox="1"/>
          <p:nvPr/>
        </p:nvSpPr>
        <p:spPr>
          <a:xfrm>
            <a:off x="1757350" y="5185325"/>
            <a:ext cx="6244800" cy="37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Il giovane selezionato da un’impresa passa alla fase successiva</a:t>
            </a:r>
            <a:endParaRPr b="0" i="0" sz="1400" u="none" cap="none" strike="noStrik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308" name="Google Shape;308;ga4881ce877_0_206"/>
          <p:cNvGrpSpPr/>
          <p:nvPr/>
        </p:nvGrpSpPr>
        <p:grpSpPr>
          <a:xfrm rot="5400000">
            <a:off x="4753934" y="3487042"/>
            <a:ext cx="251644" cy="713110"/>
            <a:chOff x="2986061" y="3363893"/>
            <a:chExt cx="245100" cy="504000"/>
          </a:xfrm>
        </p:grpSpPr>
        <p:sp>
          <p:nvSpPr>
            <p:cNvPr id="309" name="Google Shape;309;ga4881ce877_0_206"/>
            <p:cNvSpPr/>
            <p:nvPr/>
          </p:nvSpPr>
          <p:spPr>
            <a:xfrm flipH="1" rot="5400000">
              <a:off x="2856611" y="3493343"/>
              <a:ext cx="504000" cy="245100"/>
            </a:xfrm>
            <a:prstGeom prst="triangle">
              <a:avLst>
                <a:gd fmla="val 50000" name="adj"/>
              </a:avLst>
            </a:prstGeom>
            <a:solidFill>
              <a:srgbClr val="66666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10" name="Google Shape;310;ga4881ce877_0_206"/>
            <p:cNvSpPr/>
            <p:nvPr/>
          </p:nvSpPr>
          <p:spPr>
            <a:xfrm rot="-5566316">
              <a:off x="2997880" y="3551568"/>
              <a:ext cx="161289" cy="124045"/>
            </a:xfrm>
            <a:custGeom>
              <a:rect b="b" l="l" r="r" t="t"/>
              <a:pathLst>
                <a:path extrusionOk="0" h="120000" w="120000">
                  <a:moveTo>
                    <a:pt x="0" y="41379"/>
                  </a:moveTo>
                  <a:cubicBezTo>
                    <a:pt x="4444" y="48275"/>
                    <a:pt x="9315" y="54779"/>
                    <a:pt x="13333" y="62069"/>
                  </a:cubicBezTo>
                  <a:cubicBezTo>
                    <a:pt x="23775" y="81015"/>
                    <a:pt x="24840" y="120000"/>
                    <a:pt x="43333" y="120000"/>
                  </a:cubicBezTo>
                  <a:cubicBezTo>
                    <a:pt x="61249" y="120000"/>
                    <a:pt x="61110" y="81379"/>
                    <a:pt x="69999" y="62069"/>
                  </a:cubicBezTo>
                  <a:cubicBezTo>
                    <a:pt x="72567" y="56491"/>
                    <a:pt x="86344" y="23781"/>
                    <a:pt x="93333" y="16551"/>
                  </a:cubicBezTo>
                  <a:cubicBezTo>
                    <a:pt x="96032" y="13759"/>
                    <a:pt x="100190" y="14364"/>
                    <a:pt x="103333" y="12413"/>
                  </a:cubicBezTo>
                  <a:cubicBezTo>
                    <a:pt x="106916" y="10189"/>
                    <a:pt x="109898" y="6696"/>
                    <a:pt x="113333" y="4137"/>
                  </a:cubicBezTo>
                  <a:cubicBezTo>
                    <a:pt x="115463" y="2551"/>
                    <a:pt x="117777" y="1379"/>
                    <a:pt x="120000" y="0"/>
                  </a:cubicBezTo>
                </a:path>
              </a:pathLst>
            </a:custGeom>
            <a:noFill/>
            <a:ln cap="flat" cmpd="sng" w="38100">
              <a:solidFill>
                <a:srgbClr val="AAD95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1EC485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pic>
        <p:nvPicPr>
          <p:cNvPr id="311" name="Google Shape;311;ga4881ce877_0_20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6110574"/>
            <a:ext cx="9051225" cy="663800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ga4881ce877_0_206"/>
          <p:cNvSpPr txBox="1"/>
          <p:nvPr/>
        </p:nvSpPr>
        <p:spPr>
          <a:xfrm>
            <a:off x="1203550" y="914425"/>
            <a:ext cx="7530900" cy="7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8938"/>
              </a:buClr>
              <a:buSzPts val="4000"/>
              <a:buFont typeface="Calibri"/>
              <a:buNone/>
            </a:pPr>
            <a:r>
              <a:rPr i="0" lang="en-US" sz="3900" u="none" cap="none" strike="noStrike">
                <a:solidFill>
                  <a:srgbClr val="2D82C2"/>
                </a:solidFill>
                <a:latin typeface="Open Sans"/>
                <a:ea typeface="Open Sans"/>
                <a:cs typeface="Open Sans"/>
                <a:sym typeface="Open Sans"/>
              </a:rPr>
              <a:t>Politiche Attive</a:t>
            </a:r>
            <a:endParaRPr i="0" sz="3900" u="none" cap="none" strike="noStrike">
              <a:solidFill>
                <a:srgbClr val="2D82C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eaderboard-728x90.jpg" id="317" name="Google Shape;317;ga4881ce877_0_2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09800" y="0"/>
            <a:ext cx="6934200" cy="857250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ga4881ce877_0_211"/>
          <p:cNvSpPr/>
          <p:nvPr/>
        </p:nvSpPr>
        <p:spPr>
          <a:xfrm>
            <a:off x="912168" y="1811627"/>
            <a:ext cx="7678200" cy="2635800"/>
          </a:xfrm>
          <a:prstGeom prst="rect">
            <a:avLst/>
          </a:prstGeom>
          <a:solidFill>
            <a:srgbClr val="E0666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pen Sans"/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Tirocinio Extracurriculare</a:t>
            </a:r>
            <a:endParaRPr b="1" i="0" sz="2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(misura 5)</a:t>
            </a:r>
            <a:endParaRPr b="1" i="0" sz="11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400"/>
              <a:buFont typeface="Open Sans"/>
              <a:buChar char="●"/>
            </a:pPr>
            <a:r>
              <a:rPr b="1" i="0" lang="en-US" sz="1800" u="none" cap="none" strike="noStrike">
                <a:solidFill>
                  <a:srgbClr val="EFEFEF"/>
                </a:solidFill>
                <a:latin typeface="Open Sans"/>
                <a:ea typeface="Open Sans"/>
                <a:cs typeface="Open Sans"/>
                <a:sym typeface="Open Sans"/>
              </a:rPr>
              <a:t>5.000</a:t>
            </a:r>
            <a:r>
              <a:rPr b="0" i="0" lang="en-US" sz="1400" u="none" cap="none" strike="noStrike">
                <a:solidFill>
                  <a:srgbClr val="EFEFEF"/>
                </a:solidFill>
                <a:latin typeface="Open Sans"/>
                <a:ea typeface="Open Sans"/>
                <a:cs typeface="Open Sans"/>
                <a:sym typeface="Open Sans"/>
              </a:rPr>
              <a:t> tirocini in soggetti di ogni tipo, settore e dimensione</a:t>
            </a:r>
            <a:endParaRPr b="0" i="0" sz="1400" u="none" cap="none" strike="noStrike">
              <a:solidFill>
                <a:srgbClr val="EFEFE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EFEFEF"/>
                </a:solidFill>
                <a:latin typeface="Open Sans"/>
                <a:ea typeface="Open Sans"/>
                <a:cs typeface="Open Sans"/>
                <a:sym typeface="Open Sans"/>
              </a:rPr>
              <a:t>di cui</a:t>
            </a:r>
            <a:r>
              <a:rPr b="0" i="0" lang="en-US" sz="1500" u="none" cap="none" strike="noStrike">
                <a:solidFill>
                  <a:srgbClr val="EFEFE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i="0" lang="en-US" sz="1500" u="none" cap="none" strike="noStrike">
                <a:solidFill>
                  <a:srgbClr val="EFEFEF"/>
                </a:solidFill>
                <a:latin typeface="Open Sans"/>
                <a:ea typeface="Open Sans"/>
                <a:cs typeface="Open Sans"/>
                <a:sym typeface="Open Sans"/>
              </a:rPr>
              <a:t>100</a:t>
            </a:r>
            <a:r>
              <a:rPr b="0" i="0" lang="en-US" sz="1400" u="none" cap="none" strike="noStrike">
                <a:solidFill>
                  <a:srgbClr val="EFEFEF"/>
                </a:solidFill>
                <a:latin typeface="Open Sans"/>
                <a:ea typeface="Open Sans"/>
                <a:cs typeface="Open Sans"/>
                <a:sym typeface="Open Sans"/>
              </a:rPr>
              <a:t> possibili tirocini in mobilità, </a:t>
            </a:r>
            <a:r>
              <a:rPr b="1" i="0" lang="en-US" sz="1400" u="none" cap="none" strike="noStrike">
                <a:solidFill>
                  <a:srgbClr val="EFEFEF"/>
                </a:solidFill>
                <a:latin typeface="Open Sans"/>
                <a:ea typeface="Open Sans"/>
                <a:cs typeface="Open Sans"/>
                <a:sym typeface="Open Sans"/>
              </a:rPr>
              <a:t>in altri paesi dell’UE </a:t>
            </a:r>
            <a:r>
              <a:rPr b="0" i="0" lang="en-US" sz="1200" u="none" cap="none" strike="noStrike">
                <a:solidFill>
                  <a:srgbClr val="EFEFEF"/>
                </a:solidFill>
                <a:latin typeface="Open Sans"/>
                <a:ea typeface="Open Sans"/>
                <a:cs typeface="Open Sans"/>
                <a:sym typeface="Open Sans"/>
              </a:rPr>
              <a:t>(misura 5 bis)</a:t>
            </a:r>
            <a:endParaRPr b="0" i="0" sz="1200" u="none" cap="none" strike="noStrike">
              <a:solidFill>
                <a:srgbClr val="EFEFE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400"/>
              <a:buFont typeface="Open Sans"/>
              <a:buChar char="●"/>
            </a:pPr>
            <a:r>
              <a:rPr b="1" i="0" lang="en-US" sz="1400" u="none" cap="none" strike="noStrike">
                <a:solidFill>
                  <a:srgbClr val="EFEFEF"/>
                </a:solidFill>
                <a:latin typeface="Open Sans"/>
                <a:ea typeface="Open Sans"/>
                <a:cs typeface="Open Sans"/>
                <a:sym typeface="Open Sans"/>
              </a:rPr>
              <a:t>6 mesi</a:t>
            </a:r>
            <a:r>
              <a:rPr b="0" i="0" lang="en-US" sz="1400" u="none" cap="none" strike="noStrike">
                <a:solidFill>
                  <a:srgbClr val="EFEFEF"/>
                </a:solidFill>
                <a:latin typeface="Open Sans"/>
                <a:ea typeface="Open Sans"/>
                <a:cs typeface="Open Sans"/>
                <a:sym typeface="Open Sans"/>
              </a:rPr>
              <a:t> in tirocinio </a:t>
            </a:r>
            <a:r>
              <a:rPr b="0" i="0" lang="en-US" sz="1200" u="none" cap="none" strike="noStrike">
                <a:solidFill>
                  <a:srgbClr val="EFEFEF"/>
                </a:solidFill>
                <a:latin typeface="Open Sans"/>
                <a:ea typeface="Open Sans"/>
                <a:cs typeface="Open Sans"/>
                <a:sym typeface="Open Sans"/>
              </a:rPr>
              <a:t>(12 per disabili) </a:t>
            </a:r>
            <a:r>
              <a:rPr b="0" i="0" lang="en-US" sz="1400" u="none" cap="none" strike="noStrike">
                <a:solidFill>
                  <a:srgbClr val="EFEFEF"/>
                </a:solidFill>
                <a:latin typeface="Open Sans"/>
                <a:ea typeface="Open Sans"/>
                <a:cs typeface="Open Sans"/>
                <a:sym typeface="Open Sans"/>
              </a:rPr>
              <a:t>promosso dal sistema delle Camere di commercio</a:t>
            </a:r>
            <a:endParaRPr b="0" i="0" sz="1400" u="none" cap="none" strike="noStrike">
              <a:solidFill>
                <a:srgbClr val="EFEFE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400"/>
              <a:buFont typeface="Open Sans"/>
              <a:buChar char="●"/>
            </a:pPr>
            <a:r>
              <a:rPr b="1" i="0" lang="en-US" sz="1400" u="none" cap="none" strike="noStrike">
                <a:solidFill>
                  <a:srgbClr val="EFEFEF"/>
                </a:solidFill>
                <a:latin typeface="Open Sans"/>
                <a:ea typeface="Open Sans"/>
                <a:cs typeface="Open Sans"/>
                <a:sym typeface="Open Sans"/>
              </a:rPr>
              <a:t>500 € al mese </a:t>
            </a:r>
            <a:r>
              <a:rPr b="0" i="0" lang="en-US" sz="1400" u="none" cap="none" strike="noStrike">
                <a:solidFill>
                  <a:srgbClr val="EFEFEF"/>
                </a:solidFill>
                <a:latin typeface="Open Sans"/>
                <a:ea typeface="Open Sans"/>
                <a:cs typeface="Open Sans"/>
                <a:sym typeface="Open Sans"/>
              </a:rPr>
              <a:t>di indennizzo per il giovane erogati da Unioncamere</a:t>
            </a:r>
            <a:r>
              <a:rPr b="0" i="0" lang="en-US" sz="1100" u="none" cap="none" strike="noStrike">
                <a:solidFill>
                  <a:srgbClr val="EFEFEF"/>
                </a:solidFill>
                <a:latin typeface="Open Sans"/>
                <a:ea typeface="Open Sans"/>
                <a:cs typeface="Open Sans"/>
                <a:sym typeface="Open Sans"/>
              </a:rPr>
              <a:t> (su PON IOG)</a:t>
            </a:r>
            <a:endParaRPr b="0" i="0" sz="1100" u="none" cap="none" strike="noStrike">
              <a:solidFill>
                <a:srgbClr val="EFEFE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400"/>
              <a:buFont typeface="Open Sans"/>
              <a:buChar char="●"/>
            </a:pPr>
            <a:r>
              <a:rPr b="0" i="0" lang="en-US" sz="1400" u="none" cap="none" strike="noStrike">
                <a:solidFill>
                  <a:srgbClr val="EFEFEF"/>
                </a:solidFill>
                <a:latin typeface="Open Sans"/>
                <a:ea typeface="Open Sans"/>
                <a:cs typeface="Open Sans"/>
                <a:sym typeface="Open Sans"/>
              </a:rPr>
              <a:t>Nessun costo per le imprese </a:t>
            </a:r>
            <a:r>
              <a:rPr b="0" i="0" lang="en-US" sz="1200" u="none" cap="none" strike="noStrike">
                <a:solidFill>
                  <a:srgbClr val="EFEFEF"/>
                </a:solidFill>
                <a:latin typeface="Open Sans"/>
                <a:ea typeface="Open Sans"/>
                <a:cs typeface="Open Sans"/>
                <a:sym typeface="Open Sans"/>
              </a:rPr>
              <a:t>(eccetto gli oneri previsti dalla normativa nazionale e regionale)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400"/>
              <a:buFont typeface="Open Sans"/>
              <a:buChar char="●"/>
            </a:pPr>
            <a:r>
              <a:rPr b="0" i="0" lang="en-US" sz="1400" u="none" cap="none" strike="noStrike">
                <a:solidFill>
                  <a:srgbClr val="EFEFEF"/>
                </a:solidFill>
                <a:latin typeface="Open Sans"/>
                <a:ea typeface="Open Sans"/>
                <a:cs typeface="Open Sans"/>
                <a:sym typeface="Open Sans"/>
              </a:rPr>
              <a:t>Controlli costanti sull’idoneità eseguiti centralmente (MLPS- ANPAL)</a:t>
            </a:r>
            <a:endParaRPr b="0" i="0" sz="1400" u="none" cap="none" strike="noStrike">
              <a:solidFill>
                <a:srgbClr val="EFEFE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400"/>
              <a:buFont typeface="Open Sans"/>
              <a:buChar char="●"/>
            </a:pPr>
            <a:r>
              <a:rPr b="1" i="0" lang="en-US" sz="1400" u="none" cap="none" strike="noStrike">
                <a:solidFill>
                  <a:srgbClr val="EFEFEF"/>
                </a:solidFill>
                <a:latin typeface="Open Sans"/>
                <a:ea typeface="Open Sans"/>
                <a:cs typeface="Open Sans"/>
                <a:sym typeface="Open Sans"/>
              </a:rPr>
              <a:t>Dashboard:</a:t>
            </a:r>
            <a:r>
              <a:rPr b="0" i="0" lang="en-US" sz="1400" u="none" cap="none" strike="noStrike">
                <a:solidFill>
                  <a:srgbClr val="EFEFEF"/>
                </a:solidFill>
                <a:latin typeface="Open Sans"/>
                <a:ea typeface="Open Sans"/>
                <a:cs typeface="Open Sans"/>
                <a:sym typeface="Open Sans"/>
              </a:rPr>
              <a:t> strumento di monitoraggio in tempo reale</a:t>
            </a:r>
            <a:endParaRPr b="0" i="0" sz="1400" u="none" cap="none" strike="noStrike">
              <a:solidFill>
                <a:srgbClr val="EFEFE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400"/>
              <a:buFont typeface="Open Sans"/>
              <a:buChar char="●"/>
            </a:pPr>
            <a:r>
              <a:rPr b="0" i="0" lang="en-US" sz="1400" u="none" cap="none" strike="noStrike">
                <a:solidFill>
                  <a:srgbClr val="EFEFEF"/>
                </a:solidFill>
                <a:latin typeface="Open Sans"/>
                <a:ea typeface="Open Sans"/>
                <a:cs typeface="Open Sans"/>
                <a:sym typeface="Open Sans"/>
              </a:rPr>
              <a:t>Accesso alla “</a:t>
            </a:r>
            <a:r>
              <a:rPr b="1" i="0" lang="en-US" sz="1400" u="none" cap="none" strike="noStrike">
                <a:solidFill>
                  <a:srgbClr val="EFEFEF"/>
                </a:solidFill>
                <a:latin typeface="Open Sans"/>
                <a:ea typeface="Open Sans"/>
                <a:cs typeface="Open Sans"/>
                <a:sym typeface="Open Sans"/>
              </a:rPr>
              <a:t>Community dei tirocinanti</a:t>
            </a:r>
            <a:r>
              <a:rPr b="0" i="0" lang="en-US" sz="1400" u="none" cap="none" strike="noStrike">
                <a:solidFill>
                  <a:srgbClr val="EFEFEF"/>
                </a:solidFill>
                <a:latin typeface="Open Sans"/>
                <a:ea typeface="Open Sans"/>
                <a:cs typeface="Open Sans"/>
                <a:sym typeface="Open Sans"/>
              </a:rPr>
              <a:t>”: supporto in tempo reale</a:t>
            </a:r>
            <a:endParaRPr b="1" i="0" sz="1200" u="none" cap="none" strike="noStrike">
              <a:solidFill>
                <a:srgbClr val="EFEFE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9" name="Google Shape;319;ga4881ce877_0_211"/>
          <p:cNvSpPr/>
          <p:nvPr/>
        </p:nvSpPr>
        <p:spPr>
          <a:xfrm flipH="1" rot="10800000">
            <a:off x="4461100" y="1578199"/>
            <a:ext cx="818400" cy="298200"/>
          </a:xfrm>
          <a:prstGeom prst="triangle">
            <a:avLst>
              <a:gd fmla="val 50000" name="adj"/>
            </a:avLst>
          </a:prstGeom>
          <a:solidFill>
            <a:srgbClr val="66666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0" name="Google Shape;320;ga4881ce877_0_211"/>
          <p:cNvSpPr txBox="1"/>
          <p:nvPr/>
        </p:nvSpPr>
        <p:spPr>
          <a:xfrm>
            <a:off x="912175" y="914425"/>
            <a:ext cx="7822200" cy="7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8938"/>
              </a:buClr>
              <a:buSzPts val="4000"/>
              <a:buFont typeface="Calibri"/>
              <a:buNone/>
            </a:pPr>
            <a:r>
              <a:rPr i="0" lang="en-US" sz="4000" u="none" cap="none" strike="noStrike">
                <a:solidFill>
                  <a:srgbClr val="2D82C2"/>
                </a:solidFill>
                <a:latin typeface="Open Sans"/>
                <a:ea typeface="Open Sans"/>
                <a:cs typeface="Open Sans"/>
                <a:sym typeface="Open Sans"/>
              </a:rPr>
              <a:t>Politiche Attive</a:t>
            </a:r>
            <a:endParaRPr i="0" sz="4000" u="none" cap="none" strike="noStrike">
              <a:solidFill>
                <a:srgbClr val="2D82C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1" name="Google Shape;321;ga4881ce877_0_211"/>
          <p:cNvSpPr/>
          <p:nvPr/>
        </p:nvSpPr>
        <p:spPr>
          <a:xfrm>
            <a:off x="2088700" y="4714141"/>
            <a:ext cx="5563200" cy="124680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</a:pPr>
            <a:r>
              <a:rPr b="1" i="0" lang="en-US" sz="16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Post-Tirocinio</a:t>
            </a:r>
            <a:endParaRPr b="1" i="0" sz="16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Open Sans"/>
              <a:buNone/>
            </a:pPr>
            <a:r>
              <a:rPr b="1" i="0" lang="en-US" sz="13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Incentivi Assunzione </a:t>
            </a:r>
            <a:r>
              <a:rPr b="0" i="0" lang="en-US" sz="13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(in base ad altri fondi)</a:t>
            </a:r>
            <a:endParaRPr b="0" i="0" sz="13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"/>
              <a:buNone/>
            </a:pPr>
            <a:r>
              <a:rPr b="0" i="0" lang="en-US" sz="9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&amp;</a:t>
            </a:r>
            <a:endParaRPr b="0" i="0" sz="9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Open Sans"/>
              <a:buNone/>
            </a:pPr>
            <a:r>
              <a:rPr b="1" i="0" lang="en-US" sz="13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Formazione post Assunzione</a:t>
            </a:r>
            <a:endParaRPr b="1" i="0" sz="13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(misura 2C)</a:t>
            </a:r>
            <a:br>
              <a:rPr b="1" i="0" lang="en-US" sz="12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b="1" i="0" lang="en-US" sz="12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150 giovani </a:t>
            </a:r>
            <a:r>
              <a:rPr b="0" i="0" lang="en-US" sz="12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potranno accedere ad eventuali corsi di formazione mirati</a:t>
            </a:r>
            <a:endParaRPr b="0" i="0" sz="12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22" name="Google Shape;322;ga4881ce877_0_2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6110574"/>
            <a:ext cx="9051225" cy="663800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ga4881ce877_0_211"/>
          <p:cNvSpPr/>
          <p:nvPr/>
        </p:nvSpPr>
        <p:spPr>
          <a:xfrm flipH="1" rot="10800000">
            <a:off x="4509100" y="4438817"/>
            <a:ext cx="722400" cy="271800"/>
          </a:xfrm>
          <a:prstGeom prst="triangle">
            <a:avLst>
              <a:gd fmla="val 50000" name="adj"/>
            </a:avLst>
          </a:prstGeom>
          <a:solidFill>
            <a:srgbClr val="66666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eaderboard-728x90.jpg" id="328" name="Google Shape;328;ga4881ce877_0_3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09800" y="0"/>
            <a:ext cx="6934200" cy="857250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ga4881ce877_0_323"/>
          <p:cNvSpPr txBox="1"/>
          <p:nvPr/>
        </p:nvSpPr>
        <p:spPr>
          <a:xfrm>
            <a:off x="76200" y="1827447"/>
            <a:ext cx="9144000" cy="320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Calibri"/>
              <a:buNone/>
            </a:pPr>
            <a:r>
              <a:rPr b="1" lang="en-US" sz="4800">
                <a:solidFill>
                  <a:srgbClr val="5E93FF"/>
                </a:solidFill>
                <a:latin typeface="Open Sans"/>
                <a:ea typeface="Open Sans"/>
                <a:cs typeface="Open Sans"/>
                <a:sym typeface="Open Sans"/>
              </a:rPr>
              <a:t>Risultati ottenuti</a:t>
            </a:r>
            <a:endParaRPr b="1" i="0" sz="4800" u="none" cap="none" strike="noStrike">
              <a:solidFill>
                <a:srgbClr val="5E93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30" name="Google Shape;330;ga4881ce877_0_3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6110574"/>
            <a:ext cx="9051225" cy="66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eaderboard-728x90.jpg" id="81" name="Google Shape;81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09800" y="0"/>
            <a:ext cx="6934200" cy="85725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2"/>
          <p:cNvSpPr txBox="1"/>
          <p:nvPr/>
        </p:nvSpPr>
        <p:spPr>
          <a:xfrm>
            <a:off x="1449650" y="1467225"/>
            <a:ext cx="6244800" cy="41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DD00"/>
              </a:buClr>
              <a:buSzPts val="5500"/>
              <a:buFont typeface="Calibri"/>
              <a:buNone/>
            </a:pPr>
            <a:r>
              <a:rPr b="1" lang="en-US" sz="5500">
                <a:solidFill>
                  <a:srgbClr val="00DD00"/>
                </a:solidFill>
                <a:latin typeface="Open Sans"/>
                <a:ea typeface="Open Sans"/>
                <a:cs typeface="Open Sans"/>
                <a:sym typeface="Open Sans"/>
              </a:rPr>
              <a:t>MADE </a:t>
            </a:r>
            <a:r>
              <a:rPr b="1" i="0" lang="en-US" sz="5500" u="none" cap="none" strike="noStrike">
                <a:solidFill>
                  <a:srgbClr val="B7B7B7"/>
                </a:solidFill>
                <a:latin typeface="Open Sans"/>
                <a:ea typeface="Open Sans"/>
                <a:cs typeface="Open Sans"/>
                <a:sym typeface="Open Sans"/>
              </a:rPr>
              <a:t>IN</a:t>
            </a:r>
            <a:r>
              <a:rPr b="1" i="0" lang="en-US" sz="5500" u="none" cap="none" strike="noStrik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 ITALY</a:t>
            </a:r>
            <a:r>
              <a:rPr b="1" i="0" lang="en-US" sz="55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6000"/>
              <a:buFont typeface="Calibri"/>
              <a:buNone/>
            </a:pPr>
            <a:r>
              <a:rPr b="1" i="0" lang="en-US" sz="6000" u="none" cap="none" strike="noStrike">
                <a:solidFill>
                  <a:srgbClr val="F68938"/>
                </a:solidFill>
                <a:latin typeface="Open Sans"/>
                <a:ea typeface="Open Sans"/>
                <a:cs typeface="Open Sans"/>
                <a:sym typeface="Open Sans"/>
              </a:rPr>
              <a:t>DIGITALE</a:t>
            </a:r>
            <a:endParaRPr b="0" i="0" sz="1400" u="none" cap="none" strike="noStrike">
              <a:solidFill>
                <a:srgbClr val="F68938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559"/>
              </a:buClr>
              <a:buSzPts val="5500"/>
              <a:buFont typeface="Calibri"/>
              <a:buNone/>
            </a:pPr>
            <a:r>
              <a:rPr b="1" i="0" lang="en-US" sz="5500" u="none" cap="none" strike="noStrike">
                <a:solidFill>
                  <a:srgbClr val="00C559"/>
                </a:solidFill>
                <a:latin typeface="Open Sans"/>
                <a:ea typeface="Open Sans"/>
                <a:cs typeface="Open Sans"/>
                <a:sym typeface="Open Sans"/>
              </a:rPr>
              <a:t>LAVORO</a:t>
            </a:r>
            <a:endParaRPr b="0" i="0" sz="1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EE5A"/>
              </a:buClr>
              <a:buSzPts val="5500"/>
              <a:buFont typeface="Calibri"/>
              <a:buNone/>
            </a:pPr>
            <a:r>
              <a:rPr b="1" i="0" lang="en-US" sz="5500" u="none" cap="none" strike="noStrike">
                <a:solidFill>
                  <a:srgbClr val="F1C232"/>
                </a:solidFill>
                <a:latin typeface="Open Sans"/>
                <a:ea typeface="Open Sans"/>
                <a:cs typeface="Open Sans"/>
                <a:sym typeface="Open Sans"/>
              </a:rPr>
              <a:t>GIOVANI</a:t>
            </a:r>
            <a:endParaRPr b="0" i="0" sz="1400" u="none" cap="none" strike="noStrike">
              <a:solidFill>
                <a:srgbClr val="F1C23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5500"/>
              <a:buFont typeface="Calibri"/>
              <a:buNone/>
            </a:pPr>
            <a:r>
              <a:rPr b="1" i="0" lang="en-US" sz="5500" u="none" cap="none" strike="noStrike">
                <a:solidFill>
                  <a:srgbClr val="CC0000"/>
                </a:solidFill>
                <a:latin typeface="Open Sans"/>
                <a:ea typeface="Open Sans"/>
                <a:cs typeface="Open Sans"/>
                <a:sym typeface="Open Sans"/>
              </a:rPr>
              <a:t>IMPRESE</a:t>
            </a:r>
            <a:endParaRPr b="0" i="0" sz="1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83" name="Google Shape;83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6110574"/>
            <a:ext cx="9051225" cy="66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eaderboard-728x90.jpg" id="335" name="Google Shape;335;ga4881ce877_0_1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09800" y="0"/>
            <a:ext cx="6934200" cy="857250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ga4881ce877_0_152"/>
          <p:cNvSpPr txBox="1"/>
          <p:nvPr/>
        </p:nvSpPr>
        <p:spPr>
          <a:xfrm>
            <a:off x="637192" y="2039375"/>
            <a:ext cx="7020900" cy="392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AAD956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r>
              <a:rPr b="1" lang="en-US" sz="3600">
                <a:solidFill>
                  <a:srgbClr val="AAD956"/>
                </a:solidFill>
                <a:latin typeface="Open Sans"/>
                <a:ea typeface="Open Sans"/>
                <a:cs typeface="Open Sans"/>
                <a:sym typeface="Open Sans"/>
              </a:rPr>
              <a:t>42</a:t>
            </a:r>
            <a:r>
              <a:rPr b="1" i="0" lang="en-US" sz="3600" u="none" cap="none" strike="noStrike">
                <a:solidFill>
                  <a:srgbClr val="AAD956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r>
              <a:rPr b="1" lang="en-US" sz="3600">
                <a:solidFill>
                  <a:srgbClr val="AAD956"/>
                </a:solidFill>
                <a:latin typeface="Open Sans"/>
                <a:ea typeface="Open Sans"/>
                <a:cs typeface="Open Sans"/>
                <a:sym typeface="Open Sans"/>
              </a:rPr>
              <a:t>500 </a:t>
            </a:r>
            <a:r>
              <a:rPr b="1" lang="en-US" sz="2600">
                <a:solidFill>
                  <a:srgbClr val="AAD956"/>
                </a:solidFill>
                <a:latin typeface="Open Sans"/>
                <a:ea typeface="Open Sans"/>
                <a:cs typeface="Open Sans"/>
                <a:sym typeface="Open Sans"/>
              </a:rPr>
              <a:t>+</a:t>
            </a:r>
            <a:r>
              <a:rPr b="1" i="0" lang="en-US" sz="3000" u="none" cap="none" strike="noStrik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0" i="0" lang="en-US" sz="1800" u="none" cap="none" strike="noStrike">
                <a:solidFill>
                  <a:srgbClr val="B7B7B7"/>
                </a:solidFill>
                <a:latin typeface="Open Sans"/>
                <a:ea typeface="Open Sans"/>
                <a:cs typeface="Open Sans"/>
                <a:sym typeface="Open Sans"/>
              </a:rPr>
              <a:t>Giovani iscritti</a:t>
            </a:r>
            <a:endParaRPr b="0" i="0" sz="1800" u="none" cap="none" strike="noStrike">
              <a:solidFill>
                <a:srgbClr val="B7B7B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3600" u="none" cap="none" strike="noStrike">
                <a:solidFill>
                  <a:srgbClr val="39B54A"/>
                </a:solidFill>
                <a:latin typeface="Open Sans"/>
                <a:ea typeface="Open Sans"/>
                <a:cs typeface="Open Sans"/>
                <a:sym typeface="Open Sans"/>
              </a:rPr>
              <a:t>  1</a:t>
            </a:r>
            <a:r>
              <a:rPr b="1" lang="en-US" sz="3600">
                <a:solidFill>
                  <a:srgbClr val="39B54A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r>
              <a:rPr b="1" i="0" lang="en-US" sz="3600" u="none" cap="none" strike="noStrike">
                <a:solidFill>
                  <a:srgbClr val="39B54A"/>
                </a:solidFill>
                <a:latin typeface="Open Sans"/>
                <a:ea typeface="Open Sans"/>
                <a:cs typeface="Open Sans"/>
                <a:sym typeface="Open Sans"/>
              </a:rPr>
              <a:t>.9</a:t>
            </a:r>
            <a:r>
              <a:rPr b="1" lang="en-US" sz="3600">
                <a:solidFill>
                  <a:srgbClr val="39B54A"/>
                </a:solidFill>
                <a:latin typeface="Open Sans"/>
                <a:ea typeface="Open Sans"/>
                <a:cs typeface="Open Sans"/>
                <a:sym typeface="Open Sans"/>
              </a:rPr>
              <a:t>00+</a:t>
            </a:r>
            <a:r>
              <a:rPr b="0" i="0" lang="en-US" sz="3600" u="none" cap="none" strike="noStrike">
                <a:solidFill>
                  <a:srgbClr val="00B05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0" i="0" lang="en-US" sz="1800" u="none" cap="none" strike="noStrike">
                <a:solidFill>
                  <a:srgbClr val="B7B7B7"/>
                </a:solidFill>
                <a:latin typeface="Open Sans"/>
                <a:ea typeface="Open Sans"/>
                <a:cs typeface="Open Sans"/>
                <a:sym typeface="Open Sans"/>
              </a:rPr>
              <a:t>Giovani hanno superato il Test</a:t>
            </a:r>
            <a:endParaRPr b="0" i="0" sz="1800" u="none" cap="none" strike="noStrike">
              <a:solidFill>
                <a:srgbClr val="B7B7B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558ED5"/>
                </a:solidFill>
                <a:latin typeface="Open Sans"/>
                <a:ea typeface="Open Sans"/>
                <a:cs typeface="Open Sans"/>
                <a:sym typeface="Open Sans"/>
              </a:rPr>
              <a:t>  </a:t>
            </a:r>
            <a:r>
              <a:rPr b="1" lang="en-US" sz="3600">
                <a:solidFill>
                  <a:srgbClr val="558ED5"/>
                </a:solidFill>
                <a:latin typeface="Open Sans"/>
                <a:ea typeface="Open Sans"/>
                <a:cs typeface="Open Sans"/>
                <a:sym typeface="Open Sans"/>
              </a:rPr>
              <a:t>10</a:t>
            </a:r>
            <a:r>
              <a:rPr b="1" i="0" lang="en-US" sz="3600" u="none" cap="none" strike="noStrike">
                <a:solidFill>
                  <a:srgbClr val="558ED5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r>
              <a:rPr b="1" lang="en-US" sz="3600">
                <a:solidFill>
                  <a:srgbClr val="558ED5"/>
                </a:solidFill>
                <a:latin typeface="Open Sans"/>
                <a:ea typeface="Open Sans"/>
                <a:cs typeface="Open Sans"/>
                <a:sym typeface="Open Sans"/>
              </a:rPr>
              <a:t>200+</a:t>
            </a:r>
            <a:r>
              <a:rPr b="1" i="0" lang="en-US" sz="3000" u="none" cap="none" strike="noStrike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</a:rPr>
              <a:t>  </a:t>
            </a:r>
            <a:r>
              <a:rPr b="0" i="0" lang="en-US" sz="1800" u="none" cap="none" strike="noStrike">
                <a:solidFill>
                  <a:srgbClr val="B7B7B7"/>
                </a:solidFill>
                <a:latin typeface="Open Sans"/>
                <a:ea typeface="Open Sans"/>
                <a:cs typeface="Open Sans"/>
                <a:sym typeface="Open Sans"/>
              </a:rPr>
              <a:t>Aziende iscritte</a:t>
            </a:r>
            <a:endParaRPr b="0" i="0" sz="1800" u="none" cap="none" strike="noStrike">
              <a:solidFill>
                <a:srgbClr val="B7B7B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n-US" sz="3600">
                <a:solidFill>
                  <a:srgbClr val="FFC000"/>
                </a:solidFill>
                <a:latin typeface="Open Sans"/>
                <a:ea typeface="Open Sans"/>
                <a:cs typeface="Open Sans"/>
                <a:sym typeface="Open Sans"/>
              </a:rPr>
              <a:t>6</a:t>
            </a:r>
            <a:r>
              <a:rPr b="1" i="0" lang="en-US" sz="3600" u="none" cap="none" strike="noStrike">
                <a:solidFill>
                  <a:srgbClr val="FFC000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r>
              <a:rPr b="1" lang="en-US" sz="3600">
                <a:solidFill>
                  <a:srgbClr val="FFC000"/>
                </a:solidFill>
                <a:latin typeface="Open Sans"/>
                <a:ea typeface="Open Sans"/>
                <a:cs typeface="Open Sans"/>
                <a:sym typeface="Open Sans"/>
              </a:rPr>
              <a:t>123</a:t>
            </a:r>
            <a:r>
              <a:rPr b="1" i="0" lang="en-US" sz="3600" u="none" cap="none" strike="noStrike">
                <a:solidFill>
                  <a:srgbClr val="FFC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0" i="0" lang="en-US" sz="1800" u="none" cap="none" strike="noStrike">
                <a:solidFill>
                  <a:srgbClr val="B7B7B7"/>
                </a:solidFill>
                <a:latin typeface="Open Sans"/>
                <a:ea typeface="Open Sans"/>
                <a:cs typeface="Open Sans"/>
                <a:sym typeface="Open Sans"/>
              </a:rPr>
              <a:t>Giovani Presenti ai </a:t>
            </a:r>
            <a:r>
              <a:rPr b="1" i="0" lang="en-US" sz="3600" u="none" cap="none" strike="noStrike">
                <a:solidFill>
                  <a:srgbClr val="F68938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r>
              <a:rPr b="1" lang="en-US" sz="3600">
                <a:solidFill>
                  <a:srgbClr val="F68938"/>
                </a:solidFill>
                <a:latin typeface="Open Sans"/>
                <a:ea typeface="Open Sans"/>
                <a:cs typeface="Open Sans"/>
                <a:sym typeface="Open Sans"/>
              </a:rPr>
              <a:t>62</a:t>
            </a:r>
            <a:r>
              <a:rPr b="0" i="0" lang="en-US" sz="1800" u="none" cap="none" strike="noStrike">
                <a:solidFill>
                  <a:srgbClr val="B7B7B7"/>
                </a:solidFill>
                <a:latin typeface="Open Sans"/>
                <a:ea typeface="Open Sans"/>
                <a:cs typeface="Open Sans"/>
                <a:sym typeface="Open Sans"/>
              </a:rPr>
              <a:t> Laboratori</a:t>
            </a:r>
            <a:endParaRPr b="0" i="0" sz="1800" u="none" cap="none" strike="noStrike">
              <a:solidFill>
                <a:srgbClr val="B7B7B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B7B7B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FF3F0C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i="0" lang="en-US" sz="4800" u="none" cap="none" strike="noStrike">
                <a:solidFill>
                  <a:srgbClr val="FF3F0C"/>
                </a:solidFill>
                <a:latin typeface="Open Sans"/>
                <a:ea typeface="Open Sans"/>
                <a:cs typeface="Open Sans"/>
                <a:sym typeface="Open Sans"/>
              </a:rPr>
              <a:t>   3.</a:t>
            </a:r>
            <a:r>
              <a:rPr b="1" lang="en-US" sz="4800">
                <a:solidFill>
                  <a:srgbClr val="FF3F0C"/>
                </a:solidFill>
                <a:latin typeface="Open Sans"/>
                <a:ea typeface="Open Sans"/>
                <a:cs typeface="Open Sans"/>
                <a:sym typeface="Open Sans"/>
              </a:rPr>
              <a:t>709</a:t>
            </a:r>
            <a:r>
              <a:rPr b="1" i="0" lang="en-US" sz="3600" u="none" cap="none" strike="noStrike">
                <a:solidFill>
                  <a:srgbClr val="50B43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0" i="0" lang="en-US" sz="1800" u="none" cap="none" strike="noStrike">
                <a:solidFill>
                  <a:srgbClr val="B7B7B7"/>
                </a:solidFill>
                <a:latin typeface="Open Sans"/>
                <a:ea typeface="Open Sans"/>
                <a:cs typeface="Open Sans"/>
                <a:sym typeface="Open Sans"/>
              </a:rPr>
              <a:t>Tirocini attivati </a:t>
            </a:r>
            <a:endParaRPr b="0" i="0" sz="1800" u="none" cap="none" strike="noStrike">
              <a:solidFill>
                <a:srgbClr val="B7B7B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7" name="Google Shape;337;ga4881ce877_0_152"/>
          <p:cNvSpPr txBox="1"/>
          <p:nvPr/>
        </p:nvSpPr>
        <p:spPr>
          <a:xfrm>
            <a:off x="1428725" y="990638"/>
            <a:ext cx="8143800" cy="7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8938"/>
              </a:buClr>
              <a:buSzPts val="4000"/>
              <a:buFont typeface="Calibri"/>
              <a:buNone/>
            </a:pPr>
            <a:r>
              <a:rPr b="0" i="0" lang="en-US" sz="4000" u="none" cap="none" strike="noStrike">
                <a:solidFill>
                  <a:srgbClr val="2D82C2"/>
                </a:solidFill>
                <a:latin typeface="Open Sans"/>
                <a:ea typeface="Open Sans"/>
                <a:cs typeface="Open Sans"/>
                <a:sym typeface="Open Sans"/>
              </a:rPr>
              <a:t>I Risultati di CiD</a:t>
            </a:r>
            <a:r>
              <a:rPr b="0" i="0" lang="en-US" sz="2700" u="none" cap="none" strike="noStrike">
                <a:solidFill>
                  <a:srgbClr val="2D82C2"/>
                </a:solidFill>
                <a:latin typeface="Open Sans"/>
                <a:ea typeface="Open Sans"/>
                <a:cs typeface="Open Sans"/>
                <a:sym typeface="Open Sans"/>
              </a:rPr>
              <a:t> (</a:t>
            </a:r>
            <a:r>
              <a:rPr lang="en-US" sz="2700">
                <a:solidFill>
                  <a:srgbClr val="2D82C2"/>
                </a:solidFill>
                <a:latin typeface="Open Sans"/>
                <a:ea typeface="Open Sans"/>
                <a:cs typeface="Open Sans"/>
                <a:sym typeface="Open Sans"/>
              </a:rPr>
              <a:t>I+II edizione)</a:t>
            </a:r>
            <a:endParaRPr b="0" i="0" sz="2700" u="none" cap="none" strike="noStrike">
              <a:solidFill>
                <a:srgbClr val="2D82C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8" name="Google Shape;338;ga4881ce877_0_152"/>
          <p:cNvSpPr txBox="1"/>
          <p:nvPr/>
        </p:nvSpPr>
        <p:spPr>
          <a:xfrm>
            <a:off x="1137625" y="5809194"/>
            <a:ext cx="7582800" cy="2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rPr>
              <a:t>Dato: </a:t>
            </a:r>
            <a:r>
              <a:rPr lang="en-US" sz="8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rPr>
              <a:t>Q3 2020</a:t>
            </a:r>
            <a:endParaRPr b="0" i="0" sz="800" u="none" cap="none" strike="noStrike">
              <a:solidFill>
                <a:srgbClr val="7F7F7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39" name="Google Shape;339;ga4881ce877_0_152"/>
          <p:cNvPicPr preferRelativeResize="0"/>
          <p:nvPr/>
        </p:nvPicPr>
        <p:blipFill rotWithShape="1">
          <a:blip r:embed="rId4">
            <a:alphaModFix/>
          </a:blip>
          <a:srcRect b="0" l="38866" r="10167" t="10506"/>
          <a:stretch/>
        </p:blipFill>
        <p:spPr>
          <a:xfrm>
            <a:off x="6406325" y="2133600"/>
            <a:ext cx="2741548" cy="3217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ga4881ce877_0_15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6110574"/>
            <a:ext cx="9051225" cy="66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eaderboard-728x90.jpg" id="345" name="Google Shape;345;ga4881ce877_0_1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09800" y="0"/>
            <a:ext cx="6934200" cy="857250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ga4881ce877_0_196"/>
          <p:cNvSpPr txBox="1"/>
          <p:nvPr/>
        </p:nvSpPr>
        <p:spPr>
          <a:xfrm>
            <a:off x="410675" y="2638735"/>
            <a:ext cx="4143600" cy="139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7" name="Google Shape;347;ga4881ce877_0_196"/>
          <p:cNvSpPr/>
          <p:nvPr/>
        </p:nvSpPr>
        <p:spPr>
          <a:xfrm rot="10800000">
            <a:off x="7995300" y="914449"/>
            <a:ext cx="1148700" cy="1149000"/>
          </a:xfrm>
          <a:prstGeom prst="rtTriangle">
            <a:avLst/>
          </a:prstGeom>
          <a:solidFill>
            <a:srgbClr val="F6893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8" name="Google Shape;348;ga4881ce877_0_196"/>
          <p:cNvSpPr txBox="1"/>
          <p:nvPr/>
        </p:nvSpPr>
        <p:spPr>
          <a:xfrm>
            <a:off x="1137625" y="5809194"/>
            <a:ext cx="7582800" cy="2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rPr>
              <a:t>Dato: 2°Q 2017</a:t>
            </a:r>
            <a:endParaRPr b="0" i="0" sz="800" u="none" cap="none" strike="noStrike">
              <a:solidFill>
                <a:srgbClr val="7F7F7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9" name="Google Shape;349;ga4881ce877_0_196"/>
          <p:cNvSpPr txBox="1"/>
          <p:nvPr/>
        </p:nvSpPr>
        <p:spPr>
          <a:xfrm>
            <a:off x="813725" y="2638747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-US" sz="4800" u="none" cap="none" strike="noStrike">
                <a:solidFill>
                  <a:srgbClr val="20AC7C"/>
                </a:solidFill>
                <a:latin typeface="Calibri"/>
                <a:ea typeface="Calibri"/>
                <a:cs typeface="Calibri"/>
                <a:sym typeface="Calibri"/>
              </a:rPr>
              <a:t>il 53%</a:t>
            </a:r>
            <a:endParaRPr b="1" i="0" sz="4800" u="none" cap="none" strike="noStrike">
              <a:solidFill>
                <a:srgbClr val="20AC7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dei giovani coinvolti in una politica attiva ha </a:t>
            </a:r>
            <a:r>
              <a:rPr b="1" lang="en-US" sz="2000">
                <a:latin typeface="Calibri"/>
                <a:ea typeface="Calibri"/>
                <a:cs typeface="Calibri"/>
                <a:sym typeface="Calibri"/>
              </a:rPr>
              <a:t>ottenuto un contratto di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-US" sz="4800" u="none" cap="none" strike="noStrike">
                <a:solidFill>
                  <a:srgbClr val="20AC7C"/>
                </a:solidFill>
                <a:latin typeface="Calibri"/>
                <a:ea typeface="Calibri"/>
                <a:cs typeface="Calibri"/>
                <a:sym typeface="Calibri"/>
              </a:rPr>
              <a:t>lavoro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ga4881ce877_0_196"/>
          <p:cNvSpPr txBox="1"/>
          <p:nvPr/>
        </p:nvSpPr>
        <p:spPr>
          <a:xfrm>
            <a:off x="1352525" y="1295438"/>
            <a:ext cx="8143800" cy="7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8938"/>
              </a:buClr>
              <a:buSzPts val="4000"/>
              <a:buFont typeface="Calibri"/>
              <a:buNone/>
            </a:pPr>
            <a:r>
              <a:rPr b="0" i="0" lang="en-US" sz="4000" u="none" cap="none" strike="noStrike">
                <a:solidFill>
                  <a:srgbClr val="2D82C2"/>
                </a:solidFill>
                <a:latin typeface="Open Sans"/>
                <a:ea typeface="Open Sans"/>
                <a:cs typeface="Open Sans"/>
                <a:sym typeface="Open Sans"/>
              </a:rPr>
              <a:t>I Risultati di CiD </a:t>
            </a:r>
            <a:r>
              <a:rPr lang="en-US" sz="2800">
                <a:solidFill>
                  <a:srgbClr val="2D82C2"/>
                </a:solidFill>
                <a:latin typeface="Open Sans"/>
                <a:ea typeface="Open Sans"/>
                <a:cs typeface="Open Sans"/>
                <a:sym typeface="Open Sans"/>
              </a:rPr>
              <a:t>(I edizione)</a:t>
            </a:r>
            <a:endParaRPr b="0" i="0" sz="2800" u="none" cap="none" strike="noStrike">
              <a:solidFill>
                <a:srgbClr val="2D82C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51" name="Google Shape;351;ga4881ce877_0_19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25700" y="2423607"/>
            <a:ext cx="4931924" cy="329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ga4881ce877_0_19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6110574"/>
            <a:ext cx="9051225" cy="66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a48fc8604b_0_16"/>
          <p:cNvSpPr txBox="1"/>
          <p:nvPr/>
        </p:nvSpPr>
        <p:spPr>
          <a:xfrm>
            <a:off x="384750" y="2522000"/>
            <a:ext cx="8374500" cy="10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4A86E8"/>
                </a:solidFill>
                <a:latin typeface="Open Sans"/>
                <a:ea typeface="Open Sans"/>
                <a:cs typeface="Open Sans"/>
                <a:sym typeface="Open Sans"/>
              </a:rPr>
              <a:t>Perché</a:t>
            </a:r>
            <a:r>
              <a:rPr b="1" lang="en-US" sz="4800">
                <a:solidFill>
                  <a:srgbClr val="4A86E8"/>
                </a:solidFill>
                <a:latin typeface="Open Sans"/>
                <a:ea typeface="Open Sans"/>
                <a:cs typeface="Open Sans"/>
                <a:sym typeface="Open Sans"/>
              </a:rPr>
              <a:t> questi risultati: digitale per trovare lavoro</a:t>
            </a:r>
            <a:endParaRPr b="1" sz="4800">
              <a:solidFill>
                <a:srgbClr val="4A86E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descr="Leaderboard-728x90.jpg" id="358" name="Google Shape;358;ga48fc8604b_0_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09800" y="0"/>
            <a:ext cx="693420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ga48fc8604b_0_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6110574"/>
            <a:ext cx="9051225" cy="66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a48fc8604b_0_23"/>
          <p:cNvSpPr txBox="1"/>
          <p:nvPr/>
        </p:nvSpPr>
        <p:spPr>
          <a:xfrm>
            <a:off x="747025" y="2287627"/>
            <a:ext cx="4308000" cy="31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Open Sans"/>
              <a:buChar char="●"/>
            </a:pPr>
            <a:r>
              <a:rPr b="1" lang="en-US" sz="20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rPr>
              <a:t>Account Manager </a:t>
            </a:r>
            <a:endParaRPr b="1" sz="2000">
              <a:solidFill>
                <a:srgbClr val="7F7F7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Open Sans"/>
              <a:buChar char="●"/>
            </a:pPr>
            <a:r>
              <a:rPr lang="en-US" sz="20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rPr>
              <a:t>Business Analyst </a:t>
            </a:r>
            <a:endParaRPr sz="2000">
              <a:solidFill>
                <a:srgbClr val="7F7F7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Open Sans"/>
              <a:buChar char="●"/>
            </a:pPr>
            <a:r>
              <a:rPr lang="en-US" sz="20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rPr>
              <a:t>Business Information Manager</a:t>
            </a:r>
            <a:endParaRPr sz="2000">
              <a:solidFill>
                <a:srgbClr val="7F7F7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Open Sans"/>
              <a:buChar char="●"/>
            </a:pPr>
            <a:r>
              <a:rPr lang="en-US" sz="20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rPr>
              <a:t>Chief Information Officer (CIO) </a:t>
            </a:r>
            <a:endParaRPr sz="2000">
              <a:solidFill>
                <a:srgbClr val="7F7F7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Open Sans"/>
              <a:buChar char="●"/>
            </a:pPr>
            <a:r>
              <a:rPr b="1" lang="en-US" sz="20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rPr>
              <a:t>Database Administrator </a:t>
            </a:r>
            <a:endParaRPr b="1" sz="2000">
              <a:solidFill>
                <a:srgbClr val="7F7F7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Open Sans"/>
              <a:buChar char="●"/>
            </a:pPr>
            <a:r>
              <a:rPr b="1" lang="en-US" sz="20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rPr>
              <a:t>Developer </a:t>
            </a:r>
            <a:endParaRPr b="1" sz="2000">
              <a:solidFill>
                <a:srgbClr val="7F7F7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Open Sans"/>
              <a:buChar char="●"/>
            </a:pPr>
            <a:r>
              <a:rPr b="1" lang="en-US" sz="20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rPr>
              <a:t>Digital Media Specialist</a:t>
            </a:r>
            <a:endParaRPr b="1" sz="2000">
              <a:solidFill>
                <a:srgbClr val="7F7F7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Open Sans"/>
              <a:buChar char="●"/>
            </a:pPr>
            <a:r>
              <a:rPr lang="en-US" sz="20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rPr>
              <a:t>Enterprise Architect</a:t>
            </a:r>
            <a:endParaRPr sz="2000">
              <a:solidFill>
                <a:srgbClr val="7F7F7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Open Sans"/>
              <a:buChar char="●"/>
            </a:pPr>
            <a:r>
              <a:rPr b="1" lang="en-US" sz="20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rPr>
              <a:t>ICT Consultant </a:t>
            </a:r>
            <a:endParaRPr b="1" sz="2000">
              <a:solidFill>
                <a:srgbClr val="7F7F7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sz="2000">
              <a:solidFill>
                <a:srgbClr val="7F7F7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5" name="Google Shape;365;ga48fc8604b_0_23"/>
          <p:cNvSpPr txBox="1"/>
          <p:nvPr/>
        </p:nvSpPr>
        <p:spPr>
          <a:xfrm>
            <a:off x="699179" y="1361132"/>
            <a:ext cx="7452900" cy="9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3600">
                <a:solidFill>
                  <a:srgbClr val="2D82C2"/>
                </a:solidFill>
                <a:latin typeface="Open Sans"/>
                <a:ea typeface="Open Sans"/>
                <a:cs typeface="Open Sans"/>
                <a:sym typeface="Open Sans"/>
              </a:rPr>
              <a:t> Le professioni più richieste</a:t>
            </a:r>
            <a:endParaRPr sz="3600">
              <a:solidFill>
                <a:srgbClr val="2D82C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6" name="Google Shape;366;ga48fc8604b_0_23"/>
          <p:cNvSpPr txBox="1"/>
          <p:nvPr/>
        </p:nvSpPr>
        <p:spPr>
          <a:xfrm>
            <a:off x="5423575" y="2287627"/>
            <a:ext cx="4055400" cy="32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Open Sans"/>
              <a:buChar char="●"/>
            </a:pPr>
            <a:r>
              <a:rPr lang="en-US" sz="20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rPr>
              <a:t>ICT Security Specialist </a:t>
            </a:r>
            <a:endParaRPr sz="2000">
              <a:solidFill>
                <a:srgbClr val="7F7F7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Open Sans"/>
              <a:buChar char="●"/>
            </a:pPr>
            <a:r>
              <a:rPr b="1" lang="en-US" sz="20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rPr>
              <a:t>Network Specialist </a:t>
            </a:r>
            <a:endParaRPr b="1" sz="2000">
              <a:solidFill>
                <a:srgbClr val="7F7F7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Open Sans"/>
              <a:buChar char="●"/>
            </a:pPr>
            <a:r>
              <a:rPr lang="en-US" sz="20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rPr>
              <a:t>Project Manager </a:t>
            </a:r>
            <a:endParaRPr sz="2000">
              <a:solidFill>
                <a:srgbClr val="7F7F7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Open Sans"/>
              <a:buChar char="●"/>
            </a:pPr>
            <a:r>
              <a:rPr lang="en-US" sz="20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rPr>
              <a:t>Service Desk Agent </a:t>
            </a:r>
            <a:endParaRPr sz="2000">
              <a:solidFill>
                <a:srgbClr val="7F7F7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Open Sans"/>
              <a:buChar char="●"/>
            </a:pPr>
            <a:r>
              <a:rPr lang="en-US" sz="20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rPr>
              <a:t>Systems Administrator </a:t>
            </a:r>
            <a:endParaRPr sz="2000">
              <a:solidFill>
                <a:srgbClr val="7F7F7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Open Sans"/>
              <a:buChar char="●"/>
            </a:pPr>
            <a:r>
              <a:rPr lang="en-US" sz="20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rPr>
              <a:t>Systems Analyst </a:t>
            </a:r>
            <a:endParaRPr sz="2000">
              <a:solidFill>
                <a:srgbClr val="7F7F7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Open Sans"/>
              <a:buChar char="●"/>
            </a:pPr>
            <a:r>
              <a:rPr lang="en-US" sz="20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rPr>
              <a:t>Systems Architect </a:t>
            </a:r>
            <a:endParaRPr sz="2000">
              <a:solidFill>
                <a:srgbClr val="7F7F7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Open Sans"/>
              <a:buChar char="●"/>
            </a:pPr>
            <a:r>
              <a:rPr b="1" lang="en-US" sz="20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rPr>
              <a:t>Technical Specialist </a:t>
            </a:r>
            <a:endParaRPr b="1" sz="2000">
              <a:solidFill>
                <a:srgbClr val="7F7F7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Open Sans"/>
              <a:buChar char="●"/>
            </a:pPr>
            <a:r>
              <a:rPr b="1" lang="en-US" sz="20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rPr>
              <a:t>Test Specialist</a:t>
            </a:r>
            <a:endParaRPr b="1" sz="20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7" name="Google Shape;367;ga48fc8604b_0_23"/>
          <p:cNvSpPr txBox="1"/>
          <p:nvPr/>
        </p:nvSpPr>
        <p:spPr>
          <a:xfrm>
            <a:off x="0" y="5521600"/>
            <a:ext cx="9144000" cy="42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FONTE: Osservatorio professioni IT AGID: </a:t>
            </a:r>
            <a:r>
              <a:rPr lang="en-US" sz="9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https://www.agid.gov.it/sites/default/files/repository_files/osservatorio_competenzedigitali_professioni_ict_finale.pdf</a:t>
            </a:r>
            <a:endParaRPr sz="900">
              <a:solidFill>
                <a:srgbClr val="7F7F7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descr="Leaderboard-728x90.jpg" id="368" name="Google Shape;368;ga48fc8604b_0_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09800" y="0"/>
            <a:ext cx="693420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ga48fc8604b_0_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6110574"/>
            <a:ext cx="9051225" cy="66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eaderboard-728x90.jpg" id="374" name="Google Shape;374;ga4881ce877_0_3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09800" y="0"/>
            <a:ext cx="693420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ga4881ce877_0_358"/>
          <p:cNvPicPr preferRelativeResize="0"/>
          <p:nvPr/>
        </p:nvPicPr>
        <p:blipFill rotWithShape="1">
          <a:blip r:embed="rId4">
            <a:alphaModFix/>
          </a:blip>
          <a:srcRect b="23849" l="26293" r="29027" t="20623"/>
          <a:stretch/>
        </p:blipFill>
        <p:spPr>
          <a:xfrm>
            <a:off x="952525" y="1179625"/>
            <a:ext cx="7341202" cy="4832874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ga4881ce877_0_358"/>
          <p:cNvSpPr txBox="1"/>
          <p:nvPr/>
        </p:nvSpPr>
        <p:spPr>
          <a:xfrm>
            <a:off x="1172135" y="838200"/>
            <a:ext cx="7849500" cy="9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2D82C2"/>
                </a:solidFill>
                <a:latin typeface="Open Sans"/>
                <a:ea typeface="Open Sans"/>
                <a:cs typeface="Open Sans"/>
                <a:sym typeface="Open Sans"/>
              </a:rPr>
              <a:t>Skill Rate: non solo digitale</a:t>
            </a:r>
            <a:endParaRPr sz="3600">
              <a:solidFill>
                <a:srgbClr val="2D82C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77" name="Google Shape;377;ga4881ce877_0_35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6110574"/>
            <a:ext cx="9051225" cy="66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eaderboard-728x90.jpg" id="382" name="Google Shape;382;ga48fc8604b_0_2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09800" y="0"/>
            <a:ext cx="693420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ga48fc8604b_0_2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6110574"/>
            <a:ext cx="9051225" cy="663800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ga48fc8604b_0_217"/>
          <p:cNvSpPr txBox="1"/>
          <p:nvPr/>
        </p:nvSpPr>
        <p:spPr>
          <a:xfrm>
            <a:off x="0" y="1377875"/>
            <a:ext cx="9337500" cy="436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8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V</a:t>
            </a:r>
            <a:r>
              <a:rPr b="1" lang="en-US" sz="38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alorizza le tue</a:t>
            </a:r>
            <a:r>
              <a:rPr b="1" lang="en-US" sz="3800">
                <a:solidFill>
                  <a:srgbClr val="F68938"/>
                </a:solidFill>
                <a:latin typeface="Open Sans"/>
                <a:ea typeface="Open Sans"/>
                <a:cs typeface="Open Sans"/>
                <a:sym typeface="Open Sans"/>
              </a:rPr>
              <a:t> Esperienze</a:t>
            </a:r>
            <a:endParaRPr b="1" sz="3800">
              <a:solidFill>
                <a:srgbClr val="F68938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e</a:t>
            </a:r>
            <a:endParaRPr b="1" sz="280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8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scopri le tue</a:t>
            </a:r>
            <a:r>
              <a:rPr b="1" lang="en-US" sz="3800">
                <a:solidFill>
                  <a:srgbClr val="F68938"/>
                </a:solidFill>
                <a:latin typeface="Open Sans"/>
                <a:ea typeface="Open Sans"/>
                <a:cs typeface="Open Sans"/>
                <a:sym typeface="Open Sans"/>
              </a:rPr>
              <a:t> C</a:t>
            </a:r>
            <a:r>
              <a:rPr b="1" lang="en-US" sz="3800">
                <a:solidFill>
                  <a:srgbClr val="F68938"/>
                </a:solidFill>
                <a:latin typeface="Open Sans"/>
                <a:ea typeface="Open Sans"/>
                <a:cs typeface="Open Sans"/>
                <a:sym typeface="Open Sans"/>
              </a:rPr>
              <a:t>ompetenze</a:t>
            </a:r>
            <a:endParaRPr b="1" sz="3800">
              <a:solidFill>
                <a:srgbClr val="5E93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da mettere</a:t>
            </a:r>
            <a:endParaRPr b="1" sz="23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5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a servi</a:t>
            </a:r>
            <a:r>
              <a:rPr b="1" lang="en-US" sz="35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zio del </a:t>
            </a:r>
            <a:r>
              <a:rPr b="1" lang="en-US" sz="3500">
                <a:solidFill>
                  <a:srgbClr val="609C11"/>
                </a:solidFill>
                <a:latin typeface="Open Sans"/>
                <a:ea typeface="Open Sans"/>
                <a:cs typeface="Open Sans"/>
                <a:sym typeface="Open Sans"/>
              </a:rPr>
              <a:t>D</a:t>
            </a:r>
            <a:r>
              <a:rPr b="1" lang="en-US" sz="3500">
                <a:solidFill>
                  <a:srgbClr val="609C11"/>
                </a:solidFill>
                <a:latin typeface="Open Sans"/>
                <a:ea typeface="Open Sans"/>
                <a:cs typeface="Open Sans"/>
                <a:sym typeface="Open Sans"/>
              </a:rPr>
              <a:t>igitale</a:t>
            </a:r>
            <a:endParaRPr b="1" sz="3500">
              <a:solidFill>
                <a:srgbClr val="609C1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rgbClr val="5E93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00" u="sng">
                <a:solidFill>
                  <a:srgbClr val="DF0000"/>
                </a:solidFill>
                <a:latin typeface="Open Sans"/>
                <a:ea typeface="Open Sans"/>
                <a:cs typeface="Open Sans"/>
                <a:sym typeface="Open Sans"/>
              </a:rPr>
              <a:t>Indipendentemente dal tuo background</a:t>
            </a:r>
            <a:endParaRPr b="1" sz="3400" u="sng">
              <a:solidFill>
                <a:srgbClr val="D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385" name="Google Shape;385;ga48fc8604b_0_217"/>
          <p:cNvGrpSpPr/>
          <p:nvPr/>
        </p:nvGrpSpPr>
        <p:grpSpPr>
          <a:xfrm rot="-432800">
            <a:off x="8261190" y="2390863"/>
            <a:ext cx="607971" cy="607971"/>
            <a:chOff x="6773316" y="1273309"/>
            <a:chExt cx="1111200" cy="1111200"/>
          </a:xfrm>
        </p:grpSpPr>
        <p:sp>
          <p:nvSpPr>
            <p:cNvPr id="386" name="Google Shape;386;ga48fc8604b_0_217"/>
            <p:cNvSpPr/>
            <p:nvPr/>
          </p:nvSpPr>
          <p:spPr>
            <a:xfrm rot="2744547">
              <a:off x="6936015" y="1436008"/>
              <a:ext cx="785803" cy="785803"/>
            </a:xfrm>
            <a:prstGeom prst="plus">
              <a:avLst>
                <a:gd fmla="val 39918" name="adj"/>
              </a:avLst>
            </a:prstGeom>
            <a:solidFill>
              <a:srgbClr val="F6893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ga48fc8604b_0_217"/>
            <p:cNvSpPr/>
            <p:nvPr/>
          </p:nvSpPr>
          <p:spPr>
            <a:xfrm>
              <a:off x="6929454" y="1429536"/>
              <a:ext cx="785700" cy="785700"/>
            </a:xfrm>
            <a:prstGeom prst="plus">
              <a:avLst>
                <a:gd fmla="val 39707" name="adj"/>
              </a:avLst>
            </a:prstGeom>
            <a:solidFill>
              <a:srgbClr val="F6893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ga48fc8604b_0_217"/>
            <p:cNvSpPr/>
            <p:nvPr/>
          </p:nvSpPr>
          <p:spPr>
            <a:xfrm>
              <a:off x="7000892" y="1500974"/>
              <a:ext cx="655500" cy="642900"/>
            </a:xfrm>
            <a:prstGeom prst="ellipse">
              <a:avLst/>
            </a:prstGeom>
            <a:solidFill>
              <a:srgbClr val="F6893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9" name="Google Shape;389;ga48fc8604b_0_217"/>
          <p:cNvGrpSpPr/>
          <p:nvPr/>
        </p:nvGrpSpPr>
        <p:grpSpPr>
          <a:xfrm rot="-507917">
            <a:off x="970515" y="3554671"/>
            <a:ext cx="663503" cy="663613"/>
            <a:chOff x="6773316" y="1273309"/>
            <a:chExt cx="1111200" cy="1111200"/>
          </a:xfrm>
        </p:grpSpPr>
        <p:sp>
          <p:nvSpPr>
            <p:cNvPr id="390" name="Google Shape;390;ga48fc8604b_0_217"/>
            <p:cNvSpPr/>
            <p:nvPr/>
          </p:nvSpPr>
          <p:spPr>
            <a:xfrm rot="2744547">
              <a:off x="6936015" y="1436008"/>
              <a:ext cx="785803" cy="785803"/>
            </a:xfrm>
            <a:prstGeom prst="plus">
              <a:avLst>
                <a:gd fmla="val 39918" name="adj"/>
              </a:avLst>
            </a:prstGeom>
            <a:solidFill>
              <a:srgbClr val="2D82C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5E93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ga48fc8604b_0_217"/>
            <p:cNvSpPr/>
            <p:nvPr/>
          </p:nvSpPr>
          <p:spPr>
            <a:xfrm>
              <a:off x="6929454" y="1429536"/>
              <a:ext cx="785700" cy="785700"/>
            </a:xfrm>
            <a:prstGeom prst="plus">
              <a:avLst>
                <a:gd fmla="val 39707" name="adj"/>
              </a:avLst>
            </a:prstGeom>
            <a:solidFill>
              <a:srgbClr val="2D82C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5E93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ga48fc8604b_0_217"/>
            <p:cNvSpPr/>
            <p:nvPr/>
          </p:nvSpPr>
          <p:spPr>
            <a:xfrm>
              <a:off x="7000892" y="1500974"/>
              <a:ext cx="655500" cy="642900"/>
            </a:xfrm>
            <a:prstGeom prst="ellipse">
              <a:avLst/>
            </a:prstGeom>
            <a:solidFill>
              <a:srgbClr val="2D82C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5E93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3" name="Google Shape;393;ga48fc8604b_0_217"/>
          <p:cNvGrpSpPr/>
          <p:nvPr/>
        </p:nvGrpSpPr>
        <p:grpSpPr>
          <a:xfrm>
            <a:off x="7327504" y="3958843"/>
            <a:ext cx="499929" cy="499929"/>
            <a:chOff x="6773316" y="1273309"/>
            <a:chExt cx="1111200" cy="1111200"/>
          </a:xfrm>
        </p:grpSpPr>
        <p:sp>
          <p:nvSpPr>
            <p:cNvPr id="394" name="Google Shape;394;ga48fc8604b_0_217"/>
            <p:cNvSpPr/>
            <p:nvPr/>
          </p:nvSpPr>
          <p:spPr>
            <a:xfrm rot="2744547">
              <a:off x="6936015" y="1436008"/>
              <a:ext cx="785803" cy="785803"/>
            </a:xfrm>
            <a:prstGeom prst="plus">
              <a:avLst>
                <a:gd fmla="val 39918" name="adj"/>
              </a:avLst>
            </a:prstGeom>
            <a:solidFill>
              <a:srgbClr val="DF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6893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ga48fc8604b_0_217"/>
            <p:cNvSpPr/>
            <p:nvPr/>
          </p:nvSpPr>
          <p:spPr>
            <a:xfrm>
              <a:off x="6929454" y="1429536"/>
              <a:ext cx="785700" cy="785700"/>
            </a:xfrm>
            <a:prstGeom prst="plus">
              <a:avLst>
                <a:gd fmla="val 39707" name="adj"/>
              </a:avLst>
            </a:prstGeom>
            <a:solidFill>
              <a:srgbClr val="DF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6893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ga48fc8604b_0_217"/>
            <p:cNvSpPr/>
            <p:nvPr/>
          </p:nvSpPr>
          <p:spPr>
            <a:xfrm>
              <a:off x="7000892" y="1500974"/>
              <a:ext cx="655500" cy="642900"/>
            </a:xfrm>
            <a:prstGeom prst="ellipse">
              <a:avLst/>
            </a:prstGeom>
            <a:solidFill>
              <a:srgbClr val="DF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6893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7" name="Google Shape;397;ga48fc8604b_0_217"/>
          <p:cNvGrpSpPr/>
          <p:nvPr/>
        </p:nvGrpSpPr>
        <p:grpSpPr>
          <a:xfrm rot="-5117505">
            <a:off x="950413" y="2486556"/>
            <a:ext cx="220889" cy="1026743"/>
            <a:chOff x="2143108" y="429404"/>
            <a:chExt cx="642942" cy="1571700"/>
          </a:xfrm>
        </p:grpSpPr>
        <p:sp>
          <p:nvSpPr>
            <p:cNvPr id="398" name="Google Shape;398;ga48fc8604b_0_217"/>
            <p:cNvSpPr/>
            <p:nvPr/>
          </p:nvSpPr>
          <p:spPr>
            <a:xfrm>
              <a:off x="2143108" y="429404"/>
              <a:ext cx="642900" cy="1571700"/>
            </a:xfrm>
            <a:prstGeom prst="arc">
              <a:avLst>
                <a:gd fmla="val 16807049" name="adj1"/>
                <a:gd fmla="val 11407868" name="adj2"/>
              </a:avLst>
            </a:prstGeom>
            <a:noFill/>
            <a:ln cap="flat" cmpd="sng" w="57150">
              <a:solidFill>
                <a:srgbClr val="F689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92D05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ga48fc8604b_0_217"/>
            <p:cNvSpPr/>
            <p:nvPr/>
          </p:nvSpPr>
          <p:spPr>
            <a:xfrm rot="10800000">
              <a:off x="2285950" y="500926"/>
              <a:ext cx="500100" cy="1285800"/>
            </a:xfrm>
            <a:prstGeom prst="arc">
              <a:avLst>
                <a:gd fmla="val 16614854" name="adj1"/>
                <a:gd fmla="val 11407868" name="adj2"/>
              </a:avLst>
            </a:prstGeom>
            <a:noFill/>
            <a:ln cap="flat" cmpd="sng" w="57150">
              <a:solidFill>
                <a:srgbClr val="F689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92D05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0" name="Google Shape;400;ga48fc8604b_0_217"/>
          <p:cNvGrpSpPr/>
          <p:nvPr/>
        </p:nvGrpSpPr>
        <p:grpSpPr>
          <a:xfrm rot="-5874820">
            <a:off x="1917883" y="4285224"/>
            <a:ext cx="233490" cy="703759"/>
            <a:chOff x="2143108" y="429404"/>
            <a:chExt cx="642942" cy="1571700"/>
          </a:xfrm>
        </p:grpSpPr>
        <p:sp>
          <p:nvSpPr>
            <p:cNvPr id="401" name="Google Shape;401;ga48fc8604b_0_217"/>
            <p:cNvSpPr/>
            <p:nvPr/>
          </p:nvSpPr>
          <p:spPr>
            <a:xfrm>
              <a:off x="2143108" y="429404"/>
              <a:ext cx="642900" cy="1571700"/>
            </a:xfrm>
            <a:prstGeom prst="arc">
              <a:avLst>
                <a:gd fmla="val 16807049" name="adj1"/>
                <a:gd fmla="val 11407868" name="adj2"/>
              </a:avLst>
            </a:prstGeom>
            <a:noFill/>
            <a:ln cap="flat" cmpd="sng" w="5715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ga48fc8604b_0_217"/>
            <p:cNvSpPr/>
            <p:nvPr/>
          </p:nvSpPr>
          <p:spPr>
            <a:xfrm rot="10800000">
              <a:off x="2285950" y="500926"/>
              <a:ext cx="500100" cy="1285800"/>
            </a:xfrm>
            <a:prstGeom prst="arc">
              <a:avLst>
                <a:gd fmla="val 16614854" name="adj1"/>
                <a:gd fmla="val 11407868" name="adj2"/>
              </a:avLst>
            </a:prstGeom>
            <a:noFill/>
            <a:ln cap="flat" cmpd="sng" w="5715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3" name="Google Shape;403;ga48fc8604b_0_217"/>
          <p:cNvGrpSpPr/>
          <p:nvPr/>
        </p:nvGrpSpPr>
        <p:grpSpPr>
          <a:xfrm rot="-6208693">
            <a:off x="8372180" y="1321010"/>
            <a:ext cx="228957" cy="797458"/>
            <a:chOff x="2143108" y="429404"/>
            <a:chExt cx="642942" cy="1571700"/>
          </a:xfrm>
        </p:grpSpPr>
        <p:sp>
          <p:nvSpPr>
            <p:cNvPr id="404" name="Google Shape;404;ga48fc8604b_0_217"/>
            <p:cNvSpPr/>
            <p:nvPr/>
          </p:nvSpPr>
          <p:spPr>
            <a:xfrm>
              <a:off x="2143108" y="429404"/>
              <a:ext cx="642900" cy="1571700"/>
            </a:xfrm>
            <a:prstGeom prst="arc">
              <a:avLst>
                <a:gd fmla="val 16807049" name="adj1"/>
                <a:gd fmla="val 11407868" name="adj2"/>
              </a:avLst>
            </a:prstGeom>
            <a:noFill/>
            <a:ln cap="flat" cmpd="sng" w="57150">
              <a:solidFill>
                <a:srgbClr val="92D05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92D05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ga48fc8604b_0_217"/>
            <p:cNvSpPr/>
            <p:nvPr/>
          </p:nvSpPr>
          <p:spPr>
            <a:xfrm rot="10800000">
              <a:off x="2285950" y="500926"/>
              <a:ext cx="500100" cy="1285800"/>
            </a:xfrm>
            <a:prstGeom prst="arc">
              <a:avLst>
                <a:gd fmla="val 16614854" name="adj1"/>
                <a:gd fmla="val 11407868" name="adj2"/>
              </a:avLst>
            </a:prstGeom>
            <a:noFill/>
            <a:ln cap="flat" cmpd="sng" w="57150">
              <a:solidFill>
                <a:srgbClr val="92D05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92D05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6" name="Google Shape;406;ga48fc8604b_0_217"/>
          <p:cNvGrpSpPr/>
          <p:nvPr/>
        </p:nvGrpSpPr>
        <p:grpSpPr>
          <a:xfrm rot="-5214513">
            <a:off x="8027278" y="2832768"/>
            <a:ext cx="228899" cy="928646"/>
            <a:chOff x="2143108" y="429404"/>
            <a:chExt cx="642942" cy="1571700"/>
          </a:xfrm>
        </p:grpSpPr>
        <p:sp>
          <p:nvSpPr>
            <p:cNvPr id="407" name="Google Shape;407;ga48fc8604b_0_217"/>
            <p:cNvSpPr/>
            <p:nvPr/>
          </p:nvSpPr>
          <p:spPr>
            <a:xfrm>
              <a:off x="2143108" y="429404"/>
              <a:ext cx="642900" cy="1571700"/>
            </a:xfrm>
            <a:prstGeom prst="arc">
              <a:avLst>
                <a:gd fmla="val 16807049" name="adj1"/>
                <a:gd fmla="val 11407868" name="adj2"/>
              </a:avLst>
            </a:prstGeom>
            <a:noFill/>
            <a:ln cap="flat" cmpd="sng" w="38100">
              <a:solidFill>
                <a:srgbClr val="4A86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92D05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ga48fc8604b_0_217"/>
            <p:cNvSpPr/>
            <p:nvPr/>
          </p:nvSpPr>
          <p:spPr>
            <a:xfrm rot="10800000">
              <a:off x="2285950" y="500926"/>
              <a:ext cx="500100" cy="1285800"/>
            </a:xfrm>
            <a:prstGeom prst="arc">
              <a:avLst>
                <a:gd fmla="val 16614854" name="adj1"/>
                <a:gd fmla="val 11407868" name="adj2"/>
              </a:avLst>
            </a:prstGeom>
            <a:noFill/>
            <a:ln cap="flat" cmpd="sng" w="38100">
              <a:solidFill>
                <a:srgbClr val="4A86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92D05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9" name="Google Shape;409;ga48fc8604b_0_217"/>
          <p:cNvGrpSpPr/>
          <p:nvPr/>
        </p:nvGrpSpPr>
        <p:grpSpPr>
          <a:xfrm rot="-508175">
            <a:off x="731817" y="1864459"/>
            <a:ext cx="514541" cy="514745"/>
            <a:chOff x="6773316" y="1273309"/>
            <a:chExt cx="1111200" cy="1111200"/>
          </a:xfrm>
        </p:grpSpPr>
        <p:sp>
          <p:nvSpPr>
            <p:cNvPr id="410" name="Google Shape;410;ga48fc8604b_0_217"/>
            <p:cNvSpPr/>
            <p:nvPr/>
          </p:nvSpPr>
          <p:spPr>
            <a:xfrm rot="2744547">
              <a:off x="6936015" y="1436008"/>
              <a:ext cx="785803" cy="785803"/>
            </a:xfrm>
            <a:prstGeom prst="plus">
              <a:avLst>
                <a:gd fmla="val 39918" name="adj"/>
              </a:avLst>
            </a:prstGeom>
            <a:solidFill>
              <a:srgbClr val="00B05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5E93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ga48fc8604b_0_217"/>
            <p:cNvSpPr/>
            <p:nvPr/>
          </p:nvSpPr>
          <p:spPr>
            <a:xfrm>
              <a:off x="6929454" y="1429536"/>
              <a:ext cx="785700" cy="785700"/>
            </a:xfrm>
            <a:prstGeom prst="plus">
              <a:avLst>
                <a:gd fmla="val 39707" name="adj"/>
              </a:avLst>
            </a:prstGeom>
            <a:solidFill>
              <a:srgbClr val="00B05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5E93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ga48fc8604b_0_217"/>
            <p:cNvSpPr/>
            <p:nvPr/>
          </p:nvSpPr>
          <p:spPr>
            <a:xfrm>
              <a:off x="7000892" y="1500974"/>
              <a:ext cx="655500" cy="6429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5E93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7" name="Google Shape;417;ga48fc8604b_0_233"/>
          <p:cNvPicPr preferRelativeResize="0"/>
          <p:nvPr/>
        </p:nvPicPr>
        <p:blipFill rotWithShape="1">
          <a:blip r:embed="rId3">
            <a:alphaModFix/>
          </a:blip>
          <a:srcRect b="0" l="13349" r="13938" t="0"/>
          <a:stretch/>
        </p:blipFill>
        <p:spPr>
          <a:xfrm>
            <a:off x="1000382" y="857250"/>
            <a:ext cx="8128361" cy="5065775"/>
          </a:xfrm>
          <a:prstGeom prst="rect">
            <a:avLst/>
          </a:prstGeom>
          <a:noFill/>
          <a:ln>
            <a:noFill/>
          </a:ln>
        </p:spPr>
      </p:pic>
      <p:sp>
        <p:nvSpPr>
          <p:cNvPr id="418" name="Google Shape;418;ga48fc8604b_0_233"/>
          <p:cNvSpPr txBox="1"/>
          <p:nvPr/>
        </p:nvSpPr>
        <p:spPr>
          <a:xfrm>
            <a:off x="1000225" y="4849350"/>
            <a:ext cx="8128500" cy="107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Calibri"/>
              <a:buNone/>
            </a:pPr>
            <a:r>
              <a:rPr b="1" lang="en-US" sz="3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Fai scoprire come sei fatto !!!</a:t>
            </a:r>
            <a:endParaRPr b="1" sz="36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lang="en-US" sz="2700">
                <a:solidFill>
                  <a:srgbClr val="20AC7C"/>
                </a:solidFill>
                <a:latin typeface="Open Sans"/>
                <a:ea typeface="Open Sans"/>
                <a:cs typeface="Open Sans"/>
                <a:sym typeface="Open Sans"/>
              </a:rPr>
              <a:t>Scomponi e ricomponi i pezzi di cui sei fatto</a:t>
            </a:r>
            <a:endParaRPr b="1" sz="3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9" name="Google Shape;419;ga48fc8604b_0_233"/>
          <p:cNvSpPr txBox="1"/>
          <p:nvPr/>
        </p:nvSpPr>
        <p:spPr>
          <a:xfrm>
            <a:off x="271750" y="1082157"/>
            <a:ext cx="9405600" cy="88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Se credi sia complesso</a:t>
            </a:r>
            <a:endParaRPr/>
          </a:p>
        </p:txBody>
      </p:sp>
      <p:pic>
        <p:nvPicPr>
          <p:cNvPr descr="Leaderboard-728x90.jpg" id="420" name="Google Shape;420;ga48fc8604b_0_2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09800" y="0"/>
            <a:ext cx="693420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1" name="Google Shape;421;ga48fc8604b_0_2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6110574"/>
            <a:ext cx="9051225" cy="66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eaderboard-728x90.jpg" id="426" name="Google Shape;426;ga4881ce877_0_2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09800" y="0"/>
            <a:ext cx="6934200" cy="857250"/>
          </a:xfrm>
          <a:prstGeom prst="rect">
            <a:avLst/>
          </a:prstGeom>
          <a:noFill/>
          <a:ln>
            <a:noFill/>
          </a:ln>
        </p:spPr>
      </p:pic>
      <p:sp>
        <p:nvSpPr>
          <p:cNvPr id="427" name="Google Shape;427;ga4881ce877_0_221"/>
          <p:cNvSpPr txBox="1"/>
          <p:nvPr/>
        </p:nvSpPr>
        <p:spPr>
          <a:xfrm>
            <a:off x="436250" y="2382925"/>
            <a:ext cx="8391300" cy="252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"/>
              <a:buNone/>
            </a:pPr>
            <a:r>
              <a:rPr b="0" i="0" lang="en-US" sz="2400" u="none" cap="none" strike="noStrike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visita</a:t>
            </a:r>
            <a:br>
              <a:rPr b="1" i="0" lang="en-US" sz="2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b="1" i="0" lang="en-US" sz="4800" u="none" cap="none" strike="noStrike">
                <a:solidFill>
                  <a:srgbClr val="F68938"/>
                </a:solidFill>
                <a:latin typeface="Open Sans"/>
                <a:ea typeface="Open Sans"/>
                <a:cs typeface="Open Sans"/>
                <a:sym typeface="Open Sans"/>
              </a:rPr>
              <a:t>www.crescereindigitale.it</a:t>
            </a:r>
            <a:br>
              <a:rPr b="1" i="0" lang="en-US" sz="4800" u="none" cap="none" strike="noStrike">
                <a:solidFill>
                  <a:srgbClr val="F68938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b="0" i="0" sz="18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"/>
              <a:buFont typeface="Open Sans"/>
              <a:buNone/>
            </a:pPr>
            <a:r>
              <a:rPr b="0" i="0" lang="en-US" sz="1800" u="none" cap="none" strike="noStrike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               oppure seguici sui nostri canali social:    </a:t>
            </a:r>
            <a:endParaRPr b="0" i="0" sz="1400" u="none" cap="none" strike="noStrike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"/>
              <a:buFont typeface="Open Sans"/>
              <a:buNone/>
            </a:pPr>
            <a:br>
              <a:rPr b="1" i="0" lang="en-US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b="0" i="0" lang="en-US" sz="1800" u="none" cap="none" strike="noStrike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visita anche</a:t>
            </a:r>
            <a:r>
              <a:rPr b="1" i="0" lang="en-US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i="0" lang="en-US" sz="3000" u="none" cap="none" strike="noStrike">
                <a:solidFill>
                  <a:srgbClr val="609C11"/>
                </a:solidFill>
                <a:latin typeface="Open Sans"/>
                <a:ea typeface="Open Sans"/>
                <a:cs typeface="Open Sans"/>
                <a:sym typeface="Open Sans"/>
              </a:rPr>
              <a:t>www.garanziagiovani.gov.it</a:t>
            </a:r>
            <a:endParaRPr b="0" i="0" sz="1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grpSp>
        <p:nvGrpSpPr>
          <p:cNvPr id="428" name="Google Shape;428;ga4881ce877_0_221"/>
          <p:cNvGrpSpPr/>
          <p:nvPr/>
        </p:nvGrpSpPr>
        <p:grpSpPr>
          <a:xfrm>
            <a:off x="5451798" y="3747352"/>
            <a:ext cx="1243471" cy="386982"/>
            <a:chOff x="542995" y="152401"/>
            <a:chExt cx="1243844" cy="387098"/>
          </a:xfrm>
        </p:grpSpPr>
        <p:pic>
          <p:nvPicPr>
            <p:cNvPr id="429" name="Google Shape;429;ga4881ce877_0_22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42995" y="152401"/>
              <a:ext cx="390588" cy="3870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0" name="Google Shape;430;ga4881ce877_0_22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987341" y="152402"/>
              <a:ext cx="390588" cy="3870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1" name="Google Shape;431;ga4881ce877_0_221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396251" y="152404"/>
              <a:ext cx="390588" cy="387095"/>
            </a:xfrm>
            <a:prstGeom prst="rect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</p:pic>
      </p:grpSp>
      <p:grpSp>
        <p:nvGrpSpPr>
          <p:cNvPr id="432" name="Google Shape;432;ga4881ce877_0_221"/>
          <p:cNvGrpSpPr/>
          <p:nvPr/>
        </p:nvGrpSpPr>
        <p:grpSpPr>
          <a:xfrm>
            <a:off x="773188" y="5207800"/>
            <a:ext cx="8078616" cy="861900"/>
            <a:chOff x="310500" y="126625"/>
            <a:chExt cx="8078616" cy="861900"/>
          </a:xfrm>
        </p:grpSpPr>
        <p:pic>
          <p:nvPicPr>
            <p:cNvPr id="433" name="Google Shape;433;ga4881ce877_0_221"/>
            <p:cNvPicPr preferRelativeResize="0"/>
            <p:nvPr/>
          </p:nvPicPr>
          <p:blipFill rotWithShape="1">
            <a:blip r:embed="rId7">
              <a:alphaModFix/>
            </a:blip>
            <a:srcRect b="0" l="35585" r="31963" t="0"/>
            <a:stretch/>
          </p:blipFill>
          <p:spPr>
            <a:xfrm>
              <a:off x="310500" y="126625"/>
              <a:ext cx="3813600" cy="861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4" name="Google Shape;434;ga4881ce877_0_221"/>
            <p:cNvPicPr preferRelativeResize="0"/>
            <p:nvPr/>
          </p:nvPicPr>
          <p:blipFill rotWithShape="1">
            <a:blip r:embed="rId7">
              <a:alphaModFix/>
            </a:blip>
            <a:srcRect b="18387" l="67901" r="21560" t="23554"/>
            <a:stretch/>
          </p:blipFill>
          <p:spPr>
            <a:xfrm>
              <a:off x="4139828" y="288631"/>
              <a:ext cx="1482644" cy="599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5" name="Google Shape;435;ga4881ce877_0_221"/>
            <p:cNvPicPr preferRelativeResize="0"/>
            <p:nvPr/>
          </p:nvPicPr>
          <p:blipFill rotWithShape="1">
            <a:blip r:embed="rId7">
              <a:alphaModFix/>
            </a:blip>
            <a:srcRect b="20970" l="78570" r="742" t="20970"/>
            <a:stretch/>
          </p:blipFill>
          <p:spPr>
            <a:xfrm>
              <a:off x="5696791" y="280475"/>
              <a:ext cx="2692325" cy="5542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36" name="Google Shape;436;ga4881ce877_0_221"/>
          <p:cNvPicPr preferRelativeResize="0"/>
          <p:nvPr/>
        </p:nvPicPr>
        <p:blipFill rotWithShape="1">
          <a:blip r:embed="rId8">
            <a:alphaModFix/>
          </a:blip>
          <a:srcRect b="0" l="0" r="63963" t="0"/>
          <a:stretch/>
        </p:blipFill>
        <p:spPr>
          <a:xfrm>
            <a:off x="1686625" y="1190100"/>
            <a:ext cx="5861203" cy="1192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1920x1080.jpg" id="441" name="Google Shape;441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3505200" cy="1971675"/>
          </a:xfrm>
          <a:prstGeom prst="rect">
            <a:avLst/>
          </a:prstGeom>
          <a:noFill/>
          <a:ln>
            <a:noFill/>
          </a:ln>
        </p:spPr>
      </p:pic>
      <p:sp>
        <p:nvSpPr>
          <p:cNvPr id="442" name="Google Shape;442;p7"/>
          <p:cNvSpPr txBox="1"/>
          <p:nvPr/>
        </p:nvSpPr>
        <p:spPr>
          <a:xfrm>
            <a:off x="0" y="2425400"/>
            <a:ext cx="9144000" cy="155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7AFF"/>
              </a:buClr>
              <a:buSzPts val="2400"/>
              <a:buFont typeface="Arial"/>
              <a:buNone/>
            </a:pPr>
            <a:r>
              <a:rPr b="1" i="0" lang="en-US" sz="2900" u="none" cap="none" strike="noStrike">
                <a:solidFill>
                  <a:srgbClr val="217AFF"/>
                </a:solidFill>
                <a:latin typeface="Open Sans"/>
                <a:ea typeface="Open Sans"/>
                <a:cs typeface="Open Sans"/>
                <a:sym typeface="Open Sans"/>
              </a:rPr>
              <a:t>Thank you</a:t>
            </a:r>
            <a:endParaRPr b="1" i="0" sz="2900" u="none" cap="none" strike="noStrike">
              <a:solidFill>
                <a:srgbClr val="217A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7AFF"/>
              </a:buClr>
              <a:buSzPts val="2400"/>
              <a:buFont typeface="Arial"/>
              <a:buNone/>
            </a:pPr>
            <a:r>
              <a:rPr b="1" i="0" lang="en-US" sz="2900" u="none" cap="none" strike="noStrike">
                <a:solidFill>
                  <a:srgbClr val="217AFF"/>
                </a:solidFill>
                <a:latin typeface="Open Sans"/>
                <a:ea typeface="Open Sans"/>
                <a:cs typeface="Open Sans"/>
                <a:sym typeface="Open Sans"/>
              </a:rPr>
              <a:t> for your attention!</a:t>
            </a:r>
            <a:endParaRPr i="0" sz="1900" u="none" cap="none" strike="noStrike">
              <a:solidFill>
                <a:srgbClr val="217A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43" name="Google Shape;443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388" y="4697475"/>
            <a:ext cx="9051225" cy="766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ga4881ce877_0_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21525" y="5029200"/>
            <a:ext cx="1547812" cy="4079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eaderboard-728x90.jpg" id="89" name="Google Shape;89;ga4881ce877_0_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09800" y="0"/>
            <a:ext cx="6934200" cy="85725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ga4881ce877_0_43"/>
          <p:cNvSpPr/>
          <p:nvPr/>
        </p:nvSpPr>
        <p:spPr>
          <a:xfrm>
            <a:off x="6610625" y="1899650"/>
            <a:ext cx="2410200" cy="4184400"/>
          </a:xfrm>
          <a:prstGeom prst="rect">
            <a:avLst/>
          </a:prstGeom>
          <a:solidFill>
            <a:srgbClr val="D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ga4881ce877_0_43"/>
          <p:cNvSpPr txBox="1"/>
          <p:nvPr/>
        </p:nvSpPr>
        <p:spPr>
          <a:xfrm>
            <a:off x="6676212" y="3839470"/>
            <a:ext cx="2410200" cy="66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1400" u="none" cap="none" strike="noStrike">
                <a:solidFill>
                  <a:srgbClr val="D9D9D9"/>
                </a:solidFill>
                <a:latin typeface="Open Sans"/>
                <a:ea typeface="Open Sans"/>
                <a:cs typeface="Open Sans"/>
                <a:sym typeface="Open Sans"/>
              </a:rPr>
              <a:t>PMI italiane attive sul WEB</a:t>
            </a:r>
            <a:endParaRPr b="0" i="0" sz="1400" u="none" cap="none" strike="noStrike">
              <a:solidFill>
                <a:srgbClr val="D9D9D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2" name="Google Shape;92;ga4881ce877_0_43"/>
          <p:cNvSpPr txBox="1"/>
          <p:nvPr/>
        </p:nvSpPr>
        <p:spPr>
          <a:xfrm>
            <a:off x="6987637" y="3479659"/>
            <a:ext cx="1675800" cy="66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36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1/3</a:t>
            </a:r>
            <a:endParaRPr b="1" i="0" sz="20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3" name="Google Shape;93;ga4881ce877_0_43"/>
          <p:cNvSpPr txBox="1"/>
          <p:nvPr/>
        </p:nvSpPr>
        <p:spPr>
          <a:xfrm>
            <a:off x="6676212" y="5111985"/>
            <a:ext cx="2410200" cy="66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1400" u="none" cap="none" strike="noStrike">
                <a:solidFill>
                  <a:srgbClr val="D9D9D9"/>
                </a:solidFill>
                <a:latin typeface="Open Sans"/>
                <a:ea typeface="Open Sans"/>
                <a:cs typeface="Open Sans"/>
                <a:sym typeface="Open Sans"/>
              </a:rPr>
              <a:t>PMI che utilizzano </a:t>
            </a:r>
            <a:endParaRPr b="0" i="0" sz="1400" u="none" cap="none" strike="noStrike">
              <a:solidFill>
                <a:srgbClr val="D9D9D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1400" u="none" cap="none" strike="noStrike">
                <a:solidFill>
                  <a:srgbClr val="D9D9D9"/>
                </a:solidFill>
                <a:latin typeface="Open Sans"/>
                <a:ea typeface="Open Sans"/>
                <a:cs typeface="Open Sans"/>
                <a:sym typeface="Open Sans"/>
              </a:rPr>
              <a:t>i Social Media per il business</a:t>
            </a:r>
            <a:endParaRPr b="0" i="0" sz="1400" u="none" cap="none" strike="noStrike">
              <a:solidFill>
                <a:srgbClr val="D9D9D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4" name="Google Shape;94;ga4881ce877_0_43"/>
          <p:cNvSpPr txBox="1"/>
          <p:nvPr/>
        </p:nvSpPr>
        <p:spPr>
          <a:xfrm>
            <a:off x="6987637" y="4591414"/>
            <a:ext cx="1675800" cy="66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36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1/5</a:t>
            </a:r>
            <a:endParaRPr b="1" i="0" sz="20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5" name="Google Shape;95;ga4881ce877_0_43"/>
          <p:cNvSpPr txBox="1"/>
          <p:nvPr/>
        </p:nvSpPr>
        <p:spPr>
          <a:xfrm>
            <a:off x="591197" y="3831493"/>
            <a:ext cx="1913700" cy="103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1800" u="none" cap="none" strike="noStrike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posizione dell’</a:t>
            </a:r>
            <a:r>
              <a:rPr b="1" i="0" lang="en-US" sz="1800" u="none" cap="none" strike="noStrike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Italia</a:t>
            </a:r>
            <a:r>
              <a:rPr b="0" i="0" lang="en-US" sz="1800" u="none" cap="none" strike="noStrike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 nella classifica </a:t>
            </a:r>
            <a:r>
              <a:rPr b="1" i="0" lang="en-US" sz="1800" u="none" cap="none" strike="noStrike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UE</a:t>
            </a:r>
            <a:endParaRPr b="1" i="0" sz="1800" u="none" cap="none" strike="noStrike">
              <a:solidFill>
                <a:srgbClr val="99999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6" name="Google Shape;96;ga4881ce877_0_43"/>
          <p:cNvSpPr txBox="1"/>
          <p:nvPr/>
        </p:nvSpPr>
        <p:spPr>
          <a:xfrm>
            <a:off x="845358" y="3022914"/>
            <a:ext cx="1404900" cy="66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4000" u="none" cap="none" strike="noStrike">
                <a:solidFill>
                  <a:srgbClr val="DF0000"/>
                </a:solidFill>
                <a:latin typeface="Open Sans"/>
                <a:ea typeface="Open Sans"/>
                <a:cs typeface="Open Sans"/>
                <a:sym typeface="Open Sans"/>
              </a:rPr>
              <a:t> 2</a:t>
            </a:r>
            <a:r>
              <a:rPr b="1" lang="en-US" sz="4000">
                <a:solidFill>
                  <a:srgbClr val="DF0000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r>
              <a:rPr b="1" i="0" lang="en-US" sz="4000" u="none" cap="none" strike="noStrike">
                <a:solidFill>
                  <a:srgbClr val="DF0000"/>
                </a:solidFill>
                <a:latin typeface="Open Sans"/>
                <a:ea typeface="Open Sans"/>
                <a:cs typeface="Open Sans"/>
                <a:sym typeface="Open Sans"/>
              </a:rPr>
              <a:t>°</a:t>
            </a:r>
            <a:endParaRPr b="1" i="0" sz="1800" u="none" cap="none" strike="noStrike">
              <a:solidFill>
                <a:srgbClr val="D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97" name="Google Shape;97;ga4881ce877_0_43"/>
          <p:cNvPicPr preferRelativeResize="0"/>
          <p:nvPr/>
        </p:nvPicPr>
        <p:blipFill rotWithShape="1">
          <a:blip r:embed="rId5">
            <a:alphaModFix amt="35000"/>
          </a:blip>
          <a:srcRect b="0" l="0" r="0" t="0"/>
          <a:stretch/>
        </p:blipFill>
        <p:spPr>
          <a:xfrm>
            <a:off x="2849679" y="2465018"/>
            <a:ext cx="3417425" cy="34174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8" name="Google Shape;98;ga4881ce877_0_43"/>
          <p:cNvGrpSpPr/>
          <p:nvPr/>
        </p:nvGrpSpPr>
        <p:grpSpPr>
          <a:xfrm>
            <a:off x="5065954" y="3022910"/>
            <a:ext cx="1675800" cy="893938"/>
            <a:chOff x="2876900" y="904127"/>
            <a:chExt cx="1675800" cy="893670"/>
          </a:xfrm>
        </p:grpSpPr>
        <p:sp>
          <p:nvSpPr>
            <p:cNvPr id="99" name="Google Shape;99;ga4881ce877_0_43"/>
            <p:cNvSpPr txBox="1"/>
            <p:nvPr/>
          </p:nvSpPr>
          <p:spPr>
            <a:xfrm>
              <a:off x="2876900" y="904127"/>
              <a:ext cx="1675800" cy="56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666666"/>
                  </a:solidFill>
                  <a:latin typeface="Open Sans"/>
                  <a:ea typeface="Open Sans"/>
                  <a:cs typeface="Open Sans"/>
                  <a:sym typeface="Open Sans"/>
                </a:rPr>
                <a:t>Capitale </a:t>
              </a:r>
              <a:endParaRPr b="1" i="0" sz="1400" u="none" cap="none" strike="noStrike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666666"/>
                  </a:solidFill>
                  <a:latin typeface="Open Sans"/>
                  <a:ea typeface="Open Sans"/>
                  <a:cs typeface="Open Sans"/>
                  <a:sym typeface="Open Sans"/>
                </a:rPr>
                <a:t>Umano </a:t>
              </a:r>
              <a:endParaRPr b="1" i="0" sz="1400" u="none" cap="none" strike="noStrike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0" name="Google Shape;100;ga4881ce877_0_43"/>
            <p:cNvSpPr txBox="1"/>
            <p:nvPr/>
          </p:nvSpPr>
          <p:spPr>
            <a:xfrm>
              <a:off x="3324625" y="1412625"/>
              <a:ext cx="678900" cy="246000"/>
            </a:xfrm>
            <a:prstGeom prst="rect">
              <a:avLst/>
            </a:prstGeom>
            <a:solidFill>
              <a:srgbClr val="4A86E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1" lang="en-US" sz="1800">
                  <a:solidFill>
                    <a:srgbClr val="F3F3F3"/>
                  </a:solidFill>
                  <a:latin typeface="Open Sans"/>
                  <a:ea typeface="Open Sans"/>
                  <a:cs typeface="Open Sans"/>
                  <a:sym typeface="Open Sans"/>
                </a:rPr>
                <a:t>28</a:t>
              </a:r>
              <a:endParaRPr b="1" i="0" sz="1800" u="none" cap="none" strike="noStrike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1" name="Google Shape;101;ga4881ce877_0_43"/>
            <p:cNvSpPr txBox="1"/>
            <p:nvPr/>
          </p:nvSpPr>
          <p:spPr>
            <a:xfrm>
              <a:off x="3790837" y="1582397"/>
              <a:ext cx="360000" cy="2154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Open Sans"/>
                <a:buNone/>
              </a:pPr>
              <a:r>
                <a:rPr b="1" lang="en-US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+2</a:t>
              </a:r>
              <a:endParaRPr b="1" i="0" sz="1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102" name="Google Shape;102;ga4881ce877_0_43"/>
          <p:cNvGrpSpPr/>
          <p:nvPr/>
        </p:nvGrpSpPr>
        <p:grpSpPr>
          <a:xfrm>
            <a:off x="3838929" y="2168899"/>
            <a:ext cx="1304400" cy="1037261"/>
            <a:chOff x="3248425" y="621675"/>
            <a:chExt cx="1304400" cy="1036950"/>
          </a:xfrm>
        </p:grpSpPr>
        <p:sp>
          <p:nvSpPr>
            <p:cNvPr id="103" name="Google Shape;103;ga4881ce877_0_43"/>
            <p:cNvSpPr txBox="1"/>
            <p:nvPr/>
          </p:nvSpPr>
          <p:spPr>
            <a:xfrm>
              <a:off x="3248425" y="621675"/>
              <a:ext cx="1304400" cy="84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666666"/>
                  </a:solidFill>
                  <a:latin typeface="Open Sans"/>
                  <a:ea typeface="Open Sans"/>
                  <a:cs typeface="Open Sans"/>
                  <a:sym typeface="Open Sans"/>
                </a:rPr>
                <a:t>Servizi Pubblici Digitali</a:t>
              </a:r>
              <a:endParaRPr b="1" i="0" sz="1400" u="none" cap="none" strike="noStrike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4" name="Google Shape;104;ga4881ce877_0_43"/>
            <p:cNvSpPr txBox="1"/>
            <p:nvPr/>
          </p:nvSpPr>
          <p:spPr>
            <a:xfrm>
              <a:off x="3553225" y="1412625"/>
              <a:ext cx="678900" cy="246000"/>
            </a:xfrm>
            <a:prstGeom prst="rect">
              <a:avLst/>
            </a:prstGeom>
            <a:solidFill>
              <a:srgbClr val="4A86E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1" i="0" lang="en-US" sz="1800" u="none" cap="none" strike="noStrike">
                  <a:solidFill>
                    <a:srgbClr val="F3F3F3"/>
                  </a:solidFill>
                  <a:latin typeface="Open Sans"/>
                  <a:ea typeface="Open Sans"/>
                  <a:cs typeface="Open Sans"/>
                  <a:sym typeface="Open Sans"/>
                </a:rPr>
                <a:t>1</a:t>
              </a:r>
              <a:r>
                <a:rPr b="1" lang="en-US" sz="1800">
                  <a:solidFill>
                    <a:srgbClr val="F3F3F3"/>
                  </a:solidFill>
                  <a:latin typeface="Open Sans"/>
                  <a:ea typeface="Open Sans"/>
                  <a:cs typeface="Open Sans"/>
                  <a:sym typeface="Open Sans"/>
                </a:rPr>
                <a:t>9</a:t>
              </a:r>
              <a:r>
                <a:rPr b="1" i="0" lang="en-US" sz="1800" u="none" cap="none" strike="noStrike">
                  <a:solidFill>
                    <a:srgbClr val="F3F3F3"/>
                  </a:solidFill>
                  <a:latin typeface="Open Sans"/>
                  <a:ea typeface="Open Sans"/>
                  <a:cs typeface="Open Sans"/>
                  <a:sym typeface="Open Sans"/>
                </a:rPr>
                <a:t>°</a:t>
              </a:r>
              <a:endParaRPr b="1" i="0" sz="1800" u="none" cap="none" strike="noStrike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105" name="Google Shape;105;ga4881ce877_0_43"/>
          <p:cNvGrpSpPr/>
          <p:nvPr/>
        </p:nvGrpSpPr>
        <p:grpSpPr>
          <a:xfrm>
            <a:off x="5261704" y="4288368"/>
            <a:ext cx="1304400" cy="931917"/>
            <a:chOff x="3248438" y="866159"/>
            <a:chExt cx="1304400" cy="931638"/>
          </a:xfrm>
        </p:grpSpPr>
        <p:sp>
          <p:nvSpPr>
            <p:cNvPr id="106" name="Google Shape;106;ga4881ce877_0_43"/>
            <p:cNvSpPr txBox="1"/>
            <p:nvPr/>
          </p:nvSpPr>
          <p:spPr>
            <a:xfrm>
              <a:off x="3248438" y="866159"/>
              <a:ext cx="1304400" cy="60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666666"/>
                  </a:solidFill>
                  <a:latin typeface="Open Sans"/>
                  <a:ea typeface="Open Sans"/>
                  <a:cs typeface="Open Sans"/>
                  <a:sym typeface="Open Sans"/>
                </a:rPr>
                <a:t>Uso di internet</a:t>
              </a:r>
              <a:endParaRPr b="1" i="0" sz="1400" u="none" cap="none" strike="noStrike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7" name="Google Shape;107;ga4881ce877_0_43"/>
            <p:cNvSpPr txBox="1"/>
            <p:nvPr/>
          </p:nvSpPr>
          <p:spPr>
            <a:xfrm>
              <a:off x="3553225" y="1412625"/>
              <a:ext cx="678900" cy="246000"/>
            </a:xfrm>
            <a:prstGeom prst="rect">
              <a:avLst/>
            </a:prstGeom>
            <a:solidFill>
              <a:srgbClr val="4A86E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1" i="0" lang="en-US" sz="1800" u="none" cap="none" strike="noStrike">
                  <a:solidFill>
                    <a:srgbClr val="F3F3F3"/>
                  </a:solidFill>
                  <a:latin typeface="Open Sans"/>
                  <a:ea typeface="Open Sans"/>
                  <a:cs typeface="Open Sans"/>
                  <a:sym typeface="Open Sans"/>
                </a:rPr>
                <a:t>2</a:t>
              </a:r>
              <a:r>
                <a:rPr b="1" lang="en-US" sz="1800">
                  <a:solidFill>
                    <a:srgbClr val="F3F3F3"/>
                  </a:solidFill>
                  <a:latin typeface="Open Sans"/>
                  <a:ea typeface="Open Sans"/>
                  <a:cs typeface="Open Sans"/>
                  <a:sym typeface="Open Sans"/>
                </a:rPr>
                <a:t>6</a:t>
              </a:r>
              <a:r>
                <a:rPr b="1" i="0" lang="en-US" sz="1800" u="none" cap="none" strike="noStrike">
                  <a:solidFill>
                    <a:srgbClr val="F3F3F3"/>
                  </a:solidFill>
                  <a:latin typeface="Open Sans"/>
                  <a:ea typeface="Open Sans"/>
                  <a:cs typeface="Open Sans"/>
                  <a:sym typeface="Open Sans"/>
                </a:rPr>
                <a:t>°</a:t>
              </a:r>
              <a:endParaRPr b="1" i="0" sz="1800" u="none" cap="none" strike="noStrike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8" name="Google Shape;108;ga4881ce877_0_43"/>
            <p:cNvSpPr txBox="1"/>
            <p:nvPr/>
          </p:nvSpPr>
          <p:spPr>
            <a:xfrm>
              <a:off x="4019437" y="1582397"/>
              <a:ext cx="360000" cy="21540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Open Sans"/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=</a:t>
              </a:r>
              <a:endParaRPr b="1" i="0" sz="1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09" name="Google Shape;109;ga4881ce877_0_43"/>
          <p:cNvSpPr txBox="1"/>
          <p:nvPr/>
        </p:nvSpPr>
        <p:spPr>
          <a:xfrm>
            <a:off x="919450" y="914423"/>
            <a:ext cx="7737600" cy="7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US" sz="3800" u="none" cap="none" strike="noStrike">
                <a:solidFill>
                  <a:srgbClr val="2D82C2"/>
                </a:solidFill>
                <a:latin typeface="Open Sans"/>
                <a:ea typeface="Open Sans"/>
                <a:cs typeface="Open Sans"/>
                <a:sym typeface="Open Sans"/>
              </a:rPr>
              <a:t>Il digitale e la sua considerazione</a:t>
            </a:r>
            <a:endParaRPr b="0" i="0" sz="3800" u="none" cap="none" strike="noStrike">
              <a:solidFill>
                <a:srgbClr val="2D82C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0" name="Google Shape;110;ga4881ce877_0_43"/>
          <p:cNvSpPr txBox="1"/>
          <p:nvPr/>
        </p:nvSpPr>
        <p:spPr>
          <a:xfrm>
            <a:off x="919450" y="1535486"/>
            <a:ext cx="77769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1800" u="none" cap="none" strike="noStrike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DESI: Digital Economy and Society Index </a:t>
            </a:r>
            <a:endParaRPr b="0" i="0" sz="1400" u="none" cap="none" strike="noStrike">
              <a:solidFill>
                <a:srgbClr val="99999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A5A5A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A5A5A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1" name="Google Shape;111;ga4881ce877_0_43"/>
          <p:cNvSpPr txBox="1"/>
          <p:nvPr/>
        </p:nvSpPr>
        <p:spPr>
          <a:xfrm>
            <a:off x="1366224" y="5809207"/>
            <a:ext cx="7682700" cy="2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rPr>
              <a:t>Fonte: DESI </a:t>
            </a:r>
            <a:r>
              <a:rPr lang="en-US" sz="8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rPr>
              <a:t>2020</a:t>
            </a:r>
            <a:r>
              <a:rPr b="0" i="0" lang="en-US" sz="800" u="none" cap="none" strike="noStrik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rPr>
              <a:t>; / UNIONCAMERE; NetConsulting 2017 </a:t>
            </a:r>
            <a:endParaRPr b="0" i="0" sz="800" u="none" cap="none" strike="noStrike">
              <a:solidFill>
                <a:srgbClr val="7F7F7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7F7F7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2" name="Google Shape;112;ga4881ce877_0_43"/>
          <p:cNvSpPr/>
          <p:nvPr/>
        </p:nvSpPr>
        <p:spPr>
          <a:xfrm>
            <a:off x="6888832" y="2465018"/>
            <a:ext cx="1954500" cy="5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D9D9D9"/>
                </a:solidFill>
                <a:latin typeface="Open Sans"/>
                <a:ea typeface="Open Sans"/>
                <a:cs typeface="Open Sans"/>
                <a:sym typeface="Open Sans"/>
              </a:rPr>
              <a:t>di PIL investito in ICT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D9D9D9"/>
                </a:solidFill>
                <a:latin typeface="Open Sans"/>
                <a:ea typeface="Open Sans"/>
                <a:cs typeface="Open Sans"/>
                <a:sym typeface="Open Sans"/>
              </a:rPr>
              <a:t>(6,6% media UE)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ga4881ce877_0_43"/>
          <p:cNvSpPr txBox="1"/>
          <p:nvPr/>
        </p:nvSpPr>
        <p:spPr>
          <a:xfrm>
            <a:off x="7157248" y="1946330"/>
            <a:ext cx="1675800" cy="66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36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4,8%</a:t>
            </a:r>
            <a:endParaRPr b="1" i="0" sz="20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14" name="Google Shape;114;ga4881ce877_0_43"/>
          <p:cNvGrpSpPr/>
          <p:nvPr/>
        </p:nvGrpSpPr>
        <p:grpSpPr>
          <a:xfrm>
            <a:off x="2640804" y="3644204"/>
            <a:ext cx="1304400" cy="1284854"/>
            <a:chOff x="3248425" y="415788"/>
            <a:chExt cx="1304400" cy="1382009"/>
          </a:xfrm>
        </p:grpSpPr>
        <p:sp>
          <p:nvSpPr>
            <p:cNvPr id="115" name="Google Shape;115;ga4881ce877_0_43"/>
            <p:cNvSpPr txBox="1"/>
            <p:nvPr/>
          </p:nvSpPr>
          <p:spPr>
            <a:xfrm>
              <a:off x="3248425" y="415788"/>
              <a:ext cx="1304400" cy="98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666666"/>
                  </a:solidFill>
                  <a:latin typeface="Open Sans"/>
                  <a:ea typeface="Open Sans"/>
                  <a:cs typeface="Open Sans"/>
                  <a:sym typeface="Open Sans"/>
                </a:rPr>
                <a:t>Integrazione delle Tecnologie Digitali</a:t>
              </a:r>
              <a:endParaRPr b="1" i="0" sz="1400" u="none" cap="none" strike="noStrike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6" name="Google Shape;116;ga4881ce877_0_43"/>
            <p:cNvSpPr txBox="1"/>
            <p:nvPr/>
          </p:nvSpPr>
          <p:spPr>
            <a:xfrm>
              <a:off x="3553225" y="1412625"/>
              <a:ext cx="678900" cy="246000"/>
            </a:xfrm>
            <a:prstGeom prst="rect">
              <a:avLst/>
            </a:prstGeom>
            <a:solidFill>
              <a:srgbClr val="4A86E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1" lang="en-US" sz="1800">
                  <a:solidFill>
                    <a:srgbClr val="F3F3F3"/>
                  </a:solidFill>
                  <a:latin typeface="Open Sans"/>
                  <a:ea typeface="Open Sans"/>
                  <a:cs typeface="Open Sans"/>
                  <a:sym typeface="Open Sans"/>
                </a:rPr>
                <a:t>22</a:t>
              </a:r>
              <a:r>
                <a:rPr b="1" i="0" lang="en-US" sz="1800" u="none" cap="none" strike="noStrike">
                  <a:solidFill>
                    <a:srgbClr val="F3F3F3"/>
                  </a:solidFill>
                  <a:latin typeface="Open Sans"/>
                  <a:ea typeface="Open Sans"/>
                  <a:cs typeface="Open Sans"/>
                  <a:sym typeface="Open Sans"/>
                </a:rPr>
                <a:t>°</a:t>
              </a:r>
              <a:endParaRPr b="1" i="0" sz="1800" u="none" cap="none" strike="noStrike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7" name="Google Shape;117;ga4881ce877_0_43"/>
            <p:cNvSpPr txBox="1"/>
            <p:nvPr/>
          </p:nvSpPr>
          <p:spPr>
            <a:xfrm>
              <a:off x="4019437" y="1582397"/>
              <a:ext cx="360000" cy="2154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Open Sans"/>
                <a:buNone/>
              </a:pPr>
              <a:r>
                <a:rPr b="1" lang="en-US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-1</a:t>
              </a:r>
              <a:endParaRPr b="1" i="0" sz="1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118" name="Google Shape;118;ga4881ce877_0_43"/>
          <p:cNvGrpSpPr/>
          <p:nvPr/>
        </p:nvGrpSpPr>
        <p:grpSpPr>
          <a:xfrm>
            <a:off x="3986979" y="4705064"/>
            <a:ext cx="1304400" cy="665322"/>
            <a:chOff x="3248425" y="1132675"/>
            <a:chExt cx="1304400" cy="665122"/>
          </a:xfrm>
        </p:grpSpPr>
        <p:sp>
          <p:nvSpPr>
            <p:cNvPr id="119" name="Google Shape;119;ga4881ce877_0_43"/>
            <p:cNvSpPr txBox="1"/>
            <p:nvPr/>
          </p:nvSpPr>
          <p:spPr>
            <a:xfrm>
              <a:off x="3248425" y="1132675"/>
              <a:ext cx="1304400" cy="33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666666"/>
                  </a:solidFill>
                  <a:latin typeface="Open Sans"/>
                  <a:ea typeface="Open Sans"/>
                  <a:cs typeface="Open Sans"/>
                  <a:sym typeface="Open Sans"/>
                </a:rPr>
                <a:t>Connettività</a:t>
              </a:r>
              <a:endParaRPr b="1" i="0" sz="1400" u="none" cap="none" strike="noStrike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0" name="Google Shape;120;ga4881ce877_0_43"/>
            <p:cNvSpPr txBox="1"/>
            <p:nvPr/>
          </p:nvSpPr>
          <p:spPr>
            <a:xfrm>
              <a:off x="3553225" y="1412625"/>
              <a:ext cx="678900" cy="246000"/>
            </a:xfrm>
            <a:prstGeom prst="rect">
              <a:avLst/>
            </a:prstGeom>
            <a:solidFill>
              <a:srgbClr val="4A86E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1" lang="en-US" sz="1800">
                  <a:solidFill>
                    <a:srgbClr val="F3F3F3"/>
                  </a:solidFill>
                  <a:latin typeface="Open Sans"/>
                  <a:ea typeface="Open Sans"/>
                  <a:cs typeface="Open Sans"/>
                  <a:sym typeface="Open Sans"/>
                </a:rPr>
                <a:t>17</a:t>
              </a:r>
              <a:r>
                <a:rPr b="1" i="0" lang="en-US" sz="1800" u="none" cap="none" strike="noStrike">
                  <a:solidFill>
                    <a:srgbClr val="F3F3F3"/>
                  </a:solidFill>
                  <a:latin typeface="Open Sans"/>
                  <a:ea typeface="Open Sans"/>
                  <a:cs typeface="Open Sans"/>
                  <a:sym typeface="Open Sans"/>
                </a:rPr>
                <a:t>°</a:t>
              </a:r>
              <a:endParaRPr b="1" i="0" sz="1800" u="none" cap="none" strike="noStrike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1" name="Google Shape;121;ga4881ce877_0_43"/>
            <p:cNvSpPr txBox="1"/>
            <p:nvPr/>
          </p:nvSpPr>
          <p:spPr>
            <a:xfrm>
              <a:off x="4019437" y="1582397"/>
              <a:ext cx="360000" cy="215400"/>
            </a:xfrm>
            <a:prstGeom prst="rect">
              <a:avLst/>
            </a:prstGeom>
            <a:solidFill>
              <a:srgbClr val="50B432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Open Sans"/>
                <a:buNone/>
              </a:pPr>
              <a:r>
                <a:rPr b="1" lang="en-US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b="1" lang="en-US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+5</a:t>
              </a:r>
              <a:endParaRPr b="1" i="0" sz="1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22" name="Google Shape;122;ga4881ce877_0_43"/>
          <p:cNvSpPr txBox="1"/>
          <p:nvPr/>
        </p:nvSpPr>
        <p:spPr>
          <a:xfrm>
            <a:off x="1897448" y="3416825"/>
            <a:ext cx="360000" cy="392400"/>
          </a:xfrm>
          <a:prstGeom prst="rect">
            <a:avLst/>
          </a:prstGeom>
          <a:noFill/>
          <a:ln cap="flat" cmpd="sng" w="28575">
            <a:solidFill>
              <a:srgbClr val="609C11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None/>
            </a:pPr>
            <a:r>
              <a:rPr b="1" lang="en-US" sz="2200">
                <a:solidFill>
                  <a:srgbClr val="609C11"/>
                </a:solidFill>
                <a:latin typeface="Open Sans"/>
                <a:ea typeface="Open Sans"/>
                <a:cs typeface="Open Sans"/>
                <a:sym typeface="Open Sans"/>
              </a:rPr>
              <a:t>+2</a:t>
            </a:r>
            <a:endParaRPr b="1" i="0" sz="2200" u="none" cap="none" strike="noStrike">
              <a:solidFill>
                <a:srgbClr val="609C1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3" name="Google Shape;123;ga4881ce877_0_43"/>
          <p:cNvSpPr txBox="1"/>
          <p:nvPr/>
        </p:nvSpPr>
        <p:spPr>
          <a:xfrm>
            <a:off x="4678478" y="3168896"/>
            <a:ext cx="360000" cy="2154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=</a:t>
            </a:r>
            <a:endParaRPr b="1" i="0" sz="14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24" name="Google Shape;124;ga4881ce877_0_4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2400" y="6262974"/>
            <a:ext cx="9051225" cy="66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eaderboard-728x90.jpg" id="129" name="Google Shape;129;ga4881ce877_0_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09800" y="0"/>
            <a:ext cx="6934200" cy="8572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0" name="Google Shape;130;ga4881ce877_0_49"/>
          <p:cNvGrpSpPr/>
          <p:nvPr/>
        </p:nvGrpSpPr>
        <p:grpSpPr>
          <a:xfrm>
            <a:off x="1060665" y="2934326"/>
            <a:ext cx="7022677" cy="1697520"/>
            <a:chOff x="5505776" y="1381515"/>
            <a:chExt cx="3041700" cy="880502"/>
          </a:xfrm>
        </p:grpSpPr>
        <p:sp>
          <p:nvSpPr>
            <p:cNvPr id="131" name="Google Shape;131;ga4881ce877_0_49"/>
            <p:cNvSpPr/>
            <p:nvPr/>
          </p:nvSpPr>
          <p:spPr>
            <a:xfrm>
              <a:off x="5505776" y="1381515"/>
              <a:ext cx="3041700" cy="864000"/>
            </a:xfrm>
            <a:prstGeom prst="rect">
              <a:avLst/>
            </a:prstGeom>
            <a:solidFill>
              <a:srgbClr val="FFFFFF"/>
            </a:solidFill>
            <a:ln cap="flat" cmpd="sng" w="25400">
              <a:solidFill>
                <a:srgbClr val="2A5E8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ga4881ce877_0_49"/>
            <p:cNvSpPr/>
            <p:nvPr/>
          </p:nvSpPr>
          <p:spPr>
            <a:xfrm>
              <a:off x="5568409" y="1414497"/>
              <a:ext cx="1187700" cy="83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155CC"/>
                </a:buClr>
                <a:buSzPts val="1800"/>
                <a:buFont typeface="Arial"/>
                <a:buNone/>
              </a:pPr>
              <a:r>
                <a:rPr b="1" i="0" lang="en-US" sz="9600" u="none" cap="none" strike="noStrike">
                  <a:solidFill>
                    <a:srgbClr val="FF0000"/>
                  </a:solidFill>
                  <a:latin typeface="Open Sans"/>
                  <a:ea typeface="Open Sans"/>
                  <a:cs typeface="Open Sans"/>
                  <a:sym typeface="Open Sans"/>
                </a:rPr>
                <a:t>10%</a:t>
              </a:r>
              <a:endParaRPr b="0" i="0" sz="9600" u="none" cap="none" strike="noStrik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3" name="Google Shape;133;ga4881ce877_0_49"/>
            <p:cNvSpPr txBox="1"/>
            <p:nvPr/>
          </p:nvSpPr>
          <p:spPr>
            <a:xfrm>
              <a:off x="6888175" y="1381517"/>
              <a:ext cx="1445100" cy="88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66666"/>
                </a:buClr>
                <a:buSzPts val="400"/>
                <a:buFont typeface="Open Sans"/>
                <a:buNone/>
              </a:pPr>
              <a:r>
                <a:rPr b="0" i="0" lang="en-US" sz="2400" u="none" cap="none" strike="noStrike">
                  <a:solidFill>
                    <a:srgbClr val="666666"/>
                  </a:solidFill>
                  <a:latin typeface="Open Sans"/>
                  <a:ea typeface="Open Sans"/>
                  <a:cs typeface="Open Sans"/>
                  <a:sym typeface="Open Sans"/>
                </a:rPr>
                <a:t>Potenziale digitale</a:t>
              </a:r>
              <a:endParaRPr sz="24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66666"/>
                </a:buClr>
                <a:buSzPts val="400"/>
                <a:buFont typeface="Open Sans"/>
                <a:buNone/>
              </a:pPr>
              <a:r>
                <a:rPr b="0" i="0" lang="en-US" sz="2400" u="none" cap="none" strike="noStrike">
                  <a:solidFill>
                    <a:srgbClr val="666666"/>
                  </a:solidFill>
                  <a:latin typeface="Open Sans"/>
                  <a:ea typeface="Open Sans"/>
                  <a:cs typeface="Open Sans"/>
                  <a:sym typeface="Open Sans"/>
                </a:rPr>
                <a:t>utilizzato dall’economia italiana </a:t>
              </a:r>
              <a:endParaRPr b="0" i="0" sz="2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34" name="Google Shape;134;ga4881ce877_0_49"/>
          <p:cNvSpPr txBox="1"/>
          <p:nvPr/>
        </p:nvSpPr>
        <p:spPr>
          <a:xfrm>
            <a:off x="1137625" y="5809207"/>
            <a:ext cx="7582800" cy="2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ts val="300"/>
              <a:buFont typeface="Open Sans"/>
              <a:buNone/>
            </a:pPr>
            <a:r>
              <a:rPr b="0" i="0" lang="en-US" sz="800" u="none" cap="none" strike="noStrik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rPr>
              <a:t>Fonte: elaborazioni su dati OCSE</a:t>
            </a:r>
            <a:endParaRPr b="0" i="0" sz="800" u="none" cap="none" strike="noStrike">
              <a:solidFill>
                <a:srgbClr val="7F7F7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7F7F7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5" name="Google Shape;135;ga4881ce877_0_49"/>
          <p:cNvSpPr txBox="1"/>
          <p:nvPr/>
        </p:nvSpPr>
        <p:spPr>
          <a:xfrm>
            <a:off x="995650" y="1295423"/>
            <a:ext cx="7737600" cy="7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ts val="2200"/>
              <a:buFont typeface="Open Sans SemiBold"/>
              <a:buNone/>
            </a:pPr>
            <a:r>
              <a:rPr b="0" i="0" lang="en-US" sz="4000" u="none" cap="none" strike="noStrike">
                <a:solidFill>
                  <a:srgbClr val="2D82C2"/>
                </a:solidFill>
                <a:latin typeface="Open Sans"/>
                <a:ea typeface="Open Sans"/>
                <a:cs typeface="Open Sans"/>
                <a:sym typeface="Open Sans"/>
              </a:rPr>
              <a:t>E-commerce in Italia</a:t>
            </a:r>
            <a:endParaRPr b="0" i="0" sz="4000" u="none" cap="none" strike="noStrike">
              <a:solidFill>
                <a:srgbClr val="2D82C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rgbClr val="2D82C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36" name="Google Shape;136;ga4881ce877_0_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6110574"/>
            <a:ext cx="9051225" cy="66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eaderboard-728x90.jpg" id="141" name="Google Shape;141;ga48fc8604b_0_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09800" y="0"/>
            <a:ext cx="6934200" cy="85725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ga48fc8604b_0_1"/>
          <p:cNvSpPr txBox="1"/>
          <p:nvPr/>
        </p:nvSpPr>
        <p:spPr>
          <a:xfrm>
            <a:off x="836350" y="1204525"/>
            <a:ext cx="8232600" cy="7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ts val="2200"/>
              <a:buFont typeface="Open Sans SemiBold"/>
              <a:buNone/>
            </a:pPr>
            <a:r>
              <a:rPr lang="en-US" sz="4000">
                <a:solidFill>
                  <a:srgbClr val="2D82C2"/>
                </a:solidFill>
                <a:latin typeface="Open Sans"/>
                <a:ea typeface="Open Sans"/>
                <a:cs typeface="Open Sans"/>
                <a:sym typeface="Open Sans"/>
              </a:rPr>
              <a:t>Come si comporta l’utente</a:t>
            </a:r>
            <a:endParaRPr sz="4000">
              <a:solidFill>
                <a:srgbClr val="2D82C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ts val="2200"/>
              <a:buFont typeface="Open Sans SemiBold"/>
              <a:buNone/>
            </a:pPr>
            <a:r>
              <a:rPr lang="en-US" sz="2900">
                <a:solidFill>
                  <a:srgbClr val="B7B7B7"/>
                </a:solidFill>
                <a:latin typeface="Open Sans"/>
                <a:ea typeface="Open Sans"/>
                <a:cs typeface="Open Sans"/>
                <a:sym typeface="Open Sans"/>
              </a:rPr>
              <a:t>(cosa è cambiato col Covid)</a:t>
            </a:r>
            <a:endParaRPr b="0" i="0" sz="2900" u="none" cap="none" strike="noStrike">
              <a:solidFill>
                <a:srgbClr val="B7B7B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rgbClr val="2D82C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3" name="Google Shape;143;ga48fc8604b_0_1"/>
          <p:cNvSpPr txBox="1"/>
          <p:nvPr/>
        </p:nvSpPr>
        <p:spPr>
          <a:xfrm>
            <a:off x="5771850" y="3200725"/>
            <a:ext cx="3297300" cy="17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16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rPr>
              <a:t>Da Google Trend è possibile verificare</a:t>
            </a:r>
            <a:r>
              <a:rPr b="1" lang="en-US" sz="16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rPr>
              <a:t> una crescita importante </a:t>
            </a:r>
            <a:r>
              <a:rPr lang="en-US" sz="16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rPr>
              <a:t>delle ricerche relative ai servizi di delivery.</a:t>
            </a:r>
            <a:endParaRPr sz="1600">
              <a:solidFill>
                <a:srgbClr val="7F7F7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sz="1600">
              <a:solidFill>
                <a:srgbClr val="7F7F7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7F7F7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44" name="Google Shape;144;ga48fc8604b_0_1"/>
          <p:cNvPicPr preferRelativeResize="0"/>
          <p:nvPr/>
        </p:nvPicPr>
        <p:blipFill rotWithShape="1">
          <a:blip r:embed="rId4">
            <a:alphaModFix/>
          </a:blip>
          <a:srcRect b="0" l="0" r="0" t="2381"/>
          <a:stretch/>
        </p:blipFill>
        <p:spPr>
          <a:xfrm>
            <a:off x="685800" y="2510762"/>
            <a:ext cx="5007050" cy="2911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ga48fc8604b_0_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6110574"/>
            <a:ext cx="9051225" cy="66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eaderboard-728x90.jpg" id="150" name="Google Shape;150;ga4881ce877_0_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09800" y="0"/>
            <a:ext cx="6934200" cy="85725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ga4881ce877_0_55"/>
          <p:cNvSpPr txBox="1"/>
          <p:nvPr/>
        </p:nvSpPr>
        <p:spPr>
          <a:xfrm>
            <a:off x="1224900" y="5656807"/>
            <a:ext cx="7582800" cy="2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800" u="none" cap="none" strike="noStrik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rPr>
              <a:t>FONTE Digital in Italia </a:t>
            </a:r>
            <a:r>
              <a:rPr lang="en-US" sz="8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rPr>
              <a:t>2020</a:t>
            </a:r>
            <a:r>
              <a:rPr b="0" i="0" lang="en-US" sz="800" u="none" cap="none" strike="noStrik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rPr>
              <a:t> - Hootsuite/Wearesocial. </a:t>
            </a:r>
            <a:endParaRPr b="0" i="0" sz="800" u="none" cap="none" strike="noStrike">
              <a:solidFill>
                <a:srgbClr val="99999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52" name="Google Shape;152;ga4881ce877_0_55"/>
          <p:cNvGrpSpPr/>
          <p:nvPr/>
        </p:nvGrpSpPr>
        <p:grpSpPr>
          <a:xfrm>
            <a:off x="902162" y="2724006"/>
            <a:ext cx="7492075" cy="2288011"/>
            <a:chOff x="953325" y="1941975"/>
            <a:chExt cx="7492075" cy="2287325"/>
          </a:xfrm>
        </p:grpSpPr>
        <p:pic>
          <p:nvPicPr>
            <p:cNvPr id="153" name="Google Shape;153;ga4881ce877_0_5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851049" y="2149961"/>
              <a:ext cx="889775" cy="8897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4" name="Google Shape;154;ga4881ce877_0_5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127325" y="2031825"/>
              <a:ext cx="1126025" cy="11260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5" name="Google Shape;155;ga4881ce877_0_55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2639850" y="2149938"/>
              <a:ext cx="889775" cy="889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6" name="Google Shape;156;ga4881ce877_0_55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7139675" y="1941975"/>
              <a:ext cx="1305725" cy="13057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7" name="Google Shape;157;ga4881ce877_0_55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995800" y="2074362"/>
              <a:ext cx="1040950" cy="10409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8" name="Google Shape;158;ga4881ce877_0_55"/>
            <p:cNvSpPr txBox="1"/>
            <p:nvPr/>
          </p:nvSpPr>
          <p:spPr>
            <a:xfrm>
              <a:off x="953325" y="3357800"/>
              <a:ext cx="1125900" cy="87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1" lang="en-US" sz="2400">
                  <a:solidFill>
                    <a:srgbClr val="999999"/>
                  </a:solidFill>
                  <a:latin typeface="Open Sans"/>
                  <a:ea typeface="Open Sans"/>
                  <a:cs typeface="Open Sans"/>
                  <a:sym typeface="Open Sans"/>
                </a:rPr>
                <a:t>77</a:t>
              </a:r>
              <a:r>
                <a:rPr b="1" i="0" lang="en-US" sz="2400" u="none" cap="none" strike="noStrike">
                  <a:solidFill>
                    <a:srgbClr val="999999"/>
                  </a:solidFill>
                  <a:latin typeface="Open Sans"/>
                  <a:ea typeface="Open Sans"/>
                  <a:cs typeface="Open Sans"/>
                  <a:sym typeface="Open Sans"/>
                </a:rPr>
                <a:t>%</a:t>
              </a:r>
              <a:endParaRPr b="1" i="0" sz="2400" u="none" cap="none" strike="noStrike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9" name="Google Shape;159;ga4881ce877_0_55"/>
            <p:cNvSpPr txBox="1"/>
            <p:nvPr/>
          </p:nvSpPr>
          <p:spPr>
            <a:xfrm>
              <a:off x="2079213" y="3357795"/>
              <a:ext cx="1918500" cy="87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1" lang="en-US" sz="4800">
                  <a:solidFill>
                    <a:srgbClr val="FF9900"/>
                  </a:solidFill>
                  <a:latin typeface="Open Sans"/>
                  <a:ea typeface="Open Sans"/>
                  <a:cs typeface="Open Sans"/>
                  <a:sym typeface="Open Sans"/>
                </a:rPr>
                <a:t>94</a:t>
              </a:r>
              <a:r>
                <a:rPr b="1" i="0" lang="en-US" sz="4800" u="none" cap="none" strike="noStrike">
                  <a:solidFill>
                    <a:srgbClr val="FF9900"/>
                  </a:solidFill>
                  <a:latin typeface="Open Sans"/>
                  <a:ea typeface="Open Sans"/>
                  <a:cs typeface="Open Sans"/>
                  <a:sym typeface="Open Sans"/>
                </a:rPr>
                <a:t>%</a:t>
              </a:r>
              <a:endParaRPr b="1" i="0" sz="4800" u="none" cap="none" strike="noStrike">
                <a:solidFill>
                  <a:srgbClr val="FF99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60" name="Google Shape;160;ga4881ce877_0_55"/>
            <p:cNvSpPr txBox="1"/>
            <p:nvPr/>
          </p:nvSpPr>
          <p:spPr>
            <a:xfrm>
              <a:off x="4200141" y="3357800"/>
              <a:ext cx="980400" cy="87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1" lang="en-US" sz="2400">
                  <a:solidFill>
                    <a:srgbClr val="999999"/>
                  </a:solidFill>
                  <a:latin typeface="Open Sans"/>
                  <a:ea typeface="Open Sans"/>
                  <a:cs typeface="Open Sans"/>
                  <a:sym typeface="Open Sans"/>
                </a:rPr>
                <a:t>54</a:t>
              </a:r>
              <a:r>
                <a:rPr b="1" i="0" lang="en-US" sz="2400" u="none" cap="none" strike="noStrike">
                  <a:solidFill>
                    <a:srgbClr val="999999"/>
                  </a:solidFill>
                  <a:latin typeface="Open Sans"/>
                  <a:ea typeface="Open Sans"/>
                  <a:cs typeface="Open Sans"/>
                  <a:sym typeface="Open Sans"/>
                </a:rPr>
                <a:t>%</a:t>
              </a:r>
              <a:endParaRPr b="0" i="0" sz="2400" u="none" cap="none" strike="noStrike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61" name="Google Shape;161;ga4881ce877_0_55"/>
            <p:cNvSpPr txBox="1"/>
            <p:nvPr/>
          </p:nvSpPr>
          <p:spPr>
            <a:xfrm>
              <a:off x="7348688" y="3357795"/>
              <a:ext cx="827100" cy="87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1" lang="en-US" sz="2400">
                  <a:solidFill>
                    <a:srgbClr val="999999"/>
                  </a:solidFill>
                  <a:latin typeface="Open Sans"/>
                  <a:ea typeface="Open Sans"/>
                  <a:cs typeface="Open Sans"/>
                  <a:sym typeface="Open Sans"/>
                </a:rPr>
                <a:t>13</a:t>
              </a:r>
              <a:r>
                <a:rPr b="1" i="0" lang="en-US" sz="2400" u="none" cap="none" strike="noStrike">
                  <a:solidFill>
                    <a:srgbClr val="999999"/>
                  </a:solidFill>
                  <a:latin typeface="Open Sans"/>
                  <a:ea typeface="Open Sans"/>
                  <a:cs typeface="Open Sans"/>
                  <a:sym typeface="Open Sans"/>
                </a:rPr>
                <a:t>%</a:t>
              </a:r>
              <a:endParaRPr b="0" i="0" sz="2400" u="none" cap="none" strike="noStrike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62" name="Google Shape;162;ga4881ce877_0_55"/>
            <p:cNvSpPr txBox="1"/>
            <p:nvPr/>
          </p:nvSpPr>
          <p:spPr>
            <a:xfrm>
              <a:off x="5851038" y="3357795"/>
              <a:ext cx="827100" cy="87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1" lang="en-US" sz="2400">
                  <a:solidFill>
                    <a:srgbClr val="999999"/>
                  </a:solidFill>
                  <a:latin typeface="Open Sans"/>
                  <a:ea typeface="Open Sans"/>
                  <a:cs typeface="Open Sans"/>
                  <a:sym typeface="Open Sans"/>
                </a:rPr>
                <a:t>1</a:t>
              </a:r>
              <a:r>
                <a:rPr b="1" i="0" lang="en-US" sz="2400" u="none" cap="none" strike="noStrike">
                  <a:solidFill>
                    <a:srgbClr val="999999"/>
                  </a:solidFill>
                  <a:latin typeface="Open Sans"/>
                  <a:ea typeface="Open Sans"/>
                  <a:cs typeface="Open Sans"/>
                  <a:sym typeface="Open Sans"/>
                </a:rPr>
                <a:t>5%</a:t>
              </a:r>
              <a:endParaRPr b="0" i="0" sz="2400" u="none" cap="none" strike="noStrike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63" name="Google Shape;163;ga4881ce877_0_55"/>
          <p:cNvSpPr txBox="1"/>
          <p:nvPr/>
        </p:nvSpPr>
        <p:spPr>
          <a:xfrm>
            <a:off x="1071850" y="1764086"/>
            <a:ext cx="77769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1800" u="none" cap="none" strike="noStrike">
                <a:solidFill>
                  <a:srgbClr val="A5A5A5"/>
                </a:solidFill>
                <a:latin typeface="Open Sans"/>
                <a:ea typeface="Open Sans"/>
                <a:cs typeface="Open Sans"/>
                <a:sym typeface="Open Sans"/>
              </a:rPr>
              <a:t>Quali dispositivi vengono </a:t>
            </a:r>
            <a:r>
              <a:rPr lang="en-US" sz="1800">
                <a:solidFill>
                  <a:srgbClr val="A5A5A5"/>
                </a:solidFill>
                <a:latin typeface="Open Sans"/>
                <a:ea typeface="Open Sans"/>
                <a:cs typeface="Open Sans"/>
                <a:sym typeface="Open Sans"/>
              </a:rPr>
              <a:t>posseduti</a:t>
            </a:r>
            <a:r>
              <a:rPr b="0" i="0" lang="en-US" sz="1800" u="none" cap="none" strike="noStrike">
                <a:solidFill>
                  <a:srgbClr val="A5A5A5"/>
                </a:solidFill>
                <a:latin typeface="Open Sans"/>
                <a:ea typeface="Open Sans"/>
                <a:cs typeface="Open Sans"/>
                <a:sym typeface="Open Sans"/>
              </a:rPr>
              <a:t> oggi</a:t>
            </a:r>
            <a:endParaRPr b="0" i="0" sz="1800" u="none" cap="none" strike="noStrike">
              <a:solidFill>
                <a:srgbClr val="A5A5A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99999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4" name="Google Shape;164;ga4881ce877_0_55"/>
          <p:cNvSpPr txBox="1"/>
          <p:nvPr/>
        </p:nvSpPr>
        <p:spPr>
          <a:xfrm>
            <a:off x="995650" y="1066825"/>
            <a:ext cx="8148300" cy="7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3500">
                <a:solidFill>
                  <a:srgbClr val="2D82C2"/>
                </a:solidFill>
                <a:latin typeface="Open Sans"/>
                <a:ea typeface="Open Sans"/>
                <a:cs typeface="Open Sans"/>
                <a:sym typeface="Open Sans"/>
              </a:rPr>
              <a:t>Dispositivi - Uso - Adattabilità</a:t>
            </a:r>
            <a:endParaRPr b="0" i="0" sz="3500" u="none" cap="none" strike="noStrike">
              <a:solidFill>
                <a:srgbClr val="2D82C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5" name="Google Shape;165;ga4881ce877_0_55"/>
          <p:cNvSpPr txBox="1"/>
          <p:nvPr/>
        </p:nvSpPr>
        <p:spPr>
          <a:xfrm>
            <a:off x="6859600" y="4742400"/>
            <a:ext cx="1795800" cy="2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8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rPr>
              <a:t>Dispositivi per lo streaming</a:t>
            </a:r>
            <a:endParaRPr b="0" i="0" sz="800" u="none" cap="none" strike="noStrike">
              <a:solidFill>
                <a:srgbClr val="99999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66" name="Google Shape;166;ga4881ce877_0_5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0" y="6110574"/>
            <a:ext cx="9051225" cy="66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eaderboard-728x90.jpg" id="171" name="Google Shape;171;ga4881ce877_0_1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09800" y="0"/>
            <a:ext cx="6934200" cy="85725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ga4881ce877_0_167"/>
          <p:cNvSpPr txBox="1"/>
          <p:nvPr/>
        </p:nvSpPr>
        <p:spPr>
          <a:xfrm>
            <a:off x="1137625" y="5733022"/>
            <a:ext cx="7582800" cy="2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800" u="none" cap="none" strike="noStrik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rPr>
              <a:t>FONTE: ISTAT, TASSO DI DISOCCUPAZIONE 15-29 ANNI PER GENERE</a:t>
            </a:r>
            <a:endParaRPr b="0" i="0" sz="800" u="none" cap="none" strike="noStrike">
              <a:solidFill>
                <a:srgbClr val="7F7F7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3" name="Google Shape;173;ga4881ce877_0_167"/>
          <p:cNvSpPr txBox="1"/>
          <p:nvPr/>
        </p:nvSpPr>
        <p:spPr>
          <a:xfrm>
            <a:off x="919450" y="1143038"/>
            <a:ext cx="7737600" cy="7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US" sz="3300" u="none" cap="none" strike="noStrike">
                <a:solidFill>
                  <a:srgbClr val="2D82C2"/>
                </a:solidFill>
                <a:latin typeface="Open Sans"/>
                <a:ea typeface="Open Sans"/>
                <a:cs typeface="Open Sans"/>
                <a:sym typeface="Open Sans"/>
              </a:rPr>
              <a:t>La disoccupazione giovanile in Italia</a:t>
            </a:r>
            <a:endParaRPr b="0" i="0" sz="3300" u="none" cap="none" strike="noStrike">
              <a:solidFill>
                <a:srgbClr val="2D82C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4" name="Google Shape;174;ga4881ce877_0_167"/>
          <p:cNvSpPr txBox="1"/>
          <p:nvPr/>
        </p:nvSpPr>
        <p:spPr>
          <a:xfrm>
            <a:off x="919450" y="1813717"/>
            <a:ext cx="77769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8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Aumenta</a:t>
            </a:r>
            <a:r>
              <a:rPr b="0" i="0" lang="en-US" sz="1800" u="none" cap="none" strike="noStrike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i</a:t>
            </a:r>
            <a:r>
              <a:rPr b="0" i="0" lang="en-US" sz="1800" u="none" cap="none" strike="noStrike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l livello di disoccupazione giovanile nel nostro Paese</a:t>
            </a:r>
            <a:endParaRPr b="0" i="0" sz="1800" u="none" cap="none" strike="noStrike">
              <a:solidFill>
                <a:srgbClr val="A5A5A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5" name="Google Shape;175;ga4881ce877_0_167"/>
          <p:cNvSpPr txBox="1"/>
          <p:nvPr/>
        </p:nvSpPr>
        <p:spPr>
          <a:xfrm>
            <a:off x="5336475" y="2913190"/>
            <a:ext cx="3860700" cy="200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3000" u="none" cap="none" strike="noStrike">
                <a:solidFill>
                  <a:srgbClr val="FF9900"/>
                </a:solidFill>
                <a:latin typeface="Open Sans"/>
                <a:ea typeface="Open Sans"/>
                <a:cs typeface="Open Sans"/>
                <a:sym typeface="Open Sans"/>
              </a:rPr>
              <a:t>1 </a:t>
            </a:r>
            <a:r>
              <a:rPr b="1" i="0" lang="en-US" sz="2500" u="none" cap="none" strike="noStrike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under30 </a:t>
            </a:r>
            <a:r>
              <a:rPr b="1" i="0" lang="en-US" sz="3000" u="none" cap="none" strike="noStrike">
                <a:solidFill>
                  <a:srgbClr val="FF9900"/>
                </a:solidFill>
                <a:latin typeface="Open Sans"/>
                <a:ea typeface="Open Sans"/>
                <a:cs typeface="Open Sans"/>
                <a:sym typeface="Open Sans"/>
              </a:rPr>
              <a:t>su 10</a:t>
            </a:r>
            <a:endParaRPr b="1" i="0" sz="3000" u="none" cap="none" strike="noStrike">
              <a:solidFill>
                <a:srgbClr val="FF99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1800" u="none" cap="none" strike="noStrike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è richiesto dalle imprese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1800" u="none" cap="none" strike="noStrike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che operano nei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3000" u="none" cap="none" strike="noStrike">
                <a:solidFill>
                  <a:srgbClr val="FF9900"/>
                </a:solidFill>
                <a:latin typeface="Open Sans"/>
                <a:ea typeface="Open Sans"/>
                <a:cs typeface="Open Sans"/>
                <a:sym typeface="Open Sans"/>
              </a:rPr>
              <a:t>servizi tecnologici</a:t>
            </a:r>
            <a:endParaRPr b="1" i="0" sz="3000" u="none" cap="none" strike="noStrike">
              <a:solidFill>
                <a:srgbClr val="FF99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6" name="Google Shape;176;ga4881ce877_0_167"/>
          <p:cNvSpPr txBox="1"/>
          <p:nvPr/>
        </p:nvSpPr>
        <p:spPr>
          <a:xfrm>
            <a:off x="695250" y="2913200"/>
            <a:ext cx="3500400" cy="24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4800" u="none" cap="none" strike="noStrike">
                <a:solidFill>
                  <a:srgbClr val="39B54A"/>
                </a:solidFill>
                <a:latin typeface="Open Sans"/>
                <a:ea typeface="Open Sans"/>
                <a:cs typeface="Open Sans"/>
                <a:sym typeface="Open Sans"/>
              </a:rPr>
              <a:t>27,6%</a:t>
            </a:r>
            <a:r>
              <a:rPr b="0" i="0" lang="en-US" sz="6600" u="none" cap="none" strike="noStrike">
                <a:solidFill>
                  <a:srgbClr val="00B05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b="0" i="0" sz="6600" u="none" cap="none" strike="noStrike">
              <a:solidFill>
                <a:srgbClr val="00B05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500">
                <a:solidFill>
                  <a:srgbClr val="B7B7B7"/>
                </a:solidFill>
                <a:latin typeface="Open Sans"/>
                <a:ea typeface="Open Sans"/>
                <a:cs typeface="Open Sans"/>
                <a:sym typeface="Open Sans"/>
              </a:rPr>
              <a:t>luglio 2020 (15-24 ann)</a:t>
            </a:r>
            <a:endParaRPr b="0" i="0" sz="300" u="none" cap="none" strike="noStrike">
              <a:solidFill>
                <a:srgbClr val="B7B7B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7" name="Google Shape;177;ga4881ce877_0_167"/>
          <p:cNvSpPr txBox="1"/>
          <p:nvPr/>
        </p:nvSpPr>
        <p:spPr>
          <a:xfrm>
            <a:off x="3900975" y="3640100"/>
            <a:ext cx="1109400" cy="8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2200" u="none" cap="none" strike="noStrike">
                <a:solidFill>
                  <a:srgbClr val="FF3F0C"/>
                </a:solidFill>
                <a:latin typeface="Open Sans"/>
                <a:ea typeface="Open Sans"/>
                <a:cs typeface="Open Sans"/>
                <a:sym typeface="Open Sans"/>
              </a:rPr>
              <a:t>… ma </a:t>
            </a:r>
            <a:endParaRPr b="1" i="0" sz="1800" u="none" cap="none" strike="noStrike">
              <a:solidFill>
                <a:srgbClr val="FF3F0C"/>
              </a:solidFill>
            </a:endParaRPr>
          </a:p>
        </p:txBody>
      </p:sp>
      <p:pic>
        <p:nvPicPr>
          <p:cNvPr id="178" name="Google Shape;178;ga4881ce877_0_1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6110574"/>
            <a:ext cx="9051225" cy="66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eaderboard-728x90.jpg" id="183" name="Google Shape;183;ga4881ce877_0_3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09800" y="0"/>
            <a:ext cx="6934200" cy="85725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ga4881ce877_0_337"/>
          <p:cNvSpPr txBox="1"/>
          <p:nvPr/>
        </p:nvSpPr>
        <p:spPr>
          <a:xfrm>
            <a:off x="304200" y="2279150"/>
            <a:ext cx="8567400" cy="33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</a:pPr>
            <a:r>
              <a:rPr b="1" lang="en-US" sz="4800">
                <a:solidFill>
                  <a:srgbClr val="FFFFFF"/>
                </a:solidFill>
                <a:highlight>
                  <a:srgbClr val="5E93FF"/>
                </a:highlight>
                <a:latin typeface="Open Sans"/>
                <a:ea typeface="Open Sans"/>
                <a:cs typeface="Open Sans"/>
                <a:sym typeface="Open Sans"/>
              </a:rPr>
              <a:t> 1.500.000 circa</a:t>
            </a:r>
            <a:r>
              <a:rPr b="1" lang="en-US" sz="4800">
                <a:solidFill>
                  <a:srgbClr val="5E93FF"/>
                </a:solidFill>
                <a:highlight>
                  <a:srgbClr val="5E93FF"/>
                </a:highlight>
                <a:latin typeface="Open Sans"/>
                <a:ea typeface="Open Sans"/>
                <a:cs typeface="Open Sans"/>
                <a:sym typeface="Open Sans"/>
              </a:rPr>
              <a:t>-</a:t>
            </a:r>
            <a:r>
              <a:rPr b="1" lang="en-US" sz="4800">
                <a:solidFill>
                  <a:srgbClr val="FFFFFF"/>
                </a:solidFill>
                <a:highlight>
                  <a:srgbClr val="5E93FF"/>
                </a:highlight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b="1" sz="4800">
              <a:solidFill>
                <a:srgbClr val="FFFFFF"/>
              </a:solidFill>
              <a:highlight>
                <a:srgbClr val="5E93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</a:pPr>
            <a:r>
              <a:t/>
            </a:r>
            <a:endParaRPr b="1">
              <a:solidFill>
                <a:srgbClr val="5E93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</a:pPr>
            <a:r>
              <a:rPr b="1" lang="en-US" sz="2600">
                <a:solidFill>
                  <a:srgbClr val="5E93FF"/>
                </a:solidFill>
                <a:latin typeface="Open Sans"/>
                <a:ea typeface="Open Sans"/>
                <a:cs typeface="Open Sans"/>
                <a:sym typeface="Open Sans"/>
              </a:rPr>
              <a:t>Professioni</a:t>
            </a:r>
            <a:r>
              <a:rPr lang="en-US" sz="18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 per le quali sono richieste </a:t>
            </a:r>
            <a:r>
              <a:rPr b="1" lang="en-US" sz="2600">
                <a:solidFill>
                  <a:srgbClr val="5E93FF"/>
                </a:solidFill>
                <a:latin typeface="Open Sans"/>
                <a:ea typeface="Open Sans"/>
                <a:cs typeface="Open Sans"/>
                <a:sym typeface="Open Sans"/>
              </a:rPr>
              <a:t>competenze digitali </a:t>
            </a:r>
            <a:endParaRPr b="1" sz="2600">
              <a:solidFill>
                <a:srgbClr val="5E93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1657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</a:pPr>
            <a:r>
              <a:t/>
            </a:r>
            <a:endParaRPr sz="2300">
              <a:solidFill>
                <a:srgbClr val="99999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1657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</a:pPr>
            <a:r>
              <a:t/>
            </a:r>
            <a:endParaRPr sz="2300">
              <a:solidFill>
                <a:srgbClr val="99999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1657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</a:pPr>
            <a:r>
              <a:rPr lang="en-US" sz="23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116.000 ca  Artigianali Operaie;</a:t>
            </a:r>
            <a:endParaRPr sz="2300">
              <a:solidFill>
                <a:srgbClr val="99999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1657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</a:pPr>
            <a:r>
              <a:rPr lang="en-US" sz="23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411.000 ca  Impiegatizie e dei Servizi;</a:t>
            </a:r>
            <a:endParaRPr sz="2300">
              <a:solidFill>
                <a:srgbClr val="99999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1657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</a:pPr>
            <a:r>
              <a:rPr lang="en-US" sz="23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983.000 ca Tecniche con elevata specializzazione</a:t>
            </a:r>
            <a:endParaRPr i="1" sz="1800">
              <a:solidFill>
                <a:srgbClr val="99999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5" name="Google Shape;185;ga4881ce877_0_337"/>
          <p:cNvSpPr txBox="1"/>
          <p:nvPr/>
        </p:nvSpPr>
        <p:spPr>
          <a:xfrm>
            <a:off x="844550" y="973175"/>
            <a:ext cx="8493600" cy="7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8938"/>
              </a:buClr>
              <a:buSzPts val="4000"/>
              <a:buFont typeface="Calibri"/>
              <a:buNone/>
            </a:pPr>
            <a:r>
              <a:rPr lang="en-US" sz="3500">
                <a:solidFill>
                  <a:srgbClr val="558ED5"/>
                </a:solidFill>
                <a:latin typeface="Open Sans"/>
                <a:ea typeface="Open Sans"/>
                <a:cs typeface="Open Sans"/>
                <a:sym typeface="Open Sans"/>
              </a:rPr>
              <a:t>Fabbisogni competenze digitali 2020/24</a:t>
            </a:r>
            <a:endParaRPr sz="3500">
              <a:solidFill>
                <a:srgbClr val="558ED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6" name="Google Shape;186;ga4881ce877_0_337"/>
          <p:cNvSpPr txBox="1"/>
          <p:nvPr/>
        </p:nvSpPr>
        <p:spPr>
          <a:xfrm>
            <a:off x="385775" y="5835875"/>
            <a:ext cx="8758200" cy="2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Open Sans"/>
                <a:ea typeface="Open Sans"/>
                <a:cs typeface="Open Sans"/>
                <a:sym typeface="Open Sans"/>
              </a:rPr>
              <a:t>FONTE: Studio Excelsior </a:t>
            </a:r>
            <a:r>
              <a:rPr lang="en-US" sz="1000">
                <a:latin typeface="Open Sans"/>
                <a:ea typeface="Open Sans"/>
                <a:cs typeface="Open Sans"/>
                <a:sym typeface="Open Sans"/>
              </a:rPr>
              <a:t>2020 </a:t>
            </a:r>
            <a:r>
              <a:rPr lang="en-US" sz="10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4"/>
              </a:rPr>
              <a:t>https://excelsior.unioncamere.net/images/pubblicazioni2020/report-previsivo-2020.pdf</a:t>
            </a:r>
            <a:r>
              <a:rPr lang="en-US" sz="1000"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87" name="Google Shape;187;ga4881ce877_0_3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6110574"/>
            <a:ext cx="9051225" cy="66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eaderboard-728x90.jpg" id="192" name="Google Shape;192;ga48fc8604b_0_1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09800" y="0"/>
            <a:ext cx="6934200" cy="85725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ga48fc8604b_0_171"/>
          <p:cNvSpPr txBox="1"/>
          <p:nvPr/>
        </p:nvSpPr>
        <p:spPr>
          <a:xfrm>
            <a:off x="0" y="1561175"/>
            <a:ext cx="3666000" cy="39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500">
                <a:solidFill>
                  <a:srgbClr val="609C11"/>
                </a:solidFill>
                <a:latin typeface="Open Sans"/>
                <a:ea typeface="Open Sans"/>
                <a:cs typeface="Open Sans"/>
                <a:sym typeface="Open Sans"/>
              </a:rPr>
              <a:t>MADE</a:t>
            </a:r>
            <a:r>
              <a:rPr b="1" lang="en-US" sz="5500">
                <a:solidFill>
                  <a:srgbClr val="00DD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b="1" sz="5500">
              <a:solidFill>
                <a:srgbClr val="00DD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500">
                <a:solidFill>
                  <a:srgbClr val="B7B7B7"/>
                </a:solidFill>
                <a:latin typeface="Open Sans"/>
                <a:ea typeface="Open Sans"/>
                <a:cs typeface="Open Sans"/>
                <a:sym typeface="Open Sans"/>
              </a:rPr>
              <a:t>IN </a:t>
            </a:r>
            <a:endParaRPr b="1" sz="5500">
              <a:solidFill>
                <a:srgbClr val="B7B7B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5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ITALY</a:t>
            </a:r>
            <a:r>
              <a:rPr b="1" lang="en-US" sz="55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b="1" sz="30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FFFFFF"/>
                </a:solidFill>
                <a:highlight>
                  <a:srgbClr val="50B432"/>
                </a:highlight>
                <a:latin typeface="Open Sans"/>
                <a:ea typeface="Open Sans"/>
                <a:cs typeface="Open Sans"/>
                <a:sym typeface="Open Sans"/>
              </a:rPr>
              <a:t>  </a:t>
            </a:r>
            <a:r>
              <a:rPr b="1" lang="en-US" sz="4800">
                <a:solidFill>
                  <a:srgbClr val="FFFFFF"/>
                </a:solidFill>
                <a:highlight>
                  <a:srgbClr val="50B432"/>
                </a:highlight>
                <a:latin typeface="Open Sans"/>
                <a:ea typeface="Open Sans"/>
                <a:cs typeface="Open Sans"/>
                <a:sym typeface="Open Sans"/>
              </a:rPr>
              <a:t>+  </a:t>
            </a:r>
            <a:r>
              <a:rPr b="1" lang="en-US" sz="4800">
                <a:solidFill>
                  <a:srgbClr val="FFFFFF"/>
                </a:solidFill>
                <a:highlight>
                  <a:srgbClr val="50B432"/>
                </a:highlight>
                <a:latin typeface="Open Sans"/>
                <a:ea typeface="Open Sans"/>
                <a:cs typeface="Open Sans"/>
                <a:sym typeface="Open Sans"/>
              </a:rPr>
              <a:t>56 %</a:t>
            </a:r>
            <a:endParaRPr b="1" sz="4800">
              <a:solidFill>
                <a:srgbClr val="FFFFFF"/>
              </a:solidFill>
              <a:highlight>
                <a:srgbClr val="50B432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1" lang="en-US">
                <a:solidFill>
                  <a:srgbClr val="FFFFFF"/>
                </a:solidFill>
                <a:highlight>
                  <a:srgbClr val="5E93FF"/>
                </a:highlight>
                <a:latin typeface="Open Sans"/>
                <a:ea typeface="Open Sans"/>
                <a:cs typeface="Open Sans"/>
                <a:sym typeface="Open Sans"/>
              </a:rPr>
            </a:br>
            <a:r>
              <a:rPr b="1" lang="en-US" sz="2300">
                <a:solidFill>
                  <a:srgbClr val="609C11"/>
                </a:solidFill>
                <a:latin typeface="Open Sans"/>
                <a:ea typeface="Open Sans"/>
                <a:cs typeface="Open Sans"/>
                <a:sym typeface="Open Sans"/>
              </a:rPr>
              <a:t>ricerche online</a:t>
            </a:r>
            <a:endParaRPr b="1" sz="2300">
              <a:solidFill>
                <a:srgbClr val="609C1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( tra il 2015 e il 2018)</a:t>
            </a:r>
            <a:endParaRPr b="1" sz="400">
              <a:solidFill>
                <a:srgbClr val="5E93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</a:pPr>
            <a:r>
              <a:t/>
            </a:r>
            <a:endParaRPr i="1" sz="1800">
              <a:solidFill>
                <a:srgbClr val="99999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4" name="Google Shape;194;ga48fc8604b_0_171"/>
          <p:cNvSpPr txBox="1"/>
          <p:nvPr/>
        </p:nvSpPr>
        <p:spPr>
          <a:xfrm>
            <a:off x="844550" y="973175"/>
            <a:ext cx="8299500" cy="7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8938"/>
              </a:buClr>
              <a:buSzPts val="4000"/>
              <a:buFont typeface="Calibri"/>
              <a:buNone/>
            </a:pPr>
            <a:r>
              <a:rPr lang="en-US" sz="3500">
                <a:solidFill>
                  <a:srgbClr val="558ED5"/>
                </a:solidFill>
                <a:latin typeface="Open Sans"/>
                <a:ea typeface="Open Sans"/>
                <a:cs typeface="Open Sans"/>
                <a:sym typeface="Open Sans"/>
              </a:rPr>
              <a:t>Il valore di un Brand nel Mondo </a:t>
            </a:r>
            <a:endParaRPr sz="3500">
              <a:solidFill>
                <a:srgbClr val="558ED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5" name="Google Shape;195;ga48fc8604b_0_171"/>
          <p:cNvSpPr txBox="1"/>
          <p:nvPr/>
        </p:nvSpPr>
        <p:spPr>
          <a:xfrm>
            <a:off x="83625" y="5649900"/>
            <a:ext cx="90603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“I.T.A.L.I.A. 2019 – Geografie del nuovo Made in Italy acronimo e racconto dell’identità produttiva e sociale italiana – dall’Industria al Turismo, dall’Agroalimentare al Localismo, dall’Innovazione all’Arte e alla Cultura”__Fondazione Symbola, Unioncamere e Fondazione Edison, Intesa Sanpaolo</a:t>
            </a:r>
            <a:endParaRPr sz="90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96" name="Google Shape;196;ga48fc8604b_0_171"/>
          <p:cNvPicPr preferRelativeResize="0"/>
          <p:nvPr/>
        </p:nvPicPr>
        <p:blipFill rotWithShape="1">
          <a:blip r:embed="rId4">
            <a:alphaModFix/>
          </a:blip>
          <a:srcRect b="22948" l="11063" r="40435" t="21765"/>
          <a:stretch/>
        </p:blipFill>
        <p:spPr>
          <a:xfrm>
            <a:off x="3470800" y="1681475"/>
            <a:ext cx="5290627" cy="3392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ga48fc8604b_0_17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6110574"/>
            <a:ext cx="9051225" cy="66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4_EURES.xml">
  <a:themeElements>
    <a:clrScheme name="EURES.xml 1">
      <a:dk1>
        <a:srgbClr val="6D838E"/>
      </a:dk1>
      <a:lt1>
        <a:srgbClr val="FFFFFF"/>
      </a:lt1>
      <a:dk2>
        <a:srgbClr val="27639E"/>
      </a:dk2>
      <a:lt2>
        <a:srgbClr val="00388C"/>
      </a:lt2>
      <a:accent1>
        <a:srgbClr val="259FA0"/>
      </a:accent1>
      <a:accent2>
        <a:srgbClr val="F29120"/>
      </a:accent2>
      <a:accent3>
        <a:srgbClr val="FFFFFF"/>
      </a:accent3>
      <a:accent4>
        <a:srgbClr val="5C6F78"/>
      </a:accent4>
      <a:accent5>
        <a:srgbClr val="ACCDCD"/>
      </a:accent5>
      <a:accent6>
        <a:srgbClr val="DB831C"/>
      </a:accent6>
      <a:hlink>
        <a:srgbClr val="92A339"/>
      </a:hlink>
      <a:folHlink>
        <a:srgbClr val="C01E5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_EURES.xml">
  <a:themeElements>
    <a:clrScheme name="1_EURES.xml 1">
      <a:dk1>
        <a:srgbClr val="6D838E"/>
      </a:dk1>
      <a:lt1>
        <a:srgbClr val="FFFFFF"/>
      </a:lt1>
      <a:dk2>
        <a:srgbClr val="27639E"/>
      </a:dk2>
      <a:lt2>
        <a:srgbClr val="00388C"/>
      </a:lt2>
      <a:accent1>
        <a:srgbClr val="259FA0"/>
      </a:accent1>
      <a:accent2>
        <a:srgbClr val="F29120"/>
      </a:accent2>
      <a:accent3>
        <a:srgbClr val="FFFFFF"/>
      </a:accent3>
      <a:accent4>
        <a:srgbClr val="5C6F78"/>
      </a:accent4>
      <a:accent5>
        <a:srgbClr val="ACCDCD"/>
      </a:accent5>
      <a:accent6>
        <a:srgbClr val="DB831C"/>
      </a:accent6>
      <a:hlink>
        <a:srgbClr val="92A339"/>
      </a:hlink>
      <a:folHlink>
        <a:srgbClr val="C01E5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