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0" r:id="rId5"/>
    <p:sldMasterId id="2147483672" r:id="rId6"/>
    <p:sldMasterId id="2147483684" r:id="rId7"/>
    <p:sldMasterId id="2147483696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</p:sldIdLst>
  <p:sldSz cy="6858000" cx="9144000"/>
  <p:notesSz cx="6797675" cy="9926625"/>
  <p:embeddedFontLst>
    <p:embeddedFont>
      <p:font typeface="Tahoma"/>
      <p:regular r:id="rId28"/>
      <p:bold r:id="rId29"/>
    </p:embeddedFont>
    <p:embeddedFont>
      <p:font typeface="Arial Black"/>
      <p:regular r:id="rId30"/>
    </p:embeddedFont>
    <p:embeddedFont>
      <p:font typeface="Open Sans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968">
          <p15:clr>
            <a:srgbClr val="A4A3A4"/>
          </p15:clr>
        </p15:guide>
        <p15:guide id="2" orient="horz" pos="1344">
          <p15:clr>
            <a:srgbClr val="A4A3A4"/>
          </p15:clr>
        </p15:guide>
        <p15:guide id="3" orient="horz" pos="144">
          <p15:clr>
            <a:srgbClr val="A4A3A4"/>
          </p15:clr>
        </p15:guide>
        <p15:guide id="4" orient="horz" pos="4227">
          <p15:clr>
            <a:srgbClr val="A4A3A4"/>
          </p15:clr>
        </p15:guide>
        <p15:guide id="5" pos="2928">
          <p15:clr>
            <a:srgbClr val="A4A3A4"/>
          </p15:clr>
        </p15:guide>
        <p15:guide id="6" pos="388">
          <p15:clr>
            <a:srgbClr val="A4A3A4"/>
          </p15:clr>
        </p15:guide>
        <p15:guide id="7" pos="5472">
          <p15:clr>
            <a:srgbClr val="A4A3A4"/>
          </p15:clr>
        </p15:guide>
        <p15:guide id="8" pos="816">
          <p15:clr>
            <a:srgbClr val="A4A3A4"/>
          </p15:clr>
        </p15:guide>
      </p15:sldGuideLst>
    </p:ext>
    <p:ext uri="{2D200454-40CA-4A62-9FC3-DE9A4176ACB9}">
      <p15:notesGuideLst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35" roundtripDataSignature="AMtx7mgWeIY7HYF/OX+0B+0hC1VrIMQm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968" orient="horz"/>
        <p:guide pos="1344" orient="horz"/>
        <p:guide pos="144" orient="horz"/>
        <p:guide pos="4227" orient="horz"/>
        <p:guide pos="2928"/>
        <p:guide pos="388"/>
        <p:guide pos="5472"/>
        <p:guide pos="816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3126" orient="horz"/>
        <p:guide pos="2141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1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4" Type="http://schemas.openxmlformats.org/officeDocument/2006/relationships/slide" Target="slides/slide15.xml"/><Relationship Id="rId23" Type="http://schemas.openxmlformats.org/officeDocument/2006/relationships/slide" Target="slides/slide14.xml"/><Relationship Id="rId1" Type="http://schemas.openxmlformats.org/officeDocument/2006/relationships/theme" Target="theme/theme6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28" Type="http://schemas.openxmlformats.org/officeDocument/2006/relationships/font" Target="fonts/Tahoma-regular.fntdata"/><Relationship Id="rId27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Tahoma-bold.fntdata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font" Target="fonts/OpenSans-regular.fntdata"/><Relationship Id="rId30" Type="http://schemas.openxmlformats.org/officeDocument/2006/relationships/font" Target="fonts/ArialBlack-regular.fntdata"/><Relationship Id="rId11" Type="http://schemas.openxmlformats.org/officeDocument/2006/relationships/slide" Target="slides/slide2.xml"/><Relationship Id="rId33" Type="http://schemas.openxmlformats.org/officeDocument/2006/relationships/font" Target="fonts/OpenSans-italic.fntdata"/><Relationship Id="rId10" Type="http://schemas.openxmlformats.org/officeDocument/2006/relationships/slide" Target="slides/slide1.xml"/><Relationship Id="rId32" Type="http://schemas.openxmlformats.org/officeDocument/2006/relationships/font" Target="fonts/OpenSans-bold.fntdata"/><Relationship Id="rId13" Type="http://schemas.openxmlformats.org/officeDocument/2006/relationships/slide" Target="slides/slide4.xml"/><Relationship Id="rId35" Type="http://customschemas.google.com/relationships/presentationmetadata" Target="metadata"/><Relationship Id="rId12" Type="http://schemas.openxmlformats.org/officeDocument/2006/relationships/slide" Target="slides/slide3.xml"/><Relationship Id="rId34" Type="http://schemas.openxmlformats.org/officeDocument/2006/relationships/font" Target="fonts/OpenSans-boldItalic.fntdata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t-IT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1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10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10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11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11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2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12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3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13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4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p14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15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15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16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5" name="Google Shape;615;p16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16:notes"/>
          <p:cNvSpPr txBox="1"/>
          <p:nvPr>
            <p:ph idx="12" type="sldNum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17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56" name="Google Shape;656;p17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Google Shape;657;p17:notes"/>
          <p:cNvSpPr txBox="1"/>
          <p:nvPr>
            <p:ph idx="12" type="sldNum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18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" name="Google Shape;683;p18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2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3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4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5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6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6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7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7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8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8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9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9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9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13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0"/>
          <p:cNvSpPr txBox="1"/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0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6" name="Google Shape;16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20"/>
          <p:cNvSpPr txBox="1"/>
          <p:nvPr>
            <p:ph idx="12" type="sldNum"/>
          </p:nvPr>
        </p:nvSpPr>
        <p:spPr>
          <a:xfrm>
            <a:off x="8154988" y="6356350"/>
            <a:ext cx="5318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31"/>
          <p:cNvSpPr txBox="1"/>
          <p:nvPr>
            <p:ph idx="12" type="sldNum"/>
          </p:nvPr>
        </p:nvSpPr>
        <p:spPr>
          <a:xfrm>
            <a:off x="8154988" y="6356350"/>
            <a:ext cx="5318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verticale e testo" type="vertTitleAndTx">
  <p:cSld name="VERTICAL_TITLE_AND_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2"/>
          <p:cNvSpPr txBox="1"/>
          <p:nvPr>
            <p:ph type="title"/>
          </p:nvPr>
        </p:nvSpPr>
        <p:spPr>
          <a:xfrm rot="5400000">
            <a:off x="4732337" y="2171703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2"/>
          <p:cNvSpPr txBox="1"/>
          <p:nvPr>
            <p:ph idx="1" type="body"/>
          </p:nvPr>
        </p:nvSpPr>
        <p:spPr>
          <a:xfrm rot="5400000">
            <a:off x="541338" y="190503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32"/>
          <p:cNvSpPr txBox="1"/>
          <p:nvPr>
            <p:ph idx="12" type="sldNum"/>
          </p:nvPr>
        </p:nvSpPr>
        <p:spPr>
          <a:xfrm>
            <a:off x="8154988" y="6356350"/>
            <a:ext cx="5318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4"/>
          <p:cNvSpPr txBox="1"/>
          <p:nvPr>
            <p:ph type="ctrTitle"/>
          </p:nvPr>
        </p:nvSpPr>
        <p:spPr>
          <a:xfrm>
            <a:off x="685800" y="2130428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9" name="Google Shape;89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Google Shape;90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Google Shape;91;p24"/>
          <p:cNvSpPr txBox="1"/>
          <p:nvPr>
            <p:ph idx="12" type="sldNum"/>
          </p:nvPr>
        </p:nvSpPr>
        <p:spPr>
          <a:xfrm>
            <a:off x="8154988" y="6356350"/>
            <a:ext cx="5318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3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Google Shape;96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Google Shape;97;p33"/>
          <p:cNvSpPr txBox="1"/>
          <p:nvPr>
            <p:ph idx="12" type="sldNum"/>
          </p:nvPr>
        </p:nvSpPr>
        <p:spPr>
          <a:xfrm>
            <a:off x="8154988" y="6356350"/>
            <a:ext cx="5318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4"/>
          <p:cNvSpPr txBox="1"/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3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1" name="Google Shape;101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" name="Google Shape;102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" name="Google Shape;103;p34"/>
          <p:cNvSpPr txBox="1"/>
          <p:nvPr>
            <p:ph idx="12" type="sldNum"/>
          </p:nvPr>
        </p:nvSpPr>
        <p:spPr>
          <a:xfrm>
            <a:off x="8154988" y="6356350"/>
            <a:ext cx="5318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2" type="twoObj">
  <p:cSld name="TWO_OBJECT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35"/>
          <p:cNvSpPr txBox="1"/>
          <p:nvPr>
            <p:ph idx="1" type="body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07" name="Google Shape;107;p35"/>
          <p:cNvSpPr txBox="1"/>
          <p:nvPr>
            <p:ph idx="2" type="body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08" name="Google Shape;108;p3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" name="Google Shape;109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Google Shape;110;p35"/>
          <p:cNvSpPr txBox="1"/>
          <p:nvPr>
            <p:ph idx="12" type="sldNum"/>
          </p:nvPr>
        </p:nvSpPr>
        <p:spPr>
          <a:xfrm>
            <a:off x="8154988" y="6356350"/>
            <a:ext cx="5318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36"/>
          <p:cNvSpPr txBox="1"/>
          <p:nvPr>
            <p:ph idx="1" type="body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4" name="Google Shape;114;p3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15" name="Google Shape;115;p36"/>
          <p:cNvSpPr txBox="1"/>
          <p:nvPr>
            <p:ph idx="3" type="body"/>
          </p:nvPr>
        </p:nvSpPr>
        <p:spPr>
          <a:xfrm>
            <a:off x="4645029" y="1535113"/>
            <a:ext cx="4041775" cy="639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6" name="Google Shape;116;p36"/>
          <p:cNvSpPr txBox="1"/>
          <p:nvPr>
            <p:ph idx="4" type="body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17" name="Google Shape;117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" name="Google Shape;118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" name="Google Shape;119;p36"/>
          <p:cNvSpPr txBox="1"/>
          <p:nvPr>
            <p:ph idx="12" type="sldNum"/>
          </p:nvPr>
        </p:nvSpPr>
        <p:spPr>
          <a:xfrm>
            <a:off x="8154988" y="6356350"/>
            <a:ext cx="5318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3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" name="Google Shape;123;p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" name="Google Shape;124;p37"/>
          <p:cNvSpPr txBox="1"/>
          <p:nvPr>
            <p:ph idx="12" type="sldNum"/>
          </p:nvPr>
        </p:nvSpPr>
        <p:spPr>
          <a:xfrm>
            <a:off x="8154988" y="6356350"/>
            <a:ext cx="5318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o" type="blank">
  <p:cSld name="BLANK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7" name="Google Shape;127;p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" name="Google Shape;128;p38"/>
          <p:cNvSpPr txBox="1"/>
          <p:nvPr>
            <p:ph idx="12" type="sldNum"/>
          </p:nvPr>
        </p:nvSpPr>
        <p:spPr>
          <a:xfrm>
            <a:off x="8154988" y="6356350"/>
            <a:ext cx="5318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9"/>
          <p:cNvSpPr txBox="1"/>
          <p:nvPr>
            <p:ph type="title"/>
          </p:nvPr>
        </p:nvSpPr>
        <p:spPr>
          <a:xfrm>
            <a:off x="457204" y="273049"/>
            <a:ext cx="3008313" cy="11620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39"/>
          <p:cNvSpPr txBox="1"/>
          <p:nvPr>
            <p:ph idx="1" type="body"/>
          </p:nvPr>
        </p:nvSpPr>
        <p:spPr>
          <a:xfrm>
            <a:off x="3575050" y="273053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2" name="Google Shape;132;p39"/>
          <p:cNvSpPr txBox="1"/>
          <p:nvPr>
            <p:ph idx="2" type="body"/>
          </p:nvPr>
        </p:nvSpPr>
        <p:spPr>
          <a:xfrm>
            <a:off x="457204" y="1435103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33" name="Google Shape;133;p3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4" name="Google Shape;134;p3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" name="Google Shape;135;p39"/>
          <p:cNvSpPr txBox="1"/>
          <p:nvPr>
            <p:ph idx="12" type="sldNum"/>
          </p:nvPr>
        </p:nvSpPr>
        <p:spPr>
          <a:xfrm>
            <a:off x="8154988" y="6356350"/>
            <a:ext cx="5318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21"/>
          <p:cNvSpPr txBox="1"/>
          <p:nvPr>
            <p:ph idx="12" type="sldNum"/>
          </p:nvPr>
        </p:nvSpPr>
        <p:spPr>
          <a:xfrm>
            <a:off x="8154988" y="6356350"/>
            <a:ext cx="5318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0"/>
          <p:cNvSpPr txBox="1"/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4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40"/>
          <p:cNvSpPr txBox="1"/>
          <p:nvPr>
            <p:ph idx="1" type="body"/>
          </p:nvPr>
        </p:nvSpPr>
        <p:spPr>
          <a:xfrm>
            <a:off x="1792288" y="5367339"/>
            <a:ext cx="5486400" cy="804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40" name="Google Shape;140;p4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" name="Google Shape;141;p4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2" name="Google Shape;142;p40"/>
          <p:cNvSpPr txBox="1"/>
          <p:nvPr>
            <p:ph idx="12" type="sldNum"/>
          </p:nvPr>
        </p:nvSpPr>
        <p:spPr>
          <a:xfrm>
            <a:off x="8154988" y="6356350"/>
            <a:ext cx="5318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4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p4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7" name="Google Shape;147;p4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8" name="Google Shape;148;p41"/>
          <p:cNvSpPr txBox="1"/>
          <p:nvPr>
            <p:ph idx="12" type="sldNum"/>
          </p:nvPr>
        </p:nvSpPr>
        <p:spPr>
          <a:xfrm>
            <a:off x="8154988" y="6356350"/>
            <a:ext cx="5318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verticale e testo" type="vertTitleAndTx">
  <p:cSld name="VERTICAL_TITLE_AND_VERTICAL_TEX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2"/>
          <p:cNvSpPr txBox="1"/>
          <p:nvPr>
            <p:ph type="title"/>
          </p:nvPr>
        </p:nvSpPr>
        <p:spPr>
          <a:xfrm rot="5400000">
            <a:off x="4732337" y="2171703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42"/>
          <p:cNvSpPr txBox="1"/>
          <p:nvPr>
            <p:ph idx="1" type="body"/>
          </p:nvPr>
        </p:nvSpPr>
        <p:spPr>
          <a:xfrm rot="5400000">
            <a:off x="541338" y="190503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p4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3" name="Google Shape;153;p4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4" name="Google Shape;154;p42"/>
          <p:cNvSpPr txBox="1"/>
          <p:nvPr>
            <p:ph idx="12" type="sldNum"/>
          </p:nvPr>
        </p:nvSpPr>
        <p:spPr>
          <a:xfrm>
            <a:off x="8154988" y="6356350"/>
            <a:ext cx="5318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44"/>
          <p:cNvGrpSpPr/>
          <p:nvPr/>
        </p:nvGrpSpPr>
        <p:grpSpPr>
          <a:xfrm>
            <a:off x="0" y="0"/>
            <a:ext cx="1163638" cy="5511800"/>
            <a:chOff x="0" y="0"/>
            <a:chExt cx="733" cy="3472"/>
          </a:xfrm>
        </p:grpSpPr>
        <p:sp>
          <p:nvSpPr>
            <p:cNvPr id="163" name="Google Shape;163;p44"/>
            <p:cNvSpPr/>
            <p:nvPr/>
          </p:nvSpPr>
          <p:spPr>
            <a:xfrm flipH="1" rot="10800000">
              <a:off x="0" y="0"/>
              <a:ext cx="733" cy="3472"/>
            </a:xfrm>
            <a:prstGeom prst="rtTriangle">
              <a:avLst/>
            </a:pr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64" name="Google Shape;164;p4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92" y="144"/>
              <a:ext cx="441" cy="51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5" name="Google Shape;165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28925"/>
            <a:ext cx="992188" cy="3881438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44"/>
          <p:cNvSpPr txBox="1"/>
          <p:nvPr>
            <p:ph type="ctrTitle"/>
          </p:nvPr>
        </p:nvSpPr>
        <p:spPr>
          <a:xfrm>
            <a:off x="615950" y="663596"/>
            <a:ext cx="807085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44"/>
          <p:cNvSpPr txBox="1"/>
          <p:nvPr>
            <p:ph idx="1" type="subTitle"/>
          </p:nvPr>
        </p:nvSpPr>
        <p:spPr>
          <a:xfrm>
            <a:off x="615950" y="2438400"/>
            <a:ext cx="807085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>
                <a:solidFill>
                  <a:schemeClr val="dk2"/>
                </a:solidFill>
              </a:defRPr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5"/>
          <p:cNvSpPr txBox="1"/>
          <p:nvPr>
            <p:ph type="title"/>
          </p:nvPr>
        </p:nvSpPr>
        <p:spPr>
          <a:xfrm>
            <a:off x="615950" y="990600"/>
            <a:ext cx="80708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45"/>
          <p:cNvSpPr txBox="1"/>
          <p:nvPr>
            <p:ph idx="1" type="body"/>
          </p:nvPr>
        </p:nvSpPr>
        <p:spPr>
          <a:xfrm>
            <a:off x="615950" y="2743200"/>
            <a:ext cx="807085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6"/>
          <p:cNvSpPr txBox="1"/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4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7"/>
          <p:cNvSpPr txBox="1"/>
          <p:nvPr>
            <p:ph type="title"/>
          </p:nvPr>
        </p:nvSpPr>
        <p:spPr>
          <a:xfrm>
            <a:off x="615950" y="990600"/>
            <a:ext cx="80708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47"/>
          <p:cNvSpPr txBox="1"/>
          <p:nvPr>
            <p:ph idx="1" type="body"/>
          </p:nvPr>
        </p:nvSpPr>
        <p:spPr>
          <a:xfrm>
            <a:off x="615958" y="2743200"/>
            <a:ext cx="3959225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9pPr>
          </a:lstStyle>
          <a:p/>
        </p:txBody>
      </p:sp>
      <p:sp>
        <p:nvSpPr>
          <p:cNvPr id="177" name="Google Shape;177;p47"/>
          <p:cNvSpPr txBox="1"/>
          <p:nvPr>
            <p:ph idx="2" type="body"/>
          </p:nvPr>
        </p:nvSpPr>
        <p:spPr>
          <a:xfrm>
            <a:off x="4727601" y="2743200"/>
            <a:ext cx="3959225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8"/>
          <p:cNvSpPr txBox="1"/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48"/>
          <p:cNvSpPr txBox="1"/>
          <p:nvPr>
            <p:ph idx="1" type="body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81" name="Google Shape;181;p4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9pPr>
          </a:lstStyle>
          <a:p/>
        </p:txBody>
      </p:sp>
      <p:sp>
        <p:nvSpPr>
          <p:cNvPr id="182" name="Google Shape;182;p48"/>
          <p:cNvSpPr txBox="1"/>
          <p:nvPr>
            <p:ph idx="3" type="body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83" name="Google Shape;183;p48"/>
          <p:cNvSpPr txBox="1"/>
          <p:nvPr>
            <p:ph idx="4" type="body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9"/>
          <p:cNvSpPr txBox="1"/>
          <p:nvPr>
            <p:ph type="title"/>
          </p:nvPr>
        </p:nvSpPr>
        <p:spPr>
          <a:xfrm>
            <a:off x="615950" y="990600"/>
            <a:ext cx="80708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2"/>
          <p:cNvSpPr txBox="1"/>
          <p:nvPr>
            <p:ph idx="1" type="body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8" name="Google Shape;28;p22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9" name="Google Shape;29;p22"/>
          <p:cNvSpPr txBox="1"/>
          <p:nvPr>
            <p:ph idx="3" type="body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0" name="Google Shape;30;p22"/>
          <p:cNvSpPr txBox="1"/>
          <p:nvPr>
            <p:ph idx="4" type="body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1" name="Google Shape;31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22"/>
          <p:cNvSpPr txBox="1"/>
          <p:nvPr>
            <p:ph idx="12" type="sldNum"/>
          </p:nvPr>
        </p:nvSpPr>
        <p:spPr>
          <a:xfrm>
            <a:off x="8154988" y="6356350"/>
            <a:ext cx="5318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1"/>
          <p:cNvSpPr txBox="1"/>
          <p:nvPr>
            <p:ph type="title"/>
          </p:nvPr>
        </p:nvSpPr>
        <p:spPr>
          <a:xfrm>
            <a:off x="457219" y="273049"/>
            <a:ext cx="3008313" cy="11620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51"/>
          <p:cNvSpPr txBox="1"/>
          <p:nvPr>
            <p:ph idx="1" type="body"/>
          </p:nvPr>
        </p:nvSpPr>
        <p:spPr>
          <a:xfrm>
            <a:off x="3575050" y="27307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9pPr>
          </a:lstStyle>
          <a:p/>
        </p:txBody>
      </p:sp>
      <p:sp>
        <p:nvSpPr>
          <p:cNvPr id="190" name="Google Shape;190;p51"/>
          <p:cNvSpPr txBox="1"/>
          <p:nvPr>
            <p:ph idx="2" type="body"/>
          </p:nvPr>
        </p:nvSpPr>
        <p:spPr>
          <a:xfrm>
            <a:off x="457219" y="1435104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52"/>
          <p:cNvSpPr txBox="1"/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5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4" name="Google Shape;194;p52"/>
          <p:cNvSpPr txBox="1"/>
          <p:nvPr>
            <p:ph idx="1" type="body"/>
          </p:nvPr>
        </p:nvSpPr>
        <p:spPr>
          <a:xfrm>
            <a:off x="1792288" y="5367357"/>
            <a:ext cx="5486400" cy="804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53"/>
          <p:cNvSpPr txBox="1"/>
          <p:nvPr>
            <p:ph type="title"/>
          </p:nvPr>
        </p:nvSpPr>
        <p:spPr>
          <a:xfrm>
            <a:off x="615950" y="990600"/>
            <a:ext cx="80708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53"/>
          <p:cNvSpPr txBox="1"/>
          <p:nvPr>
            <p:ph idx="1" type="body"/>
          </p:nvPr>
        </p:nvSpPr>
        <p:spPr>
          <a:xfrm rot="5400000">
            <a:off x="2593975" y="765175"/>
            <a:ext cx="4114800" cy="8070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54"/>
          <p:cNvSpPr txBox="1"/>
          <p:nvPr>
            <p:ph type="title"/>
          </p:nvPr>
        </p:nvSpPr>
        <p:spPr>
          <a:xfrm rot="5400000">
            <a:off x="4744244" y="2915444"/>
            <a:ext cx="5867400" cy="20177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54"/>
          <p:cNvSpPr txBox="1"/>
          <p:nvPr>
            <p:ph idx="1" type="body"/>
          </p:nvPr>
        </p:nvSpPr>
        <p:spPr>
          <a:xfrm rot="5400000">
            <a:off x="632619" y="973931"/>
            <a:ext cx="5867400" cy="5900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oogle Shape;208;p56"/>
          <p:cNvGrpSpPr/>
          <p:nvPr/>
        </p:nvGrpSpPr>
        <p:grpSpPr>
          <a:xfrm>
            <a:off x="0" y="0"/>
            <a:ext cx="1163638" cy="5511800"/>
            <a:chOff x="0" y="0"/>
            <a:chExt cx="733" cy="3472"/>
          </a:xfrm>
        </p:grpSpPr>
        <p:sp>
          <p:nvSpPr>
            <p:cNvPr id="209" name="Google Shape;209;p56"/>
            <p:cNvSpPr/>
            <p:nvPr/>
          </p:nvSpPr>
          <p:spPr>
            <a:xfrm flipH="1" rot="10800000">
              <a:off x="0" y="0"/>
              <a:ext cx="733" cy="3472"/>
            </a:xfrm>
            <a:prstGeom prst="rtTriangl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0" name="Google Shape;210;p5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92" y="144"/>
              <a:ext cx="441" cy="51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11" name="Google Shape;211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28925"/>
            <a:ext cx="850900" cy="3881438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56"/>
          <p:cNvSpPr txBox="1"/>
          <p:nvPr>
            <p:ph type="ctrTitle"/>
          </p:nvPr>
        </p:nvSpPr>
        <p:spPr>
          <a:xfrm>
            <a:off x="615950" y="663596"/>
            <a:ext cx="807085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56"/>
          <p:cNvSpPr txBox="1"/>
          <p:nvPr>
            <p:ph idx="1" type="subTitle"/>
          </p:nvPr>
        </p:nvSpPr>
        <p:spPr>
          <a:xfrm>
            <a:off x="615950" y="2438400"/>
            <a:ext cx="807085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5000"/>
              <a:buFont typeface="Arial"/>
              <a:buNone/>
              <a:defRPr sz="5000">
                <a:solidFill>
                  <a:schemeClr val="accent1"/>
                </a:solidFill>
              </a:defRPr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7"/>
          <p:cNvSpPr txBox="1"/>
          <p:nvPr>
            <p:ph type="title"/>
          </p:nvPr>
        </p:nvSpPr>
        <p:spPr>
          <a:xfrm>
            <a:off x="615950" y="990600"/>
            <a:ext cx="80708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57"/>
          <p:cNvSpPr txBox="1"/>
          <p:nvPr>
            <p:ph idx="1" type="body"/>
          </p:nvPr>
        </p:nvSpPr>
        <p:spPr>
          <a:xfrm>
            <a:off x="615950" y="2743200"/>
            <a:ext cx="807085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58"/>
          <p:cNvSpPr txBox="1"/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58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9"/>
          <p:cNvSpPr txBox="1"/>
          <p:nvPr>
            <p:ph type="title"/>
          </p:nvPr>
        </p:nvSpPr>
        <p:spPr>
          <a:xfrm>
            <a:off x="615950" y="990600"/>
            <a:ext cx="80708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59"/>
          <p:cNvSpPr txBox="1"/>
          <p:nvPr>
            <p:ph idx="1" type="body"/>
          </p:nvPr>
        </p:nvSpPr>
        <p:spPr>
          <a:xfrm>
            <a:off x="615958" y="2743200"/>
            <a:ext cx="3959225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9pPr>
          </a:lstStyle>
          <a:p/>
        </p:txBody>
      </p:sp>
      <p:sp>
        <p:nvSpPr>
          <p:cNvPr id="223" name="Google Shape;223;p59"/>
          <p:cNvSpPr txBox="1"/>
          <p:nvPr>
            <p:ph idx="2" type="body"/>
          </p:nvPr>
        </p:nvSpPr>
        <p:spPr>
          <a:xfrm>
            <a:off x="4727601" y="2743200"/>
            <a:ext cx="3959225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60"/>
          <p:cNvSpPr txBox="1"/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60"/>
          <p:cNvSpPr txBox="1"/>
          <p:nvPr>
            <p:ph idx="1" type="body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27" name="Google Shape;227;p6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9pPr>
          </a:lstStyle>
          <a:p/>
        </p:txBody>
      </p:sp>
      <p:sp>
        <p:nvSpPr>
          <p:cNvPr id="228" name="Google Shape;228;p60"/>
          <p:cNvSpPr txBox="1"/>
          <p:nvPr>
            <p:ph idx="3" type="body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29" name="Google Shape;229;p60"/>
          <p:cNvSpPr txBox="1"/>
          <p:nvPr>
            <p:ph idx="4" type="body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61"/>
          <p:cNvSpPr txBox="1"/>
          <p:nvPr>
            <p:ph type="title"/>
          </p:nvPr>
        </p:nvSpPr>
        <p:spPr>
          <a:xfrm>
            <a:off x="615950" y="990600"/>
            <a:ext cx="80708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5"/>
          <p:cNvSpPr txBox="1"/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25"/>
          <p:cNvSpPr txBox="1"/>
          <p:nvPr>
            <p:ph idx="12" type="sldNum"/>
          </p:nvPr>
        </p:nvSpPr>
        <p:spPr>
          <a:xfrm>
            <a:off x="8154988" y="6356350"/>
            <a:ext cx="5318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3"/>
          <p:cNvSpPr txBox="1"/>
          <p:nvPr>
            <p:ph type="title"/>
          </p:nvPr>
        </p:nvSpPr>
        <p:spPr>
          <a:xfrm>
            <a:off x="457219" y="273049"/>
            <a:ext cx="3008313" cy="11620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p63"/>
          <p:cNvSpPr txBox="1"/>
          <p:nvPr>
            <p:ph idx="1" type="body"/>
          </p:nvPr>
        </p:nvSpPr>
        <p:spPr>
          <a:xfrm>
            <a:off x="3575050" y="27307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9pPr>
          </a:lstStyle>
          <a:p/>
        </p:txBody>
      </p:sp>
      <p:sp>
        <p:nvSpPr>
          <p:cNvPr id="236" name="Google Shape;236;p63"/>
          <p:cNvSpPr txBox="1"/>
          <p:nvPr>
            <p:ph idx="2" type="body"/>
          </p:nvPr>
        </p:nvSpPr>
        <p:spPr>
          <a:xfrm>
            <a:off x="457219" y="1435104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 txBox="1"/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6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0" name="Google Shape;240;p64"/>
          <p:cNvSpPr txBox="1"/>
          <p:nvPr>
            <p:ph idx="1" type="body"/>
          </p:nvPr>
        </p:nvSpPr>
        <p:spPr>
          <a:xfrm>
            <a:off x="1792288" y="5367357"/>
            <a:ext cx="5486400" cy="804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5"/>
          <p:cNvSpPr txBox="1"/>
          <p:nvPr>
            <p:ph type="title"/>
          </p:nvPr>
        </p:nvSpPr>
        <p:spPr>
          <a:xfrm>
            <a:off x="615950" y="990600"/>
            <a:ext cx="80708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" name="Google Shape;243;p65"/>
          <p:cNvSpPr txBox="1"/>
          <p:nvPr>
            <p:ph idx="1" type="body"/>
          </p:nvPr>
        </p:nvSpPr>
        <p:spPr>
          <a:xfrm rot="5400000">
            <a:off x="2593975" y="765175"/>
            <a:ext cx="4114800" cy="8070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66"/>
          <p:cNvSpPr txBox="1"/>
          <p:nvPr>
            <p:ph type="title"/>
          </p:nvPr>
        </p:nvSpPr>
        <p:spPr>
          <a:xfrm rot="5400000">
            <a:off x="4744244" y="2915444"/>
            <a:ext cx="5867400" cy="20177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66"/>
          <p:cNvSpPr txBox="1"/>
          <p:nvPr>
            <p:ph idx="1" type="body"/>
          </p:nvPr>
        </p:nvSpPr>
        <p:spPr>
          <a:xfrm rot="5400000">
            <a:off x="632619" y="973931"/>
            <a:ext cx="5867400" cy="5900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oogle Shape;254;p68"/>
          <p:cNvGrpSpPr/>
          <p:nvPr/>
        </p:nvGrpSpPr>
        <p:grpSpPr>
          <a:xfrm>
            <a:off x="0" y="0"/>
            <a:ext cx="1163638" cy="5511800"/>
            <a:chOff x="0" y="0"/>
            <a:chExt cx="733" cy="3472"/>
          </a:xfrm>
        </p:grpSpPr>
        <p:sp>
          <p:nvSpPr>
            <p:cNvPr id="255" name="Google Shape;255;p68"/>
            <p:cNvSpPr/>
            <p:nvPr/>
          </p:nvSpPr>
          <p:spPr>
            <a:xfrm flipH="1" rot="10800000">
              <a:off x="0" y="0"/>
              <a:ext cx="733" cy="3472"/>
            </a:xfrm>
            <a:prstGeom prst="rtTriangl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56" name="Google Shape;256;p6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92" y="144"/>
              <a:ext cx="441" cy="51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57" name="Google Shape;257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28925"/>
            <a:ext cx="741363" cy="3881438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68"/>
          <p:cNvSpPr txBox="1"/>
          <p:nvPr>
            <p:ph type="ctrTitle"/>
          </p:nvPr>
        </p:nvSpPr>
        <p:spPr>
          <a:xfrm>
            <a:off x="615950" y="663596"/>
            <a:ext cx="807085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" name="Google Shape;259;p68"/>
          <p:cNvSpPr txBox="1"/>
          <p:nvPr>
            <p:ph idx="1" type="subTitle"/>
          </p:nvPr>
        </p:nvSpPr>
        <p:spPr>
          <a:xfrm>
            <a:off x="615950" y="2438400"/>
            <a:ext cx="807085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5000"/>
              <a:buFont typeface="Arial"/>
              <a:buNone/>
              <a:defRPr sz="5000">
                <a:solidFill>
                  <a:schemeClr val="accent2"/>
                </a:solidFill>
              </a:defRPr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69"/>
          <p:cNvSpPr txBox="1"/>
          <p:nvPr>
            <p:ph type="title"/>
          </p:nvPr>
        </p:nvSpPr>
        <p:spPr>
          <a:xfrm>
            <a:off x="615950" y="990600"/>
            <a:ext cx="80708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2" name="Google Shape;262;p69"/>
          <p:cNvSpPr txBox="1"/>
          <p:nvPr>
            <p:ph idx="1" type="body"/>
          </p:nvPr>
        </p:nvSpPr>
        <p:spPr>
          <a:xfrm>
            <a:off x="615950" y="2743200"/>
            <a:ext cx="807085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70"/>
          <p:cNvSpPr txBox="1"/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" name="Google Shape;265;p70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71"/>
          <p:cNvSpPr txBox="1"/>
          <p:nvPr>
            <p:ph type="title"/>
          </p:nvPr>
        </p:nvSpPr>
        <p:spPr>
          <a:xfrm>
            <a:off x="615950" y="990600"/>
            <a:ext cx="80708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71"/>
          <p:cNvSpPr txBox="1"/>
          <p:nvPr>
            <p:ph idx="1" type="body"/>
          </p:nvPr>
        </p:nvSpPr>
        <p:spPr>
          <a:xfrm>
            <a:off x="615958" y="2743200"/>
            <a:ext cx="3959225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9pPr>
          </a:lstStyle>
          <a:p/>
        </p:txBody>
      </p:sp>
      <p:sp>
        <p:nvSpPr>
          <p:cNvPr id="269" name="Google Shape;269;p71"/>
          <p:cNvSpPr txBox="1"/>
          <p:nvPr>
            <p:ph idx="2" type="body"/>
          </p:nvPr>
        </p:nvSpPr>
        <p:spPr>
          <a:xfrm>
            <a:off x="4727601" y="2743200"/>
            <a:ext cx="3959225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72"/>
          <p:cNvSpPr txBox="1"/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2" name="Google Shape;272;p72"/>
          <p:cNvSpPr txBox="1"/>
          <p:nvPr>
            <p:ph idx="1" type="body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73" name="Google Shape;273;p72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9pPr>
          </a:lstStyle>
          <a:p/>
        </p:txBody>
      </p:sp>
      <p:sp>
        <p:nvSpPr>
          <p:cNvPr id="274" name="Google Shape;274;p72"/>
          <p:cNvSpPr txBox="1"/>
          <p:nvPr>
            <p:ph idx="3" type="body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75" name="Google Shape;275;p72"/>
          <p:cNvSpPr txBox="1"/>
          <p:nvPr>
            <p:ph idx="4" type="body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2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6"/>
          <p:cNvSpPr txBox="1"/>
          <p:nvPr>
            <p:ph idx="1" type="body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3" name="Google Shape;43;p26"/>
          <p:cNvSpPr txBox="1"/>
          <p:nvPr>
            <p:ph idx="2" type="body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4" name="Google Shape;44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26"/>
          <p:cNvSpPr txBox="1"/>
          <p:nvPr>
            <p:ph idx="12" type="sldNum"/>
          </p:nvPr>
        </p:nvSpPr>
        <p:spPr>
          <a:xfrm>
            <a:off x="8154988" y="6356350"/>
            <a:ext cx="5318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73"/>
          <p:cNvSpPr txBox="1"/>
          <p:nvPr>
            <p:ph type="title"/>
          </p:nvPr>
        </p:nvSpPr>
        <p:spPr>
          <a:xfrm>
            <a:off x="615950" y="990600"/>
            <a:ext cx="80708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75"/>
          <p:cNvSpPr txBox="1"/>
          <p:nvPr>
            <p:ph type="title"/>
          </p:nvPr>
        </p:nvSpPr>
        <p:spPr>
          <a:xfrm>
            <a:off x="457219" y="273049"/>
            <a:ext cx="3008313" cy="11620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" name="Google Shape;281;p75"/>
          <p:cNvSpPr txBox="1"/>
          <p:nvPr>
            <p:ph idx="1" type="body"/>
          </p:nvPr>
        </p:nvSpPr>
        <p:spPr>
          <a:xfrm>
            <a:off x="3575050" y="27307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9pPr>
          </a:lstStyle>
          <a:p/>
        </p:txBody>
      </p:sp>
      <p:sp>
        <p:nvSpPr>
          <p:cNvPr id="282" name="Google Shape;282;p75"/>
          <p:cNvSpPr txBox="1"/>
          <p:nvPr>
            <p:ph idx="2" type="body"/>
          </p:nvPr>
        </p:nvSpPr>
        <p:spPr>
          <a:xfrm>
            <a:off x="457219" y="1435104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76"/>
          <p:cNvSpPr txBox="1"/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5" name="Google Shape;285;p7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6" name="Google Shape;286;p76"/>
          <p:cNvSpPr txBox="1"/>
          <p:nvPr>
            <p:ph idx="1" type="body"/>
          </p:nvPr>
        </p:nvSpPr>
        <p:spPr>
          <a:xfrm>
            <a:off x="1792288" y="5367357"/>
            <a:ext cx="5486400" cy="804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77"/>
          <p:cNvSpPr txBox="1"/>
          <p:nvPr>
            <p:ph type="title"/>
          </p:nvPr>
        </p:nvSpPr>
        <p:spPr>
          <a:xfrm>
            <a:off x="615950" y="990600"/>
            <a:ext cx="80708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" name="Google Shape;289;p77"/>
          <p:cNvSpPr txBox="1"/>
          <p:nvPr>
            <p:ph idx="1" type="body"/>
          </p:nvPr>
        </p:nvSpPr>
        <p:spPr>
          <a:xfrm rot="5400000">
            <a:off x="2593975" y="765175"/>
            <a:ext cx="4114800" cy="8070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78"/>
          <p:cNvSpPr txBox="1"/>
          <p:nvPr>
            <p:ph type="title"/>
          </p:nvPr>
        </p:nvSpPr>
        <p:spPr>
          <a:xfrm rot="5400000">
            <a:off x="4744244" y="2915444"/>
            <a:ext cx="5867400" cy="20177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" name="Google Shape;292;p78"/>
          <p:cNvSpPr txBox="1"/>
          <p:nvPr>
            <p:ph idx="1" type="body"/>
          </p:nvPr>
        </p:nvSpPr>
        <p:spPr>
          <a:xfrm rot="5400000">
            <a:off x="632619" y="973931"/>
            <a:ext cx="5867400" cy="5900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27"/>
          <p:cNvSpPr txBox="1"/>
          <p:nvPr>
            <p:ph idx="12" type="sldNum"/>
          </p:nvPr>
        </p:nvSpPr>
        <p:spPr>
          <a:xfrm>
            <a:off x="8154988" y="6356350"/>
            <a:ext cx="5318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o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28"/>
          <p:cNvSpPr txBox="1"/>
          <p:nvPr>
            <p:ph idx="12" type="sldNum"/>
          </p:nvPr>
        </p:nvSpPr>
        <p:spPr>
          <a:xfrm>
            <a:off x="8154988" y="6356350"/>
            <a:ext cx="5318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9"/>
          <p:cNvSpPr txBox="1"/>
          <p:nvPr>
            <p:ph type="title"/>
          </p:nvPr>
        </p:nvSpPr>
        <p:spPr>
          <a:xfrm>
            <a:off x="457212" y="273049"/>
            <a:ext cx="3008313" cy="11620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9"/>
          <p:cNvSpPr txBox="1"/>
          <p:nvPr>
            <p:ph idx="1" type="body"/>
          </p:nvPr>
        </p:nvSpPr>
        <p:spPr>
          <a:xfrm>
            <a:off x="3575050" y="273058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9" name="Google Shape;59;p29"/>
          <p:cNvSpPr txBox="1"/>
          <p:nvPr>
            <p:ph idx="2" type="body"/>
          </p:nvPr>
        </p:nvSpPr>
        <p:spPr>
          <a:xfrm>
            <a:off x="457212" y="1435104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0" name="Google Shape;60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29"/>
          <p:cNvSpPr txBox="1"/>
          <p:nvPr>
            <p:ph idx="12" type="sldNum"/>
          </p:nvPr>
        </p:nvSpPr>
        <p:spPr>
          <a:xfrm>
            <a:off x="8154988" y="6356350"/>
            <a:ext cx="5318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0"/>
          <p:cNvSpPr txBox="1"/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30"/>
          <p:cNvSpPr txBox="1"/>
          <p:nvPr>
            <p:ph idx="1" type="body"/>
          </p:nvPr>
        </p:nvSpPr>
        <p:spPr>
          <a:xfrm>
            <a:off x="1792288" y="5367345"/>
            <a:ext cx="5486400" cy="804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7" name="Google Shape;67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30"/>
          <p:cNvSpPr txBox="1"/>
          <p:nvPr>
            <p:ph idx="12" type="sldNum"/>
          </p:nvPr>
        </p:nvSpPr>
        <p:spPr>
          <a:xfrm>
            <a:off x="8154988" y="6356350"/>
            <a:ext cx="5318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6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33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2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44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3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55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9"/>
          <p:cNvSpPr txBox="1"/>
          <p:nvPr>
            <p:ph idx="12" type="sldNum"/>
          </p:nvPr>
        </p:nvSpPr>
        <p:spPr>
          <a:xfrm>
            <a:off x="8154988" y="6356350"/>
            <a:ext cx="5318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2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23"/>
          <p:cNvSpPr txBox="1"/>
          <p:nvPr>
            <p:ph idx="12" type="sldNum"/>
          </p:nvPr>
        </p:nvSpPr>
        <p:spPr>
          <a:xfrm>
            <a:off x="8154988" y="6356350"/>
            <a:ext cx="5318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43"/>
          <p:cNvGrpSpPr/>
          <p:nvPr/>
        </p:nvGrpSpPr>
        <p:grpSpPr>
          <a:xfrm>
            <a:off x="0" y="0"/>
            <a:ext cx="1163638" cy="5511800"/>
            <a:chOff x="0" y="0"/>
            <a:chExt cx="733" cy="3472"/>
          </a:xfrm>
        </p:grpSpPr>
        <p:sp>
          <p:nvSpPr>
            <p:cNvPr id="157" name="Google Shape;157;p43"/>
            <p:cNvSpPr/>
            <p:nvPr/>
          </p:nvSpPr>
          <p:spPr>
            <a:xfrm flipH="1" rot="10800000">
              <a:off x="0" y="0"/>
              <a:ext cx="733" cy="3472"/>
            </a:xfrm>
            <a:prstGeom prst="rtTriangle">
              <a:avLst/>
            </a:pr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58" name="Google Shape;158;p43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192" y="144"/>
              <a:ext cx="441" cy="5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9" name="Google Shape;159;p43"/>
          <p:cNvSpPr txBox="1"/>
          <p:nvPr>
            <p:ph type="title"/>
          </p:nvPr>
        </p:nvSpPr>
        <p:spPr>
          <a:xfrm>
            <a:off x="615950" y="990600"/>
            <a:ext cx="80708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0" name="Google Shape;160;p43"/>
          <p:cNvSpPr txBox="1"/>
          <p:nvPr>
            <p:ph idx="1" type="body"/>
          </p:nvPr>
        </p:nvSpPr>
        <p:spPr>
          <a:xfrm>
            <a:off x="615950" y="2743200"/>
            <a:ext cx="807085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oogle Shape;202;p55"/>
          <p:cNvGrpSpPr/>
          <p:nvPr/>
        </p:nvGrpSpPr>
        <p:grpSpPr>
          <a:xfrm>
            <a:off x="0" y="0"/>
            <a:ext cx="1163638" cy="5511800"/>
            <a:chOff x="0" y="0"/>
            <a:chExt cx="733" cy="3472"/>
          </a:xfrm>
        </p:grpSpPr>
        <p:sp>
          <p:nvSpPr>
            <p:cNvPr id="203" name="Google Shape;203;p55"/>
            <p:cNvSpPr/>
            <p:nvPr/>
          </p:nvSpPr>
          <p:spPr>
            <a:xfrm flipH="1" rot="10800000">
              <a:off x="0" y="0"/>
              <a:ext cx="733" cy="3472"/>
            </a:xfrm>
            <a:prstGeom prst="rtTriangl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4" name="Google Shape;204;p55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192" y="144"/>
              <a:ext cx="441" cy="5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5" name="Google Shape;205;p55"/>
          <p:cNvSpPr txBox="1"/>
          <p:nvPr>
            <p:ph type="title"/>
          </p:nvPr>
        </p:nvSpPr>
        <p:spPr>
          <a:xfrm>
            <a:off x="615950" y="990600"/>
            <a:ext cx="80708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6" name="Google Shape;206;p55"/>
          <p:cNvSpPr txBox="1"/>
          <p:nvPr>
            <p:ph idx="1" type="body"/>
          </p:nvPr>
        </p:nvSpPr>
        <p:spPr>
          <a:xfrm>
            <a:off x="615950" y="2743200"/>
            <a:ext cx="807085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oogle Shape;248;p67"/>
          <p:cNvGrpSpPr/>
          <p:nvPr/>
        </p:nvGrpSpPr>
        <p:grpSpPr>
          <a:xfrm>
            <a:off x="0" y="0"/>
            <a:ext cx="1163638" cy="5511800"/>
            <a:chOff x="0" y="0"/>
            <a:chExt cx="733" cy="3472"/>
          </a:xfrm>
        </p:grpSpPr>
        <p:sp>
          <p:nvSpPr>
            <p:cNvPr id="249" name="Google Shape;249;p67"/>
            <p:cNvSpPr/>
            <p:nvPr/>
          </p:nvSpPr>
          <p:spPr>
            <a:xfrm flipH="1" rot="10800000">
              <a:off x="0" y="0"/>
              <a:ext cx="733" cy="3472"/>
            </a:xfrm>
            <a:prstGeom prst="rtTriangl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50" name="Google Shape;250;p67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192" y="144"/>
              <a:ext cx="441" cy="5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1" name="Google Shape;251;p67"/>
          <p:cNvSpPr txBox="1"/>
          <p:nvPr>
            <p:ph type="title"/>
          </p:nvPr>
        </p:nvSpPr>
        <p:spPr>
          <a:xfrm>
            <a:off x="615950" y="990600"/>
            <a:ext cx="80708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2" name="Google Shape;252;p67"/>
          <p:cNvSpPr txBox="1"/>
          <p:nvPr>
            <p:ph idx="1" type="body"/>
          </p:nvPr>
        </p:nvSpPr>
        <p:spPr>
          <a:xfrm>
            <a:off x="615950" y="2743200"/>
            <a:ext cx="807085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6.jpg"/><Relationship Id="rId6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7.png"/><Relationship Id="rId4" Type="http://schemas.openxmlformats.org/officeDocument/2006/relationships/image" Target="../media/image21.png"/><Relationship Id="rId5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png"/><Relationship Id="rId4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Relationship Id="rId5" Type="http://schemas.openxmlformats.org/officeDocument/2006/relationships/image" Target="../media/image10.png"/><Relationship Id="rId6" Type="http://schemas.openxmlformats.org/officeDocument/2006/relationships/image" Target="../media/image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Relationship Id="rId4" Type="http://schemas.openxmlformats.org/officeDocument/2006/relationships/image" Target="../media/image7.png"/><Relationship Id="rId5" Type="http://schemas.openxmlformats.org/officeDocument/2006/relationships/image" Target="../media/image18.png"/><Relationship Id="rId6" Type="http://schemas.openxmlformats.org/officeDocument/2006/relationships/image" Target="../media/image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Relationship Id="rId4" Type="http://schemas.openxmlformats.org/officeDocument/2006/relationships/image" Target="../media/image12.png"/><Relationship Id="rId9" Type="http://schemas.openxmlformats.org/officeDocument/2006/relationships/image" Target="../media/image6.jpg"/><Relationship Id="rId5" Type="http://schemas.openxmlformats.org/officeDocument/2006/relationships/image" Target="../media/image7.png"/><Relationship Id="rId6" Type="http://schemas.openxmlformats.org/officeDocument/2006/relationships/image" Target="../media/image14.png"/><Relationship Id="rId7" Type="http://schemas.openxmlformats.org/officeDocument/2006/relationships/image" Target="../media/image10.png"/><Relationship Id="rId8" Type="http://schemas.openxmlformats.org/officeDocument/2006/relationships/image" Target="../media/image22.png"/></Relationships>
</file>

<file path=ppt/slides/_rels/slide16.xml.rels><?xml version="1.0" encoding="UTF-8" standalone="yes"?><Relationships xmlns="http://schemas.openxmlformats.org/package/2006/relationships"><Relationship Id="rId10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29.png"/><Relationship Id="rId5" Type="http://schemas.openxmlformats.org/officeDocument/2006/relationships/image" Target="../media/image15.png"/><Relationship Id="rId6" Type="http://schemas.openxmlformats.org/officeDocument/2006/relationships/image" Target="../media/image14.png"/><Relationship Id="rId7" Type="http://schemas.openxmlformats.org/officeDocument/2006/relationships/image" Target="../media/image10.png"/><Relationship Id="rId8" Type="http://schemas.openxmlformats.org/officeDocument/2006/relationships/image" Target="../media/image3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png"/><Relationship Id="rId4" Type="http://schemas.openxmlformats.org/officeDocument/2006/relationships/image" Target="../media/image31.png"/><Relationship Id="rId5" Type="http://schemas.openxmlformats.org/officeDocument/2006/relationships/image" Target="../media/image19.png"/><Relationship Id="rId6" Type="http://schemas.openxmlformats.org/officeDocument/2006/relationships/image" Target="../media/image23.png"/><Relationship Id="rId7" Type="http://schemas.openxmlformats.org/officeDocument/2006/relationships/image" Target="../media/image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image" Target="../media/image3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Relationship Id="rId4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7.png"/><Relationship Id="rId5" Type="http://schemas.openxmlformats.org/officeDocument/2006/relationships/image" Target="../media/image33.png"/><Relationship Id="rId6" Type="http://schemas.openxmlformats.org/officeDocument/2006/relationships/image" Target="../media/image10.png"/><Relationship Id="rId7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7.png"/><Relationship Id="rId5" Type="http://schemas.openxmlformats.org/officeDocument/2006/relationships/image" Target="../media/image14.png"/><Relationship Id="rId6" Type="http://schemas.openxmlformats.org/officeDocument/2006/relationships/image" Target="../media/image10.png"/><Relationship Id="rId7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Relationship Id="rId4" Type="http://schemas.openxmlformats.org/officeDocument/2006/relationships/image" Target="../media/image34.jpg"/><Relationship Id="rId5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.png"/><Relationship Id="rId4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8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23864"/>
            <a:ext cx="9144000" cy="4209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1"/>
          <p:cNvPicPr preferRelativeResize="0"/>
          <p:nvPr/>
        </p:nvPicPr>
        <p:blipFill rotWithShape="1">
          <a:blip r:embed="rId4">
            <a:alphaModFix/>
          </a:blip>
          <a:srcRect b="0" l="42427" r="0" t="14626"/>
          <a:stretch/>
        </p:blipFill>
        <p:spPr>
          <a:xfrm>
            <a:off x="4630678" y="245853"/>
            <a:ext cx="4329622" cy="7990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fdolmetta\AppData\Local\Microsoft\Windows\INetCache\Content.Outlook\8WTSBRMT\YfEj-5-logo.jpg" id="299" name="Google Shape;299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0303" y="251604"/>
            <a:ext cx="1388345" cy="866327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1"/>
          <p:cNvSpPr txBox="1"/>
          <p:nvPr/>
        </p:nvSpPr>
        <p:spPr>
          <a:xfrm>
            <a:off x="527680" y="5651441"/>
            <a:ext cx="6988175" cy="1261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it-IT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Roberta Cupertino                                                                                  </a:t>
            </a:r>
            <a:r>
              <a:rPr b="0" i="1" lang="it-IT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Project coordinator assistant</a:t>
            </a:r>
            <a:br>
              <a:rPr b="1" i="0" lang="it-IT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it-IT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EURES National Coordination Office - Italy</a:t>
            </a:r>
            <a:br>
              <a:rPr b="0" i="1" lang="it-IT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1" sz="1600" u="none" cap="none" strike="noStrike">
              <a:solidFill>
                <a:srgbClr val="1A3A8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"/>
          <p:cNvSpPr txBox="1"/>
          <p:nvPr/>
        </p:nvSpPr>
        <p:spPr>
          <a:xfrm>
            <a:off x="5348768" y="1949570"/>
            <a:ext cx="3968959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A80"/>
              </a:buClr>
              <a:buSzPts val="4000"/>
              <a:buFont typeface="Arial"/>
              <a:buNone/>
            </a:pPr>
            <a:r>
              <a:rPr b="1" i="0" lang="it-IT" sz="4000" u="none" cap="none" strike="noStrike">
                <a:solidFill>
                  <a:srgbClr val="1A3A80"/>
                </a:solidFill>
                <a:latin typeface="Arial Black"/>
                <a:ea typeface="Arial Black"/>
                <a:cs typeface="Arial Black"/>
                <a:sym typeface="Arial Black"/>
              </a:rPr>
              <a:t>The project </a:t>
            </a:r>
            <a:endParaRPr b="0" i="0" sz="44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A80"/>
              </a:buClr>
              <a:buSzPts val="4000"/>
              <a:buFont typeface="Arial"/>
              <a:buNone/>
            </a:pPr>
            <a:r>
              <a:rPr b="1" i="0" lang="it-IT" sz="4000" u="none" cap="none" strike="noStrike">
                <a:solidFill>
                  <a:srgbClr val="1A3A80"/>
                </a:solidFill>
                <a:latin typeface="Arial Black"/>
                <a:ea typeface="Arial Black"/>
                <a:cs typeface="Arial Black"/>
                <a:sym typeface="Arial Black"/>
              </a:rPr>
              <a:t>YfEj 6.0</a:t>
            </a:r>
            <a:endParaRPr b="0" i="0" sz="40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descr="Immagine che contiene persona, interni, gruppo, persone&#10;&#10;Descrizione generata automaticamente" id="302" name="Google Shape;302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6173" y="1770783"/>
            <a:ext cx="5057954" cy="2381903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1"/>
          <p:cNvSpPr/>
          <p:nvPr/>
        </p:nvSpPr>
        <p:spPr>
          <a:xfrm>
            <a:off x="5348768" y="3491001"/>
            <a:ext cx="264318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800" u="none" cap="none" strike="noStrike">
                <a:solidFill>
                  <a:srgbClr val="012E87"/>
                </a:solidFill>
                <a:latin typeface="Arial"/>
                <a:ea typeface="Arial"/>
                <a:cs typeface="Arial"/>
                <a:sym typeface="Arial"/>
              </a:rPr>
              <a:t>1/02/2019 - 31/01/2021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0"/>
          <p:cNvSpPr/>
          <p:nvPr/>
        </p:nvSpPr>
        <p:spPr>
          <a:xfrm>
            <a:off x="254090" y="119063"/>
            <a:ext cx="4715355" cy="735012"/>
          </a:xfrm>
          <a:prstGeom prst="snip1Rect">
            <a:avLst>
              <a:gd fmla="val 16667" name="adj"/>
            </a:avLst>
          </a:prstGeom>
          <a:solidFill>
            <a:srgbClr val="1641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10"/>
          <p:cNvSpPr txBox="1"/>
          <p:nvPr/>
        </p:nvSpPr>
        <p:spPr>
          <a:xfrm>
            <a:off x="600075" y="301026"/>
            <a:ext cx="7072313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it-IT" sz="2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Step 2: filling in your CV</a:t>
            </a:r>
            <a:r>
              <a:rPr lang="it-IT" sz="2400">
                <a:solidFill>
                  <a:srgbClr val="FFFFFF"/>
                </a:solidFill>
                <a:latin typeface="Mangal"/>
                <a:ea typeface="Mangal"/>
                <a:cs typeface="Mangal"/>
                <a:sym typeface="Mangal"/>
              </a:rPr>
              <a:t> 	</a:t>
            </a:r>
            <a:endParaRPr sz="2400">
              <a:solidFill>
                <a:srgbClr val="FFFFFF"/>
              </a:solidFill>
              <a:latin typeface="Mangal"/>
              <a:ea typeface="Mangal"/>
              <a:cs typeface="Mangal"/>
              <a:sym typeface="Mangal"/>
            </a:endParaRPr>
          </a:p>
        </p:txBody>
      </p:sp>
      <p:sp>
        <p:nvSpPr>
          <p:cNvPr id="487" name="Google Shape;487;p10"/>
          <p:cNvSpPr/>
          <p:nvPr/>
        </p:nvSpPr>
        <p:spPr>
          <a:xfrm>
            <a:off x="250556" y="119063"/>
            <a:ext cx="204787" cy="735012"/>
          </a:xfrm>
          <a:prstGeom prst="rect">
            <a:avLst/>
          </a:prstGeom>
          <a:solidFill>
            <a:srgbClr val="F081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10"/>
          <p:cNvSpPr/>
          <p:nvPr/>
        </p:nvSpPr>
        <p:spPr>
          <a:xfrm>
            <a:off x="506413" y="6757988"/>
            <a:ext cx="8278812" cy="120650"/>
          </a:xfrm>
          <a:prstGeom prst="rect">
            <a:avLst/>
          </a:prstGeom>
          <a:solidFill>
            <a:srgbClr val="F5BB3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10"/>
          <p:cNvSpPr txBox="1"/>
          <p:nvPr>
            <p:ph idx="12" type="sldNum"/>
          </p:nvPr>
        </p:nvSpPr>
        <p:spPr>
          <a:xfrm>
            <a:off x="8710613" y="6524625"/>
            <a:ext cx="5318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10"/>
          <p:cNvSpPr/>
          <p:nvPr/>
        </p:nvSpPr>
        <p:spPr>
          <a:xfrm rot="-5400000">
            <a:off x="-3573462" y="3486150"/>
            <a:ext cx="7680325" cy="53975"/>
          </a:xfrm>
          <a:prstGeom prst="rect">
            <a:avLst/>
          </a:prstGeom>
          <a:solidFill>
            <a:srgbClr val="6482A1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1" name="Google Shape;491;p10"/>
          <p:cNvGrpSpPr/>
          <p:nvPr/>
        </p:nvGrpSpPr>
        <p:grpSpPr>
          <a:xfrm>
            <a:off x="-85708" y="6183444"/>
            <a:ext cx="1209008" cy="809149"/>
            <a:chOff x="380808" y="1737333"/>
            <a:chExt cx="1499527" cy="752688"/>
          </a:xfrm>
        </p:grpSpPr>
        <p:sp>
          <p:nvSpPr>
            <p:cNvPr id="492" name="Google Shape;492;p10"/>
            <p:cNvSpPr/>
            <p:nvPr/>
          </p:nvSpPr>
          <p:spPr>
            <a:xfrm rot="-572374">
              <a:off x="1411828" y="1836836"/>
              <a:ext cx="419810" cy="622704"/>
            </a:xfrm>
            <a:prstGeom prst="rect">
              <a:avLst/>
            </a:prstGeom>
            <a:solidFill>
              <a:srgbClr val="7BBB3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10"/>
            <p:cNvSpPr/>
            <p:nvPr/>
          </p:nvSpPr>
          <p:spPr>
            <a:xfrm rot="476672">
              <a:off x="1095248" y="1763357"/>
              <a:ext cx="419810" cy="622704"/>
            </a:xfrm>
            <a:prstGeom prst="rect">
              <a:avLst/>
            </a:prstGeom>
            <a:solidFill>
              <a:srgbClr val="1A3A8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10"/>
            <p:cNvSpPr/>
            <p:nvPr/>
          </p:nvSpPr>
          <p:spPr>
            <a:xfrm rot="476672">
              <a:off x="755371" y="1769396"/>
              <a:ext cx="419810" cy="622704"/>
            </a:xfrm>
            <a:prstGeom prst="rect">
              <a:avLst/>
            </a:prstGeom>
            <a:solidFill>
              <a:srgbClr val="F0812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10"/>
            <p:cNvSpPr/>
            <p:nvPr/>
          </p:nvSpPr>
          <p:spPr>
            <a:xfrm rot="-325681">
              <a:off x="409319" y="1826468"/>
              <a:ext cx="419810" cy="622704"/>
            </a:xfrm>
            <a:prstGeom prst="rect">
              <a:avLst/>
            </a:prstGeom>
            <a:solidFill>
              <a:srgbClr val="E2007A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Schermata 2017-09-28 alle 16.41.28.png" id="496" name="Google Shape;496;p10"/>
          <p:cNvPicPr preferRelativeResize="0"/>
          <p:nvPr/>
        </p:nvPicPr>
        <p:blipFill rotWithShape="1">
          <a:blip r:embed="rId3">
            <a:alphaModFix/>
          </a:blip>
          <a:srcRect b="0" l="0" r="0" t="28308"/>
          <a:stretch/>
        </p:blipFill>
        <p:spPr>
          <a:xfrm>
            <a:off x="552450" y="1041400"/>
            <a:ext cx="8374063" cy="273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00288" y="4300538"/>
            <a:ext cx="5334000" cy="1873250"/>
          </a:xfrm>
          <a:prstGeom prst="rect">
            <a:avLst/>
          </a:prstGeom>
          <a:noFill/>
          <a:ln cap="flat" cmpd="sng" w="9525">
            <a:solidFill>
              <a:srgbClr val="A6A6A6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C:\Users\fdolmetta\AppData\Local\Microsoft\Windows\INetCache\Content.Outlook\8WTSBRMT\YfEj-5-logo.jpg" id="498" name="Google Shape;498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91646" y="59785"/>
            <a:ext cx="1294861" cy="844191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10"/>
          <p:cNvSpPr/>
          <p:nvPr/>
        </p:nvSpPr>
        <p:spPr>
          <a:xfrm>
            <a:off x="42407" y="4011613"/>
            <a:ext cx="2003423" cy="1600142"/>
          </a:xfrm>
          <a:prstGeom prst="ellipse">
            <a:avLst/>
          </a:prstGeom>
          <a:solidFill>
            <a:srgbClr val="FFC000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All information is important!</a:t>
            </a:r>
            <a:endParaRPr/>
          </a:p>
        </p:txBody>
      </p:sp>
      <p:sp>
        <p:nvSpPr>
          <p:cNvPr id="500" name="Google Shape;500;p10"/>
          <p:cNvSpPr/>
          <p:nvPr/>
        </p:nvSpPr>
        <p:spPr>
          <a:xfrm>
            <a:off x="7502195" y="4917925"/>
            <a:ext cx="1898749" cy="1584325"/>
          </a:xfrm>
          <a:prstGeom prst="ellipse">
            <a:avLst/>
          </a:prstGeom>
          <a:solidFill>
            <a:srgbClr val="FFC000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Fill in the whole form!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11"/>
          <p:cNvSpPr/>
          <p:nvPr/>
        </p:nvSpPr>
        <p:spPr>
          <a:xfrm>
            <a:off x="254090" y="119063"/>
            <a:ext cx="6382498" cy="735012"/>
          </a:xfrm>
          <a:prstGeom prst="snip1Rect">
            <a:avLst>
              <a:gd fmla="val 16667" name="adj"/>
            </a:avLst>
          </a:prstGeom>
          <a:solidFill>
            <a:srgbClr val="1641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11"/>
          <p:cNvSpPr txBox="1"/>
          <p:nvPr/>
        </p:nvSpPr>
        <p:spPr>
          <a:xfrm>
            <a:off x="515488" y="302254"/>
            <a:ext cx="6224588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it-IT" sz="2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Step 3: entering in your dashboard</a:t>
            </a:r>
            <a:r>
              <a:rPr lang="it-IT" sz="2400">
                <a:solidFill>
                  <a:srgbClr val="FFFFFF"/>
                </a:solidFill>
                <a:latin typeface="Mangal"/>
                <a:ea typeface="Mangal"/>
                <a:cs typeface="Mangal"/>
                <a:sym typeface="Mangal"/>
              </a:rPr>
              <a:t>	</a:t>
            </a:r>
            <a:endParaRPr sz="2400">
              <a:solidFill>
                <a:srgbClr val="FFFFFF"/>
              </a:solidFill>
              <a:latin typeface="Mangal"/>
              <a:ea typeface="Mangal"/>
              <a:cs typeface="Mangal"/>
              <a:sym typeface="Mangal"/>
            </a:endParaRPr>
          </a:p>
        </p:txBody>
      </p:sp>
      <p:sp>
        <p:nvSpPr>
          <p:cNvPr id="507" name="Google Shape;507;p11"/>
          <p:cNvSpPr/>
          <p:nvPr/>
        </p:nvSpPr>
        <p:spPr>
          <a:xfrm>
            <a:off x="264933" y="119063"/>
            <a:ext cx="204787" cy="735012"/>
          </a:xfrm>
          <a:prstGeom prst="rect">
            <a:avLst/>
          </a:prstGeom>
          <a:solidFill>
            <a:srgbClr val="F081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11"/>
          <p:cNvSpPr/>
          <p:nvPr/>
        </p:nvSpPr>
        <p:spPr>
          <a:xfrm>
            <a:off x="506413" y="6757988"/>
            <a:ext cx="8278812" cy="120650"/>
          </a:xfrm>
          <a:prstGeom prst="rect">
            <a:avLst/>
          </a:prstGeom>
          <a:solidFill>
            <a:srgbClr val="F5BB3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11"/>
          <p:cNvSpPr txBox="1"/>
          <p:nvPr>
            <p:ph idx="12" type="sldNum"/>
          </p:nvPr>
        </p:nvSpPr>
        <p:spPr>
          <a:xfrm>
            <a:off x="8710613" y="6524625"/>
            <a:ext cx="5318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11"/>
          <p:cNvSpPr/>
          <p:nvPr/>
        </p:nvSpPr>
        <p:spPr>
          <a:xfrm rot="-5400000">
            <a:off x="-3573462" y="3486150"/>
            <a:ext cx="7680325" cy="53975"/>
          </a:xfrm>
          <a:prstGeom prst="rect">
            <a:avLst/>
          </a:prstGeom>
          <a:solidFill>
            <a:srgbClr val="6482A1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1" name="Google Shape;511;p11"/>
          <p:cNvGrpSpPr/>
          <p:nvPr/>
        </p:nvGrpSpPr>
        <p:grpSpPr>
          <a:xfrm>
            <a:off x="-85708" y="6183444"/>
            <a:ext cx="1209008" cy="809149"/>
            <a:chOff x="380808" y="1737333"/>
            <a:chExt cx="1499527" cy="752688"/>
          </a:xfrm>
        </p:grpSpPr>
        <p:sp>
          <p:nvSpPr>
            <p:cNvPr id="512" name="Google Shape;512;p11"/>
            <p:cNvSpPr/>
            <p:nvPr/>
          </p:nvSpPr>
          <p:spPr>
            <a:xfrm rot="-572374">
              <a:off x="1411828" y="1836836"/>
              <a:ext cx="419810" cy="622704"/>
            </a:xfrm>
            <a:prstGeom prst="rect">
              <a:avLst/>
            </a:prstGeom>
            <a:solidFill>
              <a:srgbClr val="7BBB3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11"/>
            <p:cNvSpPr/>
            <p:nvPr/>
          </p:nvSpPr>
          <p:spPr>
            <a:xfrm rot="476672">
              <a:off x="1095248" y="1763357"/>
              <a:ext cx="419810" cy="622704"/>
            </a:xfrm>
            <a:prstGeom prst="rect">
              <a:avLst/>
            </a:prstGeom>
            <a:solidFill>
              <a:srgbClr val="1A3A8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11"/>
            <p:cNvSpPr/>
            <p:nvPr/>
          </p:nvSpPr>
          <p:spPr>
            <a:xfrm rot="476672">
              <a:off x="755371" y="1769396"/>
              <a:ext cx="419810" cy="622704"/>
            </a:xfrm>
            <a:prstGeom prst="rect">
              <a:avLst/>
            </a:prstGeom>
            <a:solidFill>
              <a:srgbClr val="F0812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11"/>
            <p:cNvSpPr/>
            <p:nvPr/>
          </p:nvSpPr>
          <p:spPr>
            <a:xfrm rot="-325681">
              <a:off x="409319" y="1826468"/>
              <a:ext cx="419810" cy="622704"/>
            </a:xfrm>
            <a:prstGeom prst="rect">
              <a:avLst/>
            </a:prstGeom>
            <a:solidFill>
              <a:srgbClr val="E2007A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Schermata 2017-10-03 alle 17.07.03.png" id="516" name="Google Shape;516;p11"/>
          <p:cNvPicPr preferRelativeResize="0"/>
          <p:nvPr/>
        </p:nvPicPr>
        <p:blipFill rotWithShape="1">
          <a:blip r:embed="rId3">
            <a:alphaModFix/>
          </a:blip>
          <a:srcRect b="0" l="0" r="0" t="15797"/>
          <a:stretch/>
        </p:blipFill>
        <p:spPr>
          <a:xfrm>
            <a:off x="725488" y="1087168"/>
            <a:ext cx="8059737" cy="52976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fdolmetta\AppData\Local\Microsoft\Windows\INetCache\Content.Outlook\8WTSBRMT\YfEj-5-logo.jpg" id="517" name="Google Shape;517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91646" y="59785"/>
            <a:ext cx="1294861" cy="844191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11"/>
          <p:cNvSpPr/>
          <p:nvPr/>
        </p:nvSpPr>
        <p:spPr>
          <a:xfrm>
            <a:off x="-93624" y="4019709"/>
            <a:ext cx="3074888" cy="2504916"/>
          </a:xfrm>
          <a:prstGeom prst="ellipse">
            <a:avLst/>
          </a:prstGeom>
          <a:solidFill>
            <a:srgbClr val="FFC000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Mind that you can update your CV whenever you want. Just enter in your dashboard and add new experiences and new skills…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AE5F1"/>
        </a:solidFill>
      </p:bgPr>
    </p:bg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12"/>
          <p:cNvSpPr/>
          <p:nvPr/>
        </p:nvSpPr>
        <p:spPr>
          <a:xfrm>
            <a:off x="4763" y="6757988"/>
            <a:ext cx="9144000" cy="120650"/>
          </a:xfrm>
          <a:prstGeom prst="rect">
            <a:avLst/>
          </a:prstGeom>
          <a:solidFill>
            <a:srgbClr val="87B3D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12"/>
          <p:cNvSpPr txBox="1"/>
          <p:nvPr/>
        </p:nvSpPr>
        <p:spPr>
          <a:xfrm>
            <a:off x="772454" y="3070405"/>
            <a:ext cx="6988175" cy="10310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>
                <a:solidFill>
                  <a:srgbClr val="1A3A80"/>
                </a:solidFill>
                <a:latin typeface="Arial"/>
                <a:ea typeface="Arial"/>
                <a:cs typeface="Arial"/>
                <a:sym typeface="Arial"/>
              </a:rPr>
              <a:t>What happens after the registration? </a:t>
            </a:r>
            <a:endParaRPr/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i="1" lang="it-IT" sz="2800">
                <a:solidFill>
                  <a:srgbClr val="1A3A80"/>
                </a:solidFill>
                <a:latin typeface="Arial"/>
                <a:ea typeface="Arial"/>
                <a:cs typeface="Arial"/>
                <a:sym typeface="Arial"/>
              </a:rPr>
              <a:t>3 ways to find a job</a:t>
            </a:r>
            <a:endParaRPr i="1" sz="2800">
              <a:solidFill>
                <a:srgbClr val="1A3A8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3"/>
          <p:cNvSpPr/>
          <p:nvPr/>
        </p:nvSpPr>
        <p:spPr>
          <a:xfrm>
            <a:off x="836763" y="3058064"/>
            <a:ext cx="7858663" cy="1633268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magine che contiene disegnando&#10;&#10;Descrizione generata automaticamente" id="530" name="Google Shape;53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44461" y="1822150"/>
            <a:ext cx="1808851" cy="1660944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13"/>
          <p:cNvSpPr/>
          <p:nvPr/>
        </p:nvSpPr>
        <p:spPr>
          <a:xfrm>
            <a:off x="281348" y="119602"/>
            <a:ext cx="6830053" cy="735012"/>
          </a:xfrm>
          <a:prstGeom prst="snip1Rect">
            <a:avLst>
              <a:gd fmla="val 16667" name="adj"/>
            </a:avLst>
          </a:prstGeom>
          <a:solidFill>
            <a:srgbClr val="1641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13"/>
          <p:cNvSpPr txBox="1"/>
          <p:nvPr/>
        </p:nvSpPr>
        <p:spPr>
          <a:xfrm>
            <a:off x="515160" y="277755"/>
            <a:ext cx="725133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lang="it-IT" sz="20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1. Receiving a job offer by the project adviser	</a:t>
            </a:r>
            <a:endParaRPr sz="2000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33" name="Google Shape;533;p13"/>
          <p:cNvSpPr/>
          <p:nvPr/>
        </p:nvSpPr>
        <p:spPr>
          <a:xfrm>
            <a:off x="279311" y="119063"/>
            <a:ext cx="204787" cy="735012"/>
          </a:xfrm>
          <a:prstGeom prst="rect">
            <a:avLst/>
          </a:prstGeom>
          <a:solidFill>
            <a:srgbClr val="F081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13"/>
          <p:cNvSpPr/>
          <p:nvPr/>
        </p:nvSpPr>
        <p:spPr>
          <a:xfrm>
            <a:off x="506413" y="6757988"/>
            <a:ext cx="8278812" cy="120650"/>
          </a:xfrm>
          <a:prstGeom prst="rect">
            <a:avLst/>
          </a:prstGeom>
          <a:solidFill>
            <a:srgbClr val="F5BB3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3"/>
          <p:cNvSpPr txBox="1"/>
          <p:nvPr>
            <p:ph idx="12" type="sldNum"/>
          </p:nvPr>
        </p:nvSpPr>
        <p:spPr>
          <a:xfrm>
            <a:off x="8710613" y="6524625"/>
            <a:ext cx="5318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13"/>
          <p:cNvSpPr/>
          <p:nvPr/>
        </p:nvSpPr>
        <p:spPr>
          <a:xfrm rot="-5400000">
            <a:off x="-3573462" y="3486150"/>
            <a:ext cx="7680325" cy="53975"/>
          </a:xfrm>
          <a:prstGeom prst="rect">
            <a:avLst/>
          </a:prstGeom>
          <a:solidFill>
            <a:srgbClr val="6482A1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7" name="Google Shape;537;p13"/>
          <p:cNvGrpSpPr/>
          <p:nvPr/>
        </p:nvGrpSpPr>
        <p:grpSpPr>
          <a:xfrm>
            <a:off x="-85708" y="6183444"/>
            <a:ext cx="1209008" cy="809149"/>
            <a:chOff x="380808" y="1737333"/>
            <a:chExt cx="1499527" cy="752688"/>
          </a:xfrm>
        </p:grpSpPr>
        <p:sp>
          <p:nvSpPr>
            <p:cNvPr id="538" name="Google Shape;538;p13"/>
            <p:cNvSpPr/>
            <p:nvPr/>
          </p:nvSpPr>
          <p:spPr>
            <a:xfrm rot="-572374">
              <a:off x="1411828" y="1836836"/>
              <a:ext cx="419810" cy="622704"/>
            </a:xfrm>
            <a:prstGeom prst="rect">
              <a:avLst/>
            </a:prstGeom>
            <a:solidFill>
              <a:srgbClr val="7BBB3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13"/>
            <p:cNvSpPr/>
            <p:nvPr/>
          </p:nvSpPr>
          <p:spPr>
            <a:xfrm rot="476672">
              <a:off x="1095248" y="1763357"/>
              <a:ext cx="419810" cy="622704"/>
            </a:xfrm>
            <a:prstGeom prst="rect">
              <a:avLst/>
            </a:prstGeom>
            <a:solidFill>
              <a:srgbClr val="1A3A8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13"/>
            <p:cNvSpPr/>
            <p:nvPr/>
          </p:nvSpPr>
          <p:spPr>
            <a:xfrm rot="476672">
              <a:off x="755371" y="1769396"/>
              <a:ext cx="419810" cy="622704"/>
            </a:xfrm>
            <a:prstGeom prst="rect">
              <a:avLst/>
            </a:prstGeom>
            <a:solidFill>
              <a:srgbClr val="F0812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13"/>
            <p:cNvSpPr/>
            <p:nvPr/>
          </p:nvSpPr>
          <p:spPr>
            <a:xfrm rot="-325681">
              <a:off x="409319" y="1826468"/>
              <a:ext cx="419810" cy="622704"/>
            </a:xfrm>
            <a:prstGeom prst="rect">
              <a:avLst/>
            </a:prstGeom>
            <a:solidFill>
              <a:srgbClr val="E2007A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2" name="Google Shape;542;p13"/>
          <p:cNvSpPr/>
          <p:nvPr/>
        </p:nvSpPr>
        <p:spPr>
          <a:xfrm>
            <a:off x="505125" y="3719752"/>
            <a:ext cx="1603675" cy="1720639"/>
          </a:xfrm>
          <a:prstGeom prst="wedgeRoundRectCallout">
            <a:avLst>
              <a:gd fmla="val -47341" name="adj1"/>
              <a:gd fmla="val 27989" name="adj2"/>
              <a:gd fmla="val 16667" name="adj3"/>
            </a:avLst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it-IT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1. checks and validates the vacancy 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13"/>
          <p:cNvSpPr/>
          <p:nvPr/>
        </p:nvSpPr>
        <p:spPr>
          <a:xfrm>
            <a:off x="266700" y="914400"/>
            <a:ext cx="1943100" cy="1497013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3"/>
          <p:cNvSpPr/>
          <p:nvPr/>
        </p:nvSpPr>
        <p:spPr>
          <a:xfrm rot="60000">
            <a:off x="6216650" y="1283629"/>
            <a:ext cx="14097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</a:pPr>
            <a:r>
              <a:rPr b="1" lang="it-IT" sz="1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YfEj project Adviser</a:t>
            </a:r>
            <a:endParaRPr/>
          </a:p>
        </p:txBody>
      </p:sp>
      <p:sp>
        <p:nvSpPr>
          <p:cNvPr id="545" name="Google Shape;545;p13"/>
          <p:cNvSpPr/>
          <p:nvPr/>
        </p:nvSpPr>
        <p:spPr>
          <a:xfrm rot="60000">
            <a:off x="1247176" y="1185354"/>
            <a:ext cx="12954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66CC"/>
              </a:buClr>
              <a:buSzPts val="1400"/>
              <a:buFont typeface="Arial"/>
              <a:buNone/>
            </a:pPr>
            <a:r>
              <a:rPr b="1" lang="it-IT" sz="1400">
                <a:solidFill>
                  <a:srgbClr val="FF66CC"/>
                </a:solidFill>
                <a:latin typeface="Arial"/>
                <a:ea typeface="Arial"/>
                <a:cs typeface="Arial"/>
                <a:sym typeface="Arial"/>
              </a:rPr>
              <a:t>YfEj Employer</a:t>
            </a:r>
            <a:endParaRPr b="1" sz="1400">
              <a:solidFill>
                <a:srgbClr val="FF66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13"/>
          <p:cNvSpPr/>
          <p:nvPr/>
        </p:nvSpPr>
        <p:spPr>
          <a:xfrm>
            <a:off x="4791614" y="3686356"/>
            <a:ext cx="1934294" cy="1735855"/>
          </a:xfrm>
          <a:prstGeom prst="wedgeRoundRectCallout">
            <a:avLst>
              <a:gd fmla="val 20479" name="adj1"/>
              <a:gd fmla="val -47506" name="adj2"/>
              <a:gd fmla="val 16667" name="adj3"/>
            </a:avLst>
          </a:prstGeom>
          <a:solidFill>
            <a:srgbClr val="FFC000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3. contacts you for an interview or even to offer the job (If employer agrees)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3"/>
          <p:cNvSpPr/>
          <p:nvPr/>
        </p:nvSpPr>
        <p:spPr>
          <a:xfrm>
            <a:off x="2455414" y="3718703"/>
            <a:ext cx="1870673" cy="1710007"/>
          </a:xfrm>
          <a:prstGeom prst="wedgeRoundRectCallout">
            <a:avLst>
              <a:gd fmla="val 21772" name="adj1"/>
              <a:gd fmla="val -49985" name="adj2"/>
              <a:gd fmla="val 16667" name="adj3"/>
            </a:avLst>
          </a:prstGeom>
          <a:solidFill>
            <a:srgbClr val="FFC000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 searches in the project platform  JS profiles for the job proposal</a:t>
            </a:r>
            <a:endParaRPr/>
          </a:p>
        </p:txBody>
      </p:sp>
      <p:sp>
        <p:nvSpPr>
          <p:cNvPr id="548" name="Google Shape;548;p13"/>
          <p:cNvSpPr/>
          <p:nvPr/>
        </p:nvSpPr>
        <p:spPr>
          <a:xfrm>
            <a:off x="7104931" y="3713252"/>
            <a:ext cx="1752600" cy="1704047"/>
          </a:xfrm>
          <a:prstGeom prst="wedgeRoundRectCallout">
            <a:avLst>
              <a:gd fmla="val 23742" name="adj1"/>
              <a:gd fmla="val -48200" name="adj2"/>
              <a:gd fmla="val 16667" name="adj3"/>
            </a:avLst>
          </a:prstGeom>
          <a:solidFill>
            <a:srgbClr val="FFC000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…Are you ready?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13"/>
          <p:cNvSpPr/>
          <p:nvPr/>
        </p:nvSpPr>
        <p:spPr>
          <a:xfrm>
            <a:off x="3583916" y="1902215"/>
            <a:ext cx="1343025" cy="81378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D009E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Vacancy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0" name="Google Shape;550;p13"/>
          <p:cNvGrpSpPr/>
          <p:nvPr/>
        </p:nvGrpSpPr>
        <p:grpSpPr>
          <a:xfrm>
            <a:off x="923835" y="1824037"/>
            <a:ext cx="1944537" cy="1129431"/>
            <a:chOff x="4422177" y="605938"/>
            <a:chExt cx="1715225" cy="1083936"/>
          </a:xfrm>
        </p:grpSpPr>
        <p:pic>
          <p:nvPicPr>
            <p:cNvPr descr="C:\Users\cmastracci.ext\AppData\Local\Microsoft\Windows\INetCache\Content.Outlook\3R610GJZ\icona femminile.png" id="551" name="Google Shape;551;p1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309402" y="605938"/>
              <a:ext cx="828000" cy="82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2" name="Google Shape;552;p1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22177" y="722982"/>
              <a:ext cx="1367415" cy="966892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pic>
      </p:grpSp>
      <p:pic>
        <p:nvPicPr>
          <p:cNvPr descr="C:\Users\fdolmetta\AppData\Local\Microsoft\Windows\INetCache\Content.Outlook\8WTSBRMT\YfEj-5-logo.jpg" id="553" name="Google Shape;553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91646" y="59785"/>
            <a:ext cx="1294861" cy="844191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13"/>
          <p:cNvSpPr/>
          <p:nvPr/>
        </p:nvSpPr>
        <p:spPr>
          <a:xfrm>
            <a:off x="7766498" y="911229"/>
            <a:ext cx="1536401" cy="1447894"/>
          </a:xfrm>
          <a:prstGeom prst="ellipse">
            <a:avLst/>
          </a:prstGeom>
          <a:solidFill>
            <a:srgbClr val="ED009E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Primary mode for selecting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14"/>
          <p:cNvSpPr/>
          <p:nvPr/>
        </p:nvSpPr>
        <p:spPr>
          <a:xfrm>
            <a:off x="281347" y="119601"/>
            <a:ext cx="6830053" cy="735012"/>
          </a:xfrm>
          <a:prstGeom prst="snip1Rect">
            <a:avLst>
              <a:gd fmla="val 16667" name="adj"/>
            </a:avLst>
          </a:prstGeom>
          <a:solidFill>
            <a:srgbClr val="1641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14"/>
          <p:cNvSpPr/>
          <p:nvPr/>
        </p:nvSpPr>
        <p:spPr>
          <a:xfrm>
            <a:off x="279310" y="119062"/>
            <a:ext cx="204787" cy="735012"/>
          </a:xfrm>
          <a:prstGeom prst="rect">
            <a:avLst/>
          </a:prstGeom>
          <a:solidFill>
            <a:srgbClr val="F081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14"/>
          <p:cNvSpPr txBox="1"/>
          <p:nvPr/>
        </p:nvSpPr>
        <p:spPr>
          <a:xfrm>
            <a:off x="566858" y="177112"/>
            <a:ext cx="547313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it-IT" sz="2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2. Searching a job offer by myself	 in the project website</a:t>
            </a:r>
            <a:endParaRPr sz="20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62" name="Google Shape;562;p14"/>
          <p:cNvSpPr/>
          <p:nvPr/>
        </p:nvSpPr>
        <p:spPr>
          <a:xfrm>
            <a:off x="506413" y="6757988"/>
            <a:ext cx="8278812" cy="120650"/>
          </a:xfrm>
          <a:prstGeom prst="rect">
            <a:avLst/>
          </a:prstGeom>
          <a:solidFill>
            <a:srgbClr val="F5BB3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14"/>
          <p:cNvSpPr txBox="1"/>
          <p:nvPr>
            <p:ph idx="12" type="sldNum"/>
          </p:nvPr>
        </p:nvSpPr>
        <p:spPr>
          <a:xfrm>
            <a:off x="8710613" y="6524625"/>
            <a:ext cx="5318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14"/>
          <p:cNvSpPr/>
          <p:nvPr/>
        </p:nvSpPr>
        <p:spPr>
          <a:xfrm rot="-5400000">
            <a:off x="-3573462" y="3486150"/>
            <a:ext cx="7680325" cy="53975"/>
          </a:xfrm>
          <a:prstGeom prst="rect">
            <a:avLst/>
          </a:prstGeom>
          <a:solidFill>
            <a:srgbClr val="6482A1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5" name="Google Shape;565;p14"/>
          <p:cNvGrpSpPr/>
          <p:nvPr/>
        </p:nvGrpSpPr>
        <p:grpSpPr>
          <a:xfrm>
            <a:off x="-85708" y="6183444"/>
            <a:ext cx="1209008" cy="809149"/>
            <a:chOff x="380808" y="1737333"/>
            <a:chExt cx="1499527" cy="752688"/>
          </a:xfrm>
        </p:grpSpPr>
        <p:sp>
          <p:nvSpPr>
            <p:cNvPr id="566" name="Google Shape;566;p14"/>
            <p:cNvSpPr/>
            <p:nvPr/>
          </p:nvSpPr>
          <p:spPr>
            <a:xfrm rot="-572374">
              <a:off x="1411828" y="1836836"/>
              <a:ext cx="419810" cy="622704"/>
            </a:xfrm>
            <a:prstGeom prst="rect">
              <a:avLst/>
            </a:prstGeom>
            <a:solidFill>
              <a:srgbClr val="7BBB3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14"/>
            <p:cNvSpPr/>
            <p:nvPr/>
          </p:nvSpPr>
          <p:spPr>
            <a:xfrm rot="476672">
              <a:off x="1095248" y="1763357"/>
              <a:ext cx="419810" cy="622704"/>
            </a:xfrm>
            <a:prstGeom prst="rect">
              <a:avLst/>
            </a:prstGeom>
            <a:solidFill>
              <a:srgbClr val="1A3A8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14"/>
            <p:cNvSpPr/>
            <p:nvPr/>
          </p:nvSpPr>
          <p:spPr>
            <a:xfrm rot="476672">
              <a:off x="755371" y="1769396"/>
              <a:ext cx="419810" cy="622704"/>
            </a:xfrm>
            <a:prstGeom prst="rect">
              <a:avLst/>
            </a:prstGeom>
            <a:solidFill>
              <a:srgbClr val="F0812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14"/>
            <p:cNvSpPr/>
            <p:nvPr/>
          </p:nvSpPr>
          <p:spPr>
            <a:xfrm rot="-325681">
              <a:off x="409319" y="1826468"/>
              <a:ext cx="419810" cy="622704"/>
            </a:xfrm>
            <a:prstGeom prst="rect">
              <a:avLst/>
            </a:prstGeom>
            <a:solidFill>
              <a:srgbClr val="E2007A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0" name="Google Shape;570;p14"/>
          <p:cNvSpPr/>
          <p:nvPr/>
        </p:nvSpPr>
        <p:spPr>
          <a:xfrm>
            <a:off x="319088" y="2895600"/>
            <a:ext cx="8124825" cy="3038475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71" name="Google Shape;571;p14"/>
          <p:cNvGrpSpPr/>
          <p:nvPr/>
        </p:nvGrpSpPr>
        <p:grpSpPr>
          <a:xfrm>
            <a:off x="5766758" y="18152"/>
            <a:ext cx="1495425" cy="931863"/>
            <a:chOff x="354676" y="702269"/>
            <a:chExt cx="1494674" cy="968861"/>
          </a:xfrm>
        </p:grpSpPr>
        <p:pic>
          <p:nvPicPr>
            <p:cNvPr id="572" name="Google Shape;572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85350" y="702269"/>
              <a:ext cx="864000" cy="86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3" name="Google Shape;573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54676" y="817806"/>
              <a:ext cx="853646" cy="853324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pic>
      </p:grpSp>
      <p:pic>
        <p:nvPicPr>
          <p:cNvPr id="574" name="Google Shape;574;p14"/>
          <p:cNvPicPr preferRelativeResize="0"/>
          <p:nvPr/>
        </p:nvPicPr>
        <p:blipFill rotWithShape="1">
          <a:blip r:embed="rId5">
            <a:alphaModFix/>
          </a:blip>
          <a:srcRect b="8259" l="0" r="7523" t="11925"/>
          <a:stretch/>
        </p:blipFill>
        <p:spPr>
          <a:xfrm>
            <a:off x="1" y="1277516"/>
            <a:ext cx="7186850" cy="5074115"/>
          </a:xfrm>
          <a:prstGeom prst="rect">
            <a:avLst/>
          </a:prstGeom>
          <a:noFill/>
          <a:ln>
            <a:noFill/>
          </a:ln>
        </p:spPr>
      </p:pic>
      <p:sp>
        <p:nvSpPr>
          <p:cNvPr id="575" name="Google Shape;575;p14"/>
          <p:cNvSpPr/>
          <p:nvPr/>
        </p:nvSpPr>
        <p:spPr>
          <a:xfrm>
            <a:off x="3317937" y="1451745"/>
            <a:ext cx="485775" cy="9779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C000"/>
          </a:solidFill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fdolmetta\AppData\Local\Microsoft\Windows\INetCache\Content.Outlook\8WTSBRMT\YfEj-5-logo.jpg" id="576" name="Google Shape;576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91646" y="59785"/>
            <a:ext cx="1294861" cy="844191"/>
          </a:xfrm>
          <a:prstGeom prst="rect">
            <a:avLst/>
          </a:prstGeom>
          <a:noFill/>
          <a:ln>
            <a:noFill/>
          </a:ln>
        </p:spPr>
      </p:pic>
      <p:sp>
        <p:nvSpPr>
          <p:cNvPr id="577" name="Google Shape;577;p14"/>
          <p:cNvSpPr/>
          <p:nvPr/>
        </p:nvSpPr>
        <p:spPr>
          <a:xfrm>
            <a:off x="6859423" y="1288833"/>
            <a:ext cx="2131025" cy="1592026"/>
          </a:xfrm>
          <a:prstGeom prst="rect">
            <a:avLst/>
          </a:prstGeom>
          <a:solidFill>
            <a:srgbClr val="FFC000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“hot jobs” are vacancies requiring a high number of workers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14"/>
          <p:cNvSpPr/>
          <p:nvPr/>
        </p:nvSpPr>
        <p:spPr>
          <a:xfrm>
            <a:off x="6844411" y="4509570"/>
            <a:ext cx="2299589" cy="1580914"/>
          </a:xfrm>
          <a:prstGeom prst="rect">
            <a:avLst/>
          </a:prstGeom>
          <a:solidFill>
            <a:srgbClr val="FFC000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If you find “hot job” suitable for you, please contact the responsible adviser and apply for the job!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magine che contiene disegnando&#10;&#10;Descrizione generata automaticamente" id="583" name="Google Shape;58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91532" y="3380117"/>
            <a:ext cx="2743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Google Shape;58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1834" y="2819400"/>
            <a:ext cx="27432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Google Shape;585;p15"/>
          <p:cNvSpPr/>
          <p:nvPr/>
        </p:nvSpPr>
        <p:spPr>
          <a:xfrm>
            <a:off x="252592" y="33338"/>
            <a:ext cx="6398733" cy="720635"/>
          </a:xfrm>
          <a:prstGeom prst="snip1Rect">
            <a:avLst>
              <a:gd fmla="val 16667" name="adj"/>
            </a:avLst>
          </a:prstGeom>
          <a:solidFill>
            <a:srgbClr val="25428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15"/>
          <p:cNvSpPr txBox="1"/>
          <p:nvPr/>
        </p:nvSpPr>
        <p:spPr>
          <a:xfrm>
            <a:off x="587046" y="38729"/>
            <a:ext cx="579506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it-IT" sz="2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3. Being in contact with an unregistered employer</a:t>
            </a:r>
            <a:endParaRPr sz="20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87" name="Google Shape;587;p15"/>
          <p:cNvSpPr/>
          <p:nvPr/>
        </p:nvSpPr>
        <p:spPr>
          <a:xfrm>
            <a:off x="293688" y="32799"/>
            <a:ext cx="204787" cy="735012"/>
          </a:xfrm>
          <a:prstGeom prst="rect">
            <a:avLst/>
          </a:prstGeom>
          <a:solidFill>
            <a:srgbClr val="F081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15"/>
          <p:cNvSpPr/>
          <p:nvPr/>
        </p:nvSpPr>
        <p:spPr>
          <a:xfrm>
            <a:off x="506413" y="6757988"/>
            <a:ext cx="8278812" cy="120650"/>
          </a:xfrm>
          <a:prstGeom prst="rect">
            <a:avLst/>
          </a:prstGeom>
          <a:solidFill>
            <a:srgbClr val="F5BB3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15"/>
          <p:cNvSpPr txBox="1"/>
          <p:nvPr>
            <p:ph idx="12" type="sldNum"/>
          </p:nvPr>
        </p:nvSpPr>
        <p:spPr>
          <a:xfrm>
            <a:off x="8710613" y="6524625"/>
            <a:ext cx="5318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15"/>
          <p:cNvSpPr/>
          <p:nvPr/>
        </p:nvSpPr>
        <p:spPr>
          <a:xfrm rot="-5400000">
            <a:off x="-3573462" y="3486150"/>
            <a:ext cx="7680325" cy="53975"/>
          </a:xfrm>
          <a:prstGeom prst="rect">
            <a:avLst/>
          </a:prstGeom>
          <a:solidFill>
            <a:srgbClr val="6482A1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1" name="Google Shape;591;p15"/>
          <p:cNvGrpSpPr/>
          <p:nvPr/>
        </p:nvGrpSpPr>
        <p:grpSpPr>
          <a:xfrm>
            <a:off x="-85708" y="6183444"/>
            <a:ext cx="1209008" cy="809149"/>
            <a:chOff x="380808" y="1737333"/>
            <a:chExt cx="1499527" cy="752688"/>
          </a:xfrm>
        </p:grpSpPr>
        <p:sp>
          <p:nvSpPr>
            <p:cNvPr id="592" name="Google Shape;592;p15"/>
            <p:cNvSpPr/>
            <p:nvPr/>
          </p:nvSpPr>
          <p:spPr>
            <a:xfrm rot="-572374">
              <a:off x="1411828" y="1836836"/>
              <a:ext cx="419810" cy="622704"/>
            </a:xfrm>
            <a:prstGeom prst="rect">
              <a:avLst/>
            </a:prstGeom>
            <a:solidFill>
              <a:srgbClr val="7BBB3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15"/>
            <p:cNvSpPr/>
            <p:nvPr/>
          </p:nvSpPr>
          <p:spPr>
            <a:xfrm rot="476672">
              <a:off x="1095248" y="1763357"/>
              <a:ext cx="419810" cy="622704"/>
            </a:xfrm>
            <a:prstGeom prst="rect">
              <a:avLst/>
            </a:prstGeom>
            <a:solidFill>
              <a:srgbClr val="1A3A8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15"/>
            <p:cNvSpPr/>
            <p:nvPr/>
          </p:nvSpPr>
          <p:spPr>
            <a:xfrm rot="476672">
              <a:off x="755371" y="1769396"/>
              <a:ext cx="419810" cy="622704"/>
            </a:xfrm>
            <a:prstGeom prst="rect">
              <a:avLst/>
            </a:prstGeom>
            <a:solidFill>
              <a:srgbClr val="F0812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15"/>
            <p:cNvSpPr/>
            <p:nvPr/>
          </p:nvSpPr>
          <p:spPr>
            <a:xfrm rot="-325681">
              <a:off x="409319" y="1826468"/>
              <a:ext cx="419810" cy="622704"/>
            </a:xfrm>
            <a:prstGeom prst="rect">
              <a:avLst/>
            </a:prstGeom>
            <a:solidFill>
              <a:srgbClr val="E2007A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6" name="Google Shape;596;p15"/>
          <p:cNvGrpSpPr/>
          <p:nvPr/>
        </p:nvGrpSpPr>
        <p:grpSpPr>
          <a:xfrm>
            <a:off x="515848" y="1572883"/>
            <a:ext cx="1858963" cy="831850"/>
            <a:chOff x="354676" y="807130"/>
            <a:chExt cx="1858109" cy="864000"/>
          </a:xfrm>
        </p:grpSpPr>
        <p:pic>
          <p:nvPicPr>
            <p:cNvPr id="597" name="Google Shape;597;p1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348785" y="807130"/>
              <a:ext cx="864000" cy="86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8" name="Google Shape;598;p1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54676" y="817023"/>
              <a:ext cx="853683" cy="854107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599" name="Google Shape;599;p15"/>
          <p:cNvSpPr/>
          <p:nvPr/>
        </p:nvSpPr>
        <p:spPr>
          <a:xfrm>
            <a:off x="2446338" y="1137250"/>
            <a:ext cx="4564062" cy="92015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FFC000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15"/>
          <p:cNvSpPr/>
          <p:nvPr/>
        </p:nvSpPr>
        <p:spPr>
          <a:xfrm>
            <a:off x="2217079" y="4045100"/>
            <a:ext cx="641350" cy="661269"/>
          </a:xfrm>
          <a:prstGeom prst="ellipse">
            <a:avLst/>
          </a:prstGeom>
          <a:noFill/>
          <a:ln cap="flat" cmpd="sng" w="2857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15"/>
          <p:cNvSpPr/>
          <p:nvPr/>
        </p:nvSpPr>
        <p:spPr>
          <a:xfrm>
            <a:off x="6493893" y="4970253"/>
            <a:ext cx="741872" cy="704491"/>
          </a:xfrm>
          <a:prstGeom prst="ellipse">
            <a:avLst/>
          </a:prstGeom>
          <a:noFill/>
          <a:ln cap="flat" cmpd="sng" w="2857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2" name="Google Shape;602;p15"/>
          <p:cNvGrpSpPr/>
          <p:nvPr/>
        </p:nvGrpSpPr>
        <p:grpSpPr>
          <a:xfrm>
            <a:off x="6848654" y="1993900"/>
            <a:ext cx="2285522" cy="1042090"/>
            <a:chOff x="6819900" y="1993901"/>
            <a:chExt cx="2616561" cy="1186353"/>
          </a:xfrm>
        </p:grpSpPr>
        <p:pic>
          <p:nvPicPr>
            <p:cNvPr descr="C:\Users\cmastracci.ext\AppData\Local\Microsoft\Windows\INetCache\Content.Outlook\3R610GJZ\icona femminile.png" id="603" name="Google Shape;603;p1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819900" y="1993901"/>
              <a:ext cx="1066800" cy="10112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4" name="Google Shape;604;p1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702672" y="2065369"/>
              <a:ext cx="1733789" cy="1114885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605" name="Google Shape;605;p15"/>
          <p:cNvSpPr/>
          <p:nvPr/>
        </p:nvSpPr>
        <p:spPr>
          <a:xfrm rot="2160000">
            <a:off x="2086006" y="3506969"/>
            <a:ext cx="2093912" cy="614362"/>
          </a:xfrm>
          <a:prstGeom prst="curvedUp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FFC000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15"/>
          <p:cNvSpPr/>
          <p:nvPr/>
        </p:nvSpPr>
        <p:spPr>
          <a:xfrm>
            <a:off x="3486060" y="2280999"/>
            <a:ext cx="2333625" cy="758825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yfej@anpal.gov.it</a:t>
            </a:r>
            <a:endParaRPr/>
          </a:p>
        </p:txBody>
      </p:sp>
      <p:sp>
        <p:nvSpPr>
          <p:cNvPr id="607" name="Google Shape;607;p15"/>
          <p:cNvSpPr/>
          <p:nvPr/>
        </p:nvSpPr>
        <p:spPr>
          <a:xfrm>
            <a:off x="3853929" y="5570628"/>
            <a:ext cx="188487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None/>
            </a:pPr>
            <a:r>
              <a:rPr b="1" lang="it-IT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YfEj project adviser</a:t>
            </a:r>
            <a:endParaRPr/>
          </a:p>
        </p:txBody>
      </p:sp>
      <p:sp>
        <p:nvSpPr>
          <p:cNvPr id="608" name="Google Shape;608;p15"/>
          <p:cNvSpPr/>
          <p:nvPr/>
        </p:nvSpPr>
        <p:spPr>
          <a:xfrm>
            <a:off x="7228396" y="1301391"/>
            <a:ext cx="184173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66CC"/>
              </a:buClr>
              <a:buSzPts val="1800"/>
              <a:buFont typeface="Arial"/>
              <a:buNone/>
            </a:pPr>
            <a:r>
              <a:rPr b="1" lang="it-IT" sz="1800">
                <a:solidFill>
                  <a:srgbClr val="FF66CC"/>
                </a:solidFill>
                <a:latin typeface="Arial"/>
                <a:ea typeface="Arial"/>
                <a:cs typeface="Arial"/>
                <a:sym typeface="Arial"/>
              </a:rPr>
              <a:t>Employer (not yet registered)</a:t>
            </a:r>
            <a:endParaRPr/>
          </a:p>
        </p:txBody>
      </p:sp>
      <p:sp>
        <p:nvSpPr>
          <p:cNvPr id="609" name="Google Shape;609;p15"/>
          <p:cNvSpPr txBox="1"/>
          <p:nvPr/>
        </p:nvSpPr>
        <p:spPr>
          <a:xfrm>
            <a:off x="-1082707" y="652493"/>
            <a:ext cx="4595813" cy="11604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2400"/>
              <a:buFont typeface="Arial"/>
              <a:buNone/>
            </a:pPr>
            <a:r>
              <a:rPr b="1" lang="it-IT" sz="2400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rPr>
              <a:t>        </a:t>
            </a:r>
            <a:r>
              <a:rPr b="1" lang="it-IT" sz="2000">
                <a:solidFill>
                  <a:srgbClr val="E46C0A"/>
                </a:solidFill>
                <a:latin typeface="Arial"/>
                <a:ea typeface="Arial"/>
                <a:cs typeface="Arial"/>
                <a:sym typeface="Arial"/>
              </a:rPr>
              <a:t>Jobseekers</a:t>
            </a:r>
            <a:endParaRPr b="1" sz="2000">
              <a:solidFill>
                <a:srgbClr val="E46C0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magine che contiene disegnando&#10;&#10;Descrizione generata automaticamente" id="610" name="Google Shape;610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680514" y="4380153"/>
            <a:ext cx="2113651" cy="1016298"/>
          </a:xfrm>
          <a:prstGeom prst="rect">
            <a:avLst/>
          </a:prstGeom>
          <a:noFill/>
          <a:ln>
            <a:noFill/>
          </a:ln>
        </p:spPr>
      </p:pic>
      <p:sp>
        <p:nvSpPr>
          <p:cNvPr id="611" name="Google Shape;611;p15"/>
          <p:cNvSpPr/>
          <p:nvPr/>
        </p:nvSpPr>
        <p:spPr>
          <a:xfrm rot="-2040000">
            <a:off x="5220269" y="3478213"/>
            <a:ext cx="2093912" cy="614362"/>
          </a:xfrm>
          <a:prstGeom prst="curvedUp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FFC000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fdolmetta\AppData\Local\Microsoft\Windows\INetCache\Content.Outlook\8WTSBRMT\YfEj-5-logo.jpg" id="612" name="Google Shape;612;p1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691646" y="59785"/>
            <a:ext cx="1294861" cy="844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16"/>
          <p:cNvSpPr/>
          <p:nvPr/>
        </p:nvSpPr>
        <p:spPr>
          <a:xfrm>
            <a:off x="281348" y="119602"/>
            <a:ext cx="3365110" cy="735012"/>
          </a:xfrm>
          <a:prstGeom prst="snip1Rect">
            <a:avLst>
              <a:gd fmla="val 16667" name="adj"/>
            </a:avLst>
          </a:prstGeom>
          <a:solidFill>
            <a:srgbClr val="25428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16"/>
          <p:cNvSpPr txBox="1"/>
          <p:nvPr/>
        </p:nvSpPr>
        <p:spPr>
          <a:xfrm>
            <a:off x="600075" y="257894"/>
            <a:ext cx="311827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it-IT" sz="2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Brief summary</a:t>
            </a:r>
            <a:endParaRPr sz="2400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20" name="Google Shape;620;p16"/>
          <p:cNvSpPr/>
          <p:nvPr/>
        </p:nvSpPr>
        <p:spPr>
          <a:xfrm>
            <a:off x="279311" y="119063"/>
            <a:ext cx="204787" cy="735012"/>
          </a:xfrm>
          <a:prstGeom prst="rect">
            <a:avLst/>
          </a:prstGeom>
          <a:solidFill>
            <a:srgbClr val="F081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16"/>
          <p:cNvSpPr/>
          <p:nvPr/>
        </p:nvSpPr>
        <p:spPr>
          <a:xfrm>
            <a:off x="506413" y="6757988"/>
            <a:ext cx="8278812" cy="120650"/>
          </a:xfrm>
          <a:prstGeom prst="rect">
            <a:avLst/>
          </a:prstGeom>
          <a:solidFill>
            <a:srgbClr val="F5BB3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16"/>
          <p:cNvSpPr txBox="1"/>
          <p:nvPr>
            <p:ph idx="12" type="sldNum"/>
          </p:nvPr>
        </p:nvSpPr>
        <p:spPr>
          <a:xfrm>
            <a:off x="8154988" y="6356350"/>
            <a:ext cx="5318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16"/>
          <p:cNvSpPr/>
          <p:nvPr/>
        </p:nvSpPr>
        <p:spPr>
          <a:xfrm rot="-5400000">
            <a:off x="-3573462" y="3486150"/>
            <a:ext cx="7680325" cy="53975"/>
          </a:xfrm>
          <a:prstGeom prst="rect">
            <a:avLst/>
          </a:prstGeom>
          <a:solidFill>
            <a:srgbClr val="6482A1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24" name="Google Shape;624;p16"/>
          <p:cNvGrpSpPr/>
          <p:nvPr/>
        </p:nvGrpSpPr>
        <p:grpSpPr>
          <a:xfrm>
            <a:off x="-85708" y="6183444"/>
            <a:ext cx="1209008" cy="809149"/>
            <a:chOff x="380808" y="1737333"/>
            <a:chExt cx="1499527" cy="752688"/>
          </a:xfrm>
        </p:grpSpPr>
        <p:sp>
          <p:nvSpPr>
            <p:cNvPr id="625" name="Google Shape;625;p16"/>
            <p:cNvSpPr/>
            <p:nvPr/>
          </p:nvSpPr>
          <p:spPr>
            <a:xfrm rot="-572374">
              <a:off x="1411828" y="1836836"/>
              <a:ext cx="419810" cy="622704"/>
            </a:xfrm>
            <a:prstGeom prst="rect">
              <a:avLst/>
            </a:prstGeom>
            <a:solidFill>
              <a:srgbClr val="7BBB3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16"/>
            <p:cNvSpPr/>
            <p:nvPr/>
          </p:nvSpPr>
          <p:spPr>
            <a:xfrm rot="476672">
              <a:off x="1095248" y="1763357"/>
              <a:ext cx="419810" cy="622704"/>
            </a:xfrm>
            <a:prstGeom prst="rect">
              <a:avLst/>
            </a:prstGeom>
            <a:solidFill>
              <a:srgbClr val="1A3A8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16"/>
            <p:cNvSpPr/>
            <p:nvPr/>
          </p:nvSpPr>
          <p:spPr>
            <a:xfrm rot="476672">
              <a:off x="755371" y="1769396"/>
              <a:ext cx="419810" cy="622704"/>
            </a:xfrm>
            <a:prstGeom prst="rect">
              <a:avLst/>
            </a:prstGeom>
            <a:solidFill>
              <a:srgbClr val="F0812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16"/>
            <p:cNvSpPr/>
            <p:nvPr/>
          </p:nvSpPr>
          <p:spPr>
            <a:xfrm rot="-325681">
              <a:off x="409319" y="1826468"/>
              <a:ext cx="419810" cy="622704"/>
            </a:xfrm>
            <a:prstGeom prst="rect">
              <a:avLst/>
            </a:prstGeom>
            <a:solidFill>
              <a:srgbClr val="E2007A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9" name="Google Shape;629;p16"/>
          <p:cNvGrpSpPr/>
          <p:nvPr/>
        </p:nvGrpSpPr>
        <p:grpSpPr>
          <a:xfrm>
            <a:off x="7163368" y="1397688"/>
            <a:ext cx="1653576" cy="1003748"/>
            <a:chOff x="354676" y="702269"/>
            <a:chExt cx="1494674" cy="968861"/>
          </a:xfrm>
        </p:grpSpPr>
        <p:pic>
          <p:nvPicPr>
            <p:cNvPr id="630" name="Google Shape;630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85350" y="702269"/>
              <a:ext cx="864000" cy="86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1" name="Google Shape;631;p1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54676" y="817806"/>
              <a:ext cx="853646" cy="853324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632" name="Google Shape;632;p16"/>
          <p:cNvSpPr/>
          <p:nvPr/>
        </p:nvSpPr>
        <p:spPr>
          <a:xfrm rot="-60000">
            <a:off x="6465167" y="4148648"/>
            <a:ext cx="117810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A80"/>
              </a:buClr>
              <a:buSzPts val="1400"/>
              <a:buFont typeface="Arial"/>
              <a:buNone/>
            </a:pPr>
            <a:r>
              <a:rPr b="1" lang="it-IT" sz="1400">
                <a:solidFill>
                  <a:srgbClr val="1A3A80"/>
                </a:solidFill>
                <a:latin typeface="Arial"/>
                <a:ea typeface="Arial"/>
                <a:cs typeface="Arial"/>
                <a:sym typeface="Arial"/>
              </a:rPr>
              <a:t>Interview allowance</a:t>
            </a:r>
            <a:endParaRPr/>
          </a:p>
        </p:txBody>
      </p:sp>
      <p:sp>
        <p:nvSpPr>
          <p:cNvPr id="633" name="Google Shape;633;p16"/>
          <p:cNvSpPr/>
          <p:nvPr/>
        </p:nvSpPr>
        <p:spPr>
          <a:xfrm rot="-120000">
            <a:off x="6441266" y="3394538"/>
            <a:ext cx="149066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A80"/>
              </a:buClr>
              <a:buSzPts val="1400"/>
              <a:buFont typeface="Arial"/>
              <a:buNone/>
            </a:pPr>
            <a:r>
              <a:rPr b="1" lang="it-IT" sz="1400">
                <a:solidFill>
                  <a:srgbClr val="1A3A80"/>
                </a:solidFill>
                <a:latin typeface="Arial"/>
                <a:ea typeface="Arial"/>
                <a:cs typeface="Arial"/>
                <a:sym typeface="Arial"/>
              </a:rPr>
              <a:t>Language course</a:t>
            </a:r>
            <a:endParaRPr/>
          </a:p>
        </p:txBody>
      </p:sp>
      <p:sp>
        <p:nvSpPr>
          <p:cNvPr id="634" name="Google Shape;634;p16"/>
          <p:cNvSpPr/>
          <p:nvPr/>
        </p:nvSpPr>
        <p:spPr>
          <a:xfrm rot="-60000">
            <a:off x="6363123" y="5724839"/>
            <a:ext cx="1746129" cy="566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127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3A80"/>
              </a:buClr>
              <a:buSzPts val="1400"/>
              <a:buFont typeface="Arial"/>
              <a:buNone/>
            </a:pPr>
            <a:r>
              <a:rPr b="1" lang="it-IT" sz="1400">
                <a:solidFill>
                  <a:srgbClr val="1A3A80"/>
                </a:solidFill>
                <a:latin typeface="Arial"/>
                <a:ea typeface="Arial"/>
                <a:cs typeface="Arial"/>
                <a:sym typeface="Arial"/>
              </a:rPr>
              <a:t>Recognition of qualification</a:t>
            </a:r>
            <a:endParaRPr sz="1400">
              <a:solidFill>
                <a:srgbClr val="1A3A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16"/>
          <p:cNvSpPr/>
          <p:nvPr/>
        </p:nvSpPr>
        <p:spPr>
          <a:xfrm rot="5400000">
            <a:off x="4305186" y="4881606"/>
            <a:ext cx="659262" cy="2674877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FF66CC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16"/>
          <p:cNvSpPr/>
          <p:nvPr/>
        </p:nvSpPr>
        <p:spPr>
          <a:xfrm rot="-60000">
            <a:off x="6407699" y="4907949"/>
            <a:ext cx="142699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A80"/>
              </a:buClr>
              <a:buSzPts val="1400"/>
              <a:buFont typeface="Arial"/>
              <a:buNone/>
            </a:pPr>
            <a:r>
              <a:rPr b="1" lang="it-IT" sz="1400">
                <a:solidFill>
                  <a:srgbClr val="1A3A80"/>
                </a:solidFill>
                <a:latin typeface="Arial"/>
                <a:ea typeface="Arial"/>
                <a:cs typeface="Arial"/>
                <a:sym typeface="Arial"/>
              </a:rPr>
              <a:t>Special needs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A80"/>
              </a:buClr>
              <a:buSzPts val="1400"/>
              <a:buFont typeface="Arial"/>
              <a:buNone/>
            </a:pPr>
            <a:r>
              <a:rPr b="1" lang="it-IT" sz="1400">
                <a:solidFill>
                  <a:srgbClr val="1A3A80"/>
                </a:solidFill>
                <a:latin typeface="Arial"/>
                <a:ea typeface="Arial"/>
                <a:cs typeface="Arial"/>
                <a:sym typeface="Arial"/>
              </a:rPr>
              <a:t>(Interview)</a:t>
            </a:r>
            <a:endParaRPr/>
          </a:p>
        </p:txBody>
      </p:sp>
      <p:sp>
        <p:nvSpPr>
          <p:cNvPr id="637" name="Google Shape;637;p16"/>
          <p:cNvSpPr/>
          <p:nvPr/>
        </p:nvSpPr>
        <p:spPr>
          <a:xfrm>
            <a:off x="1411169" y="3207679"/>
            <a:ext cx="1090612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A80"/>
              </a:buClr>
              <a:buSzPts val="1400"/>
              <a:buFont typeface="Arial"/>
              <a:buNone/>
            </a:pPr>
            <a:r>
              <a:rPr b="1" lang="it-IT" sz="1400">
                <a:solidFill>
                  <a:srgbClr val="1A3A80"/>
                </a:solidFill>
                <a:latin typeface="Arial"/>
                <a:ea typeface="Arial"/>
                <a:cs typeface="Arial"/>
                <a:sym typeface="Arial"/>
              </a:rPr>
              <a:t>Relocation</a:t>
            </a:r>
            <a:endParaRPr/>
          </a:p>
        </p:txBody>
      </p:sp>
      <p:sp>
        <p:nvSpPr>
          <p:cNvPr id="638" name="Google Shape;638;p16"/>
          <p:cNvSpPr/>
          <p:nvPr/>
        </p:nvSpPr>
        <p:spPr>
          <a:xfrm>
            <a:off x="1406042" y="3780284"/>
            <a:ext cx="13773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A80"/>
              </a:buClr>
              <a:buSzPts val="1400"/>
              <a:buFont typeface="Arial"/>
              <a:buNone/>
            </a:pPr>
            <a:r>
              <a:rPr b="1" lang="it-IT" sz="1400">
                <a:solidFill>
                  <a:srgbClr val="1A3A80"/>
                </a:solidFill>
                <a:latin typeface="Arial"/>
                <a:ea typeface="Arial"/>
                <a:cs typeface="Arial"/>
                <a:sym typeface="Arial"/>
              </a:rPr>
              <a:t>Special needs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3A80"/>
              </a:buClr>
              <a:buSzPts val="1400"/>
              <a:buFont typeface="Arial"/>
              <a:buNone/>
            </a:pPr>
            <a:r>
              <a:rPr b="1" lang="it-IT" sz="1400">
                <a:solidFill>
                  <a:srgbClr val="1A3A80"/>
                </a:solidFill>
                <a:latin typeface="Arial"/>
                <a:ea typeface="Arial"/>
                <a:cs typeface="Arial"/>
                <a:sym typeface="Arial"/>
              </a:rPr>
              <a:t>(Relocation)</a:t>
            </a:r>
            <a:endParaRPr/>
          </a:p>
        </p:txBody>
      </p:sp>
      <p:sp>
        <p:nvSpPr>
          <p:cNvPr id="639" name="Google Shape;639;p16"/>
          <p:cNvSpPr/>
          <p:nvPr/>
        </p:nvSpPr>
        <p:spPr>
          <a:xfrm>
            <a:off x="1409371" y="4530218"/>
            <a:ext cx="2433097" cy="5727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127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3A80"/>
              </a:buClr>
              <a:buSzPts val="1400"/>
              <a:buFont typeface="Arial"/>
              <a:buNone/>
            </a:pPr>
            <a:r>
              <a:rPr b="1" lang="it-IT" sz="1400">
                <a:solidFill>
                  <a:srgbClr val="1A3A80"/>
                </a:solidFill>
                <a:latin typeface="Arial"/>
                <a:ea typeface="Arial"/>
                <a:cs typeface="Arial"/>
                <a:sym typeface="Arial"/>
              </a:rPr>
              <a:t>Integration to subsistence allowance for trainees</a:t>
            </a:r>
            <a:endParaRPr b="1"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16"/>
          <p:cNvSpPr/>
          <p:nvPr/>
        </p:nvSpPr>
        <p:spPr>
          <a:xfrm rot="60000">
            <a:off x="6938843" y="1109393"/>
            <a:ext cx="12954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79646"/>
              </a:buClr>
              <a:buSzPts val="1400"/>
              <a:buFont typeface="Arial"/>
              <a:buNone/>
            </a:pPr>
            <a:r>
              <a:rPr b="1" lang="it-IT" sz="1400">
                <a:solidFill>
                  <a:srgbClr val="F79646"/>
                </a:solidFill>
                <a:latin typeface="Open Sans"/>
                <a:ea typeface="Open Sans"/>
                <a:cs typeface="Open Sans"/>
                <a:sym typeface="Open Sans"/>
              </a:rPr>
              <a:t>YfEj jobseekers</a:t>
            </a:r>
            <a:endParaRPr/>
          </a:p>
        </p:txBody>
      </p:sp>
      <p:sp>
        <p:nvSpPr>
          <p:cNvPr id="641" name="Google Shape;641;p16"/>
          <p:cNvSpPr/>
          <p:nvPr/>
        </p:nvSpPr>
        <p:spPr>
          <a:xfrm>
            <a:off x="532112" y="5362845"/>
            <a:ext cx="3304006" cy="37312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Recruitment phase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magine che contiene disegnando&#10;&#10;Descrizione generata automaticamente" id="642" name="Google Shape;642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27516" y="1017018"/>
            <a:ext cx="1636323" cy="1488416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16"/>
          <p:cNvSpPr/>
          <p:nvPr/>
        </p:nvSpPr>
        <p:spPr>
          <a:xfrm rot="60000">
            <a:off x="5742196" y="837930"/>
            <a:ext cx="14097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</a:pPr>
            <a:r>
              <a:rPr b="1" lang="it-IT" sz="1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YfEj project Adviser</a:t>
            </a:r>
            <a:endParaRPr/>
          </a:p>
        </p:txBody>
      </p:sp>
      <p:sp>
        <p:nvSpPr>
          <p:cNvPr id="644" name="Google Shape;644;p16"/>
          <p:cNvSpPr/>
          <p:nvPr/>
        </p:nvSpPr>
        <p:spPr>
          <a:xfrm rot="60000">
            <a:off x="801477" y="1113466"/>
            <a:ext cx="12954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66CC"/>
              </a:buClr>
              <a:buSzPts val="1400"/>
              <a:buFont typeface="Arial"/>
              <a:buNone/>
            </a:pPr>
            <a:r>
              <a:rPr b="1" lang="it-IT" sz="1400">
                <a:solidFill>
                  <a:srgbClr val="FF66CC"/>
                </a:solidFill>
                <a:latin typeface="Arial"/>
                <a:ea typeface="Arial"/>
                <a:cs typeface="Arial"/>
                <a:sym typeface="Arial"/>
              </a:rPr>
              <a:t>YfEj Employer</a:t>
            </a:r>
            <a:endParaRPr b="1" sz="1400">
              <a:solidFill>
                <a:srgbClr val="FF66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16"/>
          <p:cNvSpPr/>
          <p:nvPr/>
        </p:nvSpPr>
        <p:spPr>
          <a:xfrm>
            <a:off x="3296368" y="1585912"/>
            <a:ext cx="1343025" cy="81378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D009E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Vacancy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6" name="Google Shape;646;p16"/>
          <p:cNvGrpSpPr/>
          <p:nvPr/>
        </p:nvGrpSpPr>
        <p:grpSpPr>
          <a:xfrm>
            <a:off x="765682" y="1651509"/>
            <a:ext cx="1944537" cy="1129431"/>
            <a:chOff x="4422177" y="605938"/>
            <a:chExt cx="1715225" cy="1083936"/>
          </a:xfrm>
        </p:grpSpPr>
        <p:pic>
          <p:nvPicPr>
            <p:cNvPr descr="C:\Users\cmastracci.ext\AppData\Local\Microsoft\Windows\INetCache\Content.Outlook\3R610GJZ\icona femminile.png" id="647" name="Google Shape;647;p1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309402" y="605938"/>
              <a:ext cx="828000" cy="82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8" name="Google Shape;648;p1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422177" y="722982"/>
              <a:ext cx="1367415" cy="966892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649" name="Google Shape;649;p16"/>
          <p:cNvSpPr/>
          <p:nvPr/>
        </p:nvSpPr>
        <p:spPr>
          <a:xfrm>
            <a:off x="4995984" y="2549824"/>
            <a:ext cx="4199355" cy="38855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Selection phase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0" name="Google Shape;650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30655" y="2876550"/>
            <a:ext cx="853190" cy="239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1" name="Google Shape;651;p1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361701" y="3068128"/>
            <a:ext cx="936635" cy="3496575"/>
          </a:xfrm>
          <a:prstGeom prst="rect">
            <a:avLst/>
          </a:prstGeom>
          <a:noFill/>
          <a:ln>
            <a:noFill/>
          </a:ln>
        </p:spPr>
      </p:pic>
      <p:sp>
        <p:nvSpPr>
          <p:cNvPr id="652" name="Google Shape;652;p16"/>
          <p:cNvSpPr/>
          <p:nvPr/>
        </p:nvSpPr>
        <p:spPr>
          <a:xfrm rot="660000">
            <a:off x="8313500" y="2473959"/>
            <a:ext cx="953339" cy="2547997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FF66CC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fdolmetta\AppData\Local\Microsoft\Windows\INetCache\Content.Outlook\8WTSBRMT\YfEj-5-logo.jpg" id="653" name="Google Shape;653;p1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691646" y="59785"/>
            <a:ext cx="1294861" cy="844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17"/>
          <p:cNvSpPr txBox="1"/>
          <p:nvPr/>
        </p:nvSpPr>
        <p:spPr>
          <a:xfrm>
            <a:off x="598936" y="1430307"/>
            <a:ext cx="793252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</a:pPr>
            <a:r>
              <a:rPr lang="it-IT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Contact us and join our social media!</a:t>
            </a:r>
            <a:endParaRPr sz="1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Google Shape;660;p17"/>
          <p:cNvSpPr/>
          <p:nvPr/>
        </p:nvSpPr>
        <p:spPr>
          <a:xfrm>
            <a:off x="506413" y="6757988"/>
            <a:ext cx="8278812" cy="120650"/>
          </a:xfrm>
          <a:prstGeom prst="rect">
            <a:avLst/>
          </a:prstGeom>
          <a:solidFill>
            <a:srgbClr val="F5BB3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17"/>
          <p:cNvSpPr/>
          <p:nvPr/>
        </p:nvSpPr>
        <p:spPr>
          <a:xfrm rot="-5400000">
            <a:off x="-3573462" y="3486150"/>
            <a:ext cx="7680325" cy="53975"/>
          </a:xfrm>
          <a:prstGeom prst="rect">
            <a:avLst/>
          </a:prstGeom>
          <a:solidFill>
            <a:srgbClr val="6482A1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2" name="Google Shape;662;p17"/>
          <p:cNvGrpSpPr/>
          <p:nvPr/>
        </p:nvGrpSpPr>
        <p:grpSpPr>
          <a:xfrm>
            <a:off x="-85708" y="6183444"/>
            <a:ext cx="1209008" cy="809149"/>
            <a:chOff x="380808" y="1737333"/>
            <a:chExt cx="1499527" cy="752688"/>
          </a:xfrm>
        </p:grpSpPr>
        <p:sp>
          <p:nvSpPr>
            <p:cNvPr id="663" name="Google Shape;663;p17"/>
            <p:cNvSpPr/>
            <p:nvPr/>
          </p:nvSpPr>
          <p:spPr>
            <a:xfrm rot="-572374">
              <a:off x="1411828" y="1836836"/>
              <a:ext cx="419810" cy="622704"/>
            </a:xfrm>
            <a:prstGeom prst="rect">
              <a:avLst/>
            </a:prstGeom>
            <a:solidFill>
              <a:srgbClr val="7BBB3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17"/>
            <p:cNvSpPr/>
            <p:nvPr/>
          </p:nvSpPr>
          <p:spPr>
            <a:xfrm rot="476672">
              <a:off x="1095248" y="1763357"/>
              <a:ext cx="419810" cy="622704"/>
            </a:xfrm>
            <a:prstGeom prst="rect">
              <a:avLst/>
            </a:prstGeom>
            <a:solidFill>
              <a:srgbClr val="1A3A8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17"/>
            <p:cNvSpPr/>
            <p:nvPr/>
          </p:nvSpPr>
          <p:spPr>
            <a:xfrm rot="476672">
              <a:off x="755371" y="1769396"/>
              <a:ext cx="419810" cy="622704"/>
            </a:xfrm>
            <a:prstGeom prst="rect">
              <a:avLst/>
            </a:prstGeom>
            <a:solidFill>
              <a:srgbClr val="F0812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17"/>
            <p:cNvSpPr/>
            <p:nvPr/>
          </p:nvSpPr>
          <p:spPr>
            <a:xfrm rot="-325681">
              <a:off x="409319" y="1826468"/>
              <a:ext cx="419810" cy="622704"/>
            </a:xfrm>
            <a:prstGeom prst="rect">
              <a:avLst/>
            </a:prstGeom>
            <a:solidFill>
              <a:srgbClr val="E2007A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7" name="Google Shape;667;p17"/>
          <p:cNvSpPr txBox="1"/>
          <p:nvPr>
            <p:ph idx="12" type="sldNum"/>
          </p:nvPr>
        </p:nvSpPr>
        <p:spPr>
          <a:xfrm>
            <a:off x="8710613" y="6524625"/>
            <a:ext cx="5318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p17"/>
          <p:cNvSpPr/>
          <p:nvPr/>
        </p:nvSpPr>
        <p:spPr>
          <a:xfrm>
            <a:off x="281347" y="119601"/>
            <a:ext cx="2286809" cy="735012"/>
          </a:xfrm>
          <a:prstGeom prst="snip1Rect">
            <a:avLst>
              <a:gd fmla="val 16667" name="adj"/>
            </a:avLst>
          </a:prstGeom>
          <a:solidFill>
            <a:srgbClr val="25428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Google Shape;669;p17"/>
          <p:cNvSpPr txBox="1"/>
          <p:nvPr/>
        </p:nvSpPr>
        <p:spPr>
          <a:xfrm>
            <a:off x="600075" y="257894"/>
            <a:ext cx="19537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it-IT" sz="2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Contacts</a:t>
            </a:r>
            <a:endParaRPr sz="2400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70" name="Google Shape;670;p17"/>
          <p:cNvSpPr/>
          <p:nvPr/>
        </p:nvSpPr>
        <p:spPr>
          <a:xfrm>
            <a:off x="279310" y="119062"/>
            <a:ext cx="204787" cy="735012"/>
          </a:xfrm>
          <a:prstGeom prst="rect">
            <a:avLst/>
          </a:prstGeom>
          <a:solidFill>
            <a:srgbClr val="F081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" name="Google Shape;671;p17"/>
          <p:cNvSpPr txBox="1"/>
          <p:nvPr/>
        </p:nvSpPr>
        <p:spPr>
          <a:xfrm>
            <a:off x="-5750" y="4997570"/>
            <a:ext cx="9169878" cy="369332"/>
          </a:xfrm>
          <a:prstGeom prst="rect">
            <a:avLst/>
          </a:prstGeom>
          <a:solidFill>
            <a:srgbClr val="25428D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yourfirsteuresjob.eu</a:t>
            </a:r>
            <a:endParaRPr b="1"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2" name="Google Shape;672;p17"/>
          <p:cNvSpPr txBox="1"/>
          <p:nvPr/>
        </p:nvSpPr>
        <p:spPr>
          <a:xfrm>
            <a:off x="1690775" y="2769078"/>
            <a:ext cx="27432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rgbClr val="25428D"/>
                </a:solidFill>
                <a:latin typeface="Arial"/>
                <a:ea typeface="Arial"/>
                <a:cs typeface="Arial"/>
                <a:sym typeface="Arial"/>
              </a:rPr>
              <a:t>yourfirsteuresjob.eu</a:t>
            </a:r>
            <a:endParaRPr b="1" sz="1800">
              <a:solidFill>
                <a:srgbClr val="25428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3" name="Google Shape;67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62293" y="2652801"/>
            <a:ext cx="632245" cy="603491"/>
          </a:xfrm>
          <a:prstGeom prst="rect">
            <a:avLst/>
          </a:prstGeom>
          <a:noFill/>
          <a:ln>
            <a:noFill/>
          </a:ln>
        </p:spPr>
      </p:pic>
      <p:sp>
        <p:nvSpPr>
          <p:cNvPr id="674" name="Google Shape;674;p17"/>
          <p:cNvSpPr txBox="1"/>
          <p:nvPr/>
        </p:nvSpPr>
        <p:spPr>
          <a:xfrm>
            <a:off x="5975230" y="2769079"/>
            <a:ext cx="27432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rgbClr val="25428D"/>
                </a:solidFill>
                <a:latin typeface="Arial"/>
                <a:ea typeface="Arial"/>
                <a:cs typeface="Arial"/>
                <a:sym typeface="Arial"/>
              </a:rPr>
              <a:t>@YfEj Italia</a:t>
            </a:r>
            <a:endParaRPr b="1" sz="1800">
              <a:solidFill>
                <a:srgbClr val="25428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Google Shape;675;p17"/>
          <p:cNvSpPr txBox="1"/>
          <p:nvPr/>
        </p:nvSpPr>
        <p:spPr>
          <a:xfrm>
            <a:off x="5975230" y="3847381"/>
            <a:ext cx="27432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rgbClr val="25428D"/>
                </a:solidFill>
                <a:latin typeface="Arial"/>
                <a:ea typeface="Arial"/>
                <a:cs typeface="Arial"/>
                <a:sym typeface="Arial"/>
              </a:rPr>
              <a:t>@YfEURESjob</a:t>
            </a:r>
            <a:endParaRPr b="1" sz="1800">
              <a:solidFill>
                <a:srgbClr val="25428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p17"/>
          <p:cNvSpPr txBox="1"/>
          <p:nvPr/>
        </p:nvSpPr>
        <p:spPr>
          <a:xfrm>
            <a:off x="1690778" y="3847381"/>
            <a:ext cx="27432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rgbClr val="25428D"/>
                </a:solidFill>
                <a:latin typeface="Arial"/>
                <a:ea typeface="Arial"/>
                <a:cs typeface="Arial"/>
                <a:sym typeface="Arial"/>
              </a:rPr>
              <a:t>Your first EURES Job</a:t>
            </a:r>
            <a:endParaRPr b="1" sz="1800">
              <a:solidFill>
                <a:srgbClr val="25428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7" name="Google Shape;677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0717" y="3692734"/>
            <a:ext cx="665852" cy="60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Google Shape;678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38301" y="3692735"/>
            <a:ext cx="637097" cy="622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85645" y="2603740"/>
            <a:ext cx="715992" cy="6728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fdolmetta\AppData\Local\Microsoft\Windows\INetCache\Content.Outlook\8WTSBRMT\YfEj-5-logo.jpg" id="680" name="Google Shape;680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691646" y="59785"/>
            <a:ext cx="1294861" cy="844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18"/>
          <p:cNvSpPr/>
          <p:nvPr/>
        </p:nvSpPr>
        <p:spPr>
          <a:xfrm>
            <a:off x="-1588" y="4162425"/>
            <a:ext cx="9144001" cy="2598738"/>
          </a:xfrm>
          <a:prstGeom prst="rect">
            <a:avLst/>
          </a:prstGeom>
          <a:solidFill>
            <a:srgbClr val="F2C12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6" name="Google Shape;686;p18"/>
          <p:cNvPicPr preferRelativeResize="0"/>
          <p:nvPr/>
        </p:nvPicPr>
        <p:blipFill rotWithShape="1">
          <a:blip r:embed="rId3">
            <a:alphaModFix/>
          </a:blip>
          <a:srcRect b="0" l="42427" r="0" t="14626"/>
          <a:stretch/>
        </p:blipFill>
        <p:spPr>
          <a:xfrm>
            <a:off x="3973213" y="187236"/>
            <a:ext cx="4962227" cy="986767"/>
          </a:xfrm>
          <a:prstGeom prst="rect">
            <a:avLst/>
          </a:prstGeom>
          <a:noFill/>
          <a:ln>
            <a:noFill/>
          </a:ln>
        </p:spPr>
      </p:pic>
      <p:sp>
        <p:nvSpPr>
          <p:cNvPr id="687" name="Google Shape;687;p18"/>
          <p:cNvSpPr txBox="1"/>
          <p:nvPr/>
        </p:nvSpPr>
        <p:spPr>
          <a:xfrm>
            <a:off x="660850" y="2134649"/>
            <a:ext cx="7929562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A3A80"/>
              </a:buClr>
              <a:buSzPts val="2800"/>
              <a:buFont typeface="Arial"/>
              <a:buNone/>
            </a:pPr>
            <a:r>
              <a:rPr lang="it-IT" sz="2800">
                <a:solidFill>
                  <a:srgbClr val="1A3A80"/>
                </a:solidFill>
                <a:latin typeface="Arial"/>
                <a:ea typeface="Arial"/>
                <a:cs typeface="Arial"/>
                <a:sym typeface="Arial"/>
              </a:rPr>
              <a:t>Thanks for your attention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rgbClr val="1A3A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p18"/>
          <p:cNvSpPr/>
          <p:nvPr/>
        </p:nvSpPr>
        <p:spPr>
          <a:xfrm>
            <a:off x="4763" y="6757988"/>
            <a:ext cx="9144000" cy="120650"/>
          </a:xfrm>
          <a:prstGeom prst="rect">
            <a:avLst/>
          </a:prstGeom>
          <a:solidFill>
            <a:srgbClr val="87B3D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18"/>
          <p:cNvSpPr txBox="1"/>
          <p:nvPr/>
        </p:nvSpPr>
        <p:spPr>
          <a:xfrm>
            <a:off x="1131888" y="4566579"/>
            <a:ext cx="6988175" cy="1370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it-IT" sz="1600">
                <a:solidFill>
                  <a:srgbClr val="1A3A80"/>
                </a:solidFill>
                <a:latin typeface="Calibri"/>
                <a:ea typeface="Calibri"/>
                <a:cs typeface="Calibri"/>
                <a:sym typeface="Calibri"/>
              </a:rPr>
              <a:t>EURES National Coordination Office - Italy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rgbClr val="1A3A80"/>
                </a:solidFill>
                <a:latin typeface="Calibri"/>
                <a:ea typeface="Calibri"/>
                <a:cs typeface="Calibri"/>
                <a:sym typeface="Calibri"/>
              </a:rPr>
              <a:t>_________</a:t>
            </a:r>
            <a:endParaRPr/>
          </a:p>
          <a:p>
            <a:pPr indent="0" lvl="0" marL="0" marR="0" rtl="0" algn="ctr">
              <a:spcBef>
                <a:spcPts val="1800"/>
              </a:spcBef>
              <a:spcAft>
                <a:spcPts val="0"/>
              </a:spcAft>
              <a:buNone/>
            </a:pPr>
            <a:r>
              <a:rPr i="1" lang="it-IT" sz="1600">
                <a:solidFill>
                  <a:srgbClr val="1A3A80"/>
                </a:solidFill>
                <a:latin typeface="Calibri"/>
                <a:ea typeface="Calibri"/>
                <a:cs typeface="Calibri"/>
                <a:sym typeface="Calibri"/>
              </a:rPr>
              <a:t>yfej@anpal.gov.it</a:t>
            </a:r>
            <a:br>
              <a:rPr i="1" lang="it-IT" sz="1600">
                <a:solidFill>
                  <a:srgbClr val="1A3A8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i="1" sz="1600">
              <a:solidFill>
                <a:srgbClr val="1A3A8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0" name="Google Shape;690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0338" y="111125"/>
            <a:ext cx="1527744" cy="1137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"/>
          <p:cNvSpPr/>
          <p:nvPr/>
        </p:nvSpPr>
        <p:spPr>
          <a:xfrm>
            <a:off x="279311" y="119063"/>
            <a:ext cx="2805202" cy="735012"/>
          </a:xfrm>
          <a:prstGeom prst="snip1Rect">
            <a:avLst>
              <a:gd fmla="val 16667" name="adj"/>
            </a:avLst>
          </a:prstGeom>
          <a:solidFill>
            <a:srgbClr val="1641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2"/>
          <p:cNvSpPr txBox="1"/>
          <p:nvPr/>
        </p:nvSpPr>
        <p:spPr>
          <a:xfrm>
            <a:off x="584470" y="249597"/>
            <a:ext cx="237897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b="1" i="0" lang="it-IT" sz="24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The project </a:t>
            </a:r>
            <a:endParaRPr b="1" i="0" sz="2400" u="none" cap="none" strike="noStrike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10" name="Google Shape;310;p2"/>
          <p:cNvSpPr/>
          <p:nvPr/>
        </p:nvSpPr>
        <p:spPr>
          <a:xfrm>
            <a:off x="279311" y="119063"/>
            <a:ext cx="204787" cy="735012"/>
          </a:xfrm>
          <a:prstGeom prst="rect">
            <a:avLst/>
          </a:prstGeom>
          <a:solidFill>
            <a:srgbClr val="F081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2"/>
          <p:cNvSpPr/>
          <p:nvPr/>
        </p:nvSpPr>
        <p:spPr>
          <a:xfrm>
            <a:off x="506413" y="6757988"/>
            <a:ext cx="8278812" cy="120650"/>
          </a:xfrm>
          <a:prstGeom prst="rect">
            <a:avLst/>
          </a:prstGeom>
          <a:solidFill>
            <a:srgbClr val="F5BB3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2"/>
          <p:cNvSpPr txBox="1"/>
          <p:nvPr>
            <p:ph idx="1" type="subTitle"/>
          </p:nvPr>
        </p:nvSpPr>
        <p:spPr>
          <a:xfrm>
            <a:off x="3543930" y="5161831"/>
            <a:ext cx="4557712" cy="1428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</a:pPr>
            <a:r>
              <a:rPr lang="it-IT" sz="2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It is carried out with the support of the </a:t>
            </a:r>
            <a:r>
              <a:rPr b="1" lang="it-IT" sz="2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European Commission</a:t>
            </a:r>
            <a:endParaRPr/>
          </a:p>
        </p:txBody>
      </p:sp>
      <p:sp>
        <p:nvSpPr>
          <p:cNvPr id="313" name="Google Shape;313;p2"/>
          <p:cNvSpPr txBox="1"/>
          <p:nvPr>
            <p:ph idx="12" type="sldNum"/>
          </p:nvPr>
        </p:nvSpPr>
        <p:spPr>
          <a:xfrm>
            <a:off x="8154988" y="6356350"/>
            <a:ext cx="5318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b="0" i="0" lang="it-IT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2"/>
          <p:cNvSpPr/>
          <p:nvPr/>
        </p:nvSpPr>
        <p:spPr>
          <a:xfrm rot="-5400000">
            <a:off x="-3573462" y="3486150"/>
            <a:ext cx="7680325" cy="53975"/>
          </a:xfrm>
          <a:prstGeom prst="rect">
            <a:avLst/>
          </a:prstGeom>
          <a:solidFill>
            <a:srgbClr val="6482A1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5" name="Google Shape;315;p2"/>
          <p:cNvGrpSpPr/>
          <p:nvPr/>
        </p:nvGrpSpPr>
        <p:grpSpPr>
          <a:xfrm>
            <a:off x="-85708" y="6183444"/>
            <a:ext cx="1209008" cy="809149"/>
            <a:chOff x="380808" y="1737333"/>
            <a:chExt cx="1499527" cy="752688"/>
          </a:xfrm>
        </p:grpSpPr>
        <p:sp>
          <p:nvSpPr>
            <p:cNvPr id="316" name="Google Shape;316;p2"/>
            <p:cNvSpPr/>
            <p:nvPr/>
          </p:nvSpPr>
          <p:spPr>
            <a:xfrm rot="-572374">
              <a:off x="1411828" y="1836836"/>
              <a:ext cx="419810" cy="622704"/>
            </a:xfrm>
            <a:prstGeom prst="rect">
              <a:avLst/>
            </a:prstGeom>
            <a:solidFill>
              <a:srgbClr val="7BBB3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"/>
            <p:cNvSpPr/>
            <p:nvPr/>
          </p:nvSpPr>
          <p:spPr>
            <a:xfrm rot="476672">
              <a:off x="1095248" y="1763357"/>
              <a:ext cx="419810" cy="622704"/>
            </a:xfrm>
            <a:prstGeom prst="rect">
              <a:avLst/>
            </a:prstGeom>
            <a:solidFill>
              <a:srgbClr val="1A3A8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"/>
            <p:cNvSpPr/>
            <p:nvPr/>
          </p:nvSpPr>
          <p:spPr>
            <a:xfrm rot="476672">
              <a:off x="755371" y="1769396"/>
              <a:ext cx="419810" cy="622704"/>
            </a:xfrm>
            <a:prstGeom prst="rect">
              <a:avLst/>
            </a:prstGeom>
            <a:solidFill>
              <a:srgbClr val="F0812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"/>
            <p:cNvSpPr/>
            <p:nvPr/>
          </p:nvSpPr>
          <p:spPr>
            <a:xfrm rot="-325681">
              <a:off x="409319" y="1826468"/>
              <a:ext cx="419810" cy="622704"/>
            </a:xfrm>
            <a:prstGeom prst="rect">
              <a:avLst/>
            </a:prstGeom>
            <a:solidFill>
              <a:srgbClr val="E2007A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0" name="Google Shape;320;p2"/>
          <p:cNvSpPr txBox="1"/>
          <p:nvPr/>
        </p:nvSpPr>
        <p:spPr>
          <a:xfrm>
            <a:off x="862162" y="1358480"/>
            <a:ext cx="7708900" cy="733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None/>
            </a:pPr>
            <a:r>
              <a:rPr b="0" i="0" lang="it-IT" sz="2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YfEj promotes the </a:t>
            </a:r>
            <a:r>
              <a:rPr b="1" i="0" lang="it-IT" sz="2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youth professional mobility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None/>
            </a:pPr>
            <a:r>
              <a:rPr b="1" i="0" lang="it-IT" sz="2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None/>
            </a:pPr>
            <a:r>
              <a:rPr b="1" i="0" lang="it-IT" sz="2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fdolmetta\AppData\Local\Microsoft\Windows\INetCache\Content.Outlook\8WTSBRMT\YfEj-5-logo.jpg" id="321" name="Google Shape;32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91647" y="59786"/>
            <a:ext cx="1294861" cy="8441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 European Commission Logo" id="322" name="Google Shape;32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43175" y="4618065"/>
            <a:ext cx="1692395" cy="1237173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2"/>
          <p:cNvSpPr txBox="1"/>
          <p:nvPr/>
        </p:nvSpPr>
        <p:spPr>
          <a:xfrm>
            <a:off x="3285166" y="2840997"/>
            <a:ext cx="223202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Noto Sans Symbols"/>
              <a:buChar char="✔"/>
            </a:pPr>
            <a:r>
              <a:rPr b="1" i="0" lang="it-IT" sz="2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Circularity</a:t>
            </a:r>
            <a:endParaRPr/>
          </a:p>
        </p:txBody>
      </p:sp>
      <p:sp>
        <p:nvSpPr>
          <p:cNvPr id="324" name="Google Shape;324;p2"/>
          <p:cNvSpPr txBox="1"/>
          <p:nvPr/>
        </p:nvSpPr>
        <p:spPr>
          <a:xfrm>
            <a:off x="5975230" y="2974975"/>
            <a:ext cx="2667000" cy="873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Noto Sans Symbols"/>
              <a:buChar char="✔"/>
            </a:pPr>
            <a:r>
              <a:rPr b="1" i="0" lang="it-IT" sz="2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Voluntariness</a:t>
            </a:r>
            <a:endParaRPr/>
          </a:p>
        </p:txBody>
      </p:sp>
      <p:sp>
        <p:nvSpPr>
          <p:cNvPr id="325" name="Google Shape;325;p2"/>
          <p:cNvSpPr txBox="1"/>
          <p:nvPr/>
        </p:nvSpPr>
        <p:spPr>
          <a:xfrm>
            <a:off x="949924" y="2840038"/>
            <a:ext cx="223202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Noto Sans Symbols"/>
              <a:buChar char="✔"/>
            </a:pPr>
            <a:r>
              <a:rPr b="1" i="0" lang="it-IT" sz="2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Quality</a:t>
            </a:r>
            <a:endParaRPr/>
          </a:p>
        </p:txBody>
      </p:sp>
      <p:sp>
        <p:nvSpPr>
          <p:cNvPr id="326" name="Google Shape;326;p2"/>
          <p:cNvSpPr txBox="1"/>
          <p:nvPr/>
        </p:nvSpPr>
        <p:spPr>
          <a:xfrm>
            <a:off x="1568840" y="2264704"/>
            <a:ext cx="6291262" cy="711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None/>
            </a:pPr>
            <a:r>
              <a:rPr b="1" i="0" lang="it-IT" sz="2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It is characterized by 3 important features</a:t>
            </a:r>
            <a:endParaRPr b="0" i="0" sz="2400" u="none" cap="none" strike="noStrik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"/>
          <p:cNvSpPr/>
          <p:nvPr/>
        </p:nvSpPr>
        <p:spPr>
          <a:xfrm>
            <a:off x="279311" y="147817"/>
            <a:ext cx="4674258" cy="706258"/>
          </a:xfrm>
          <a:prstGeom prst="snip1Rect">
            <a:avLst>
              <a:gd fmla="val 16667" name="adj"/>
            </a:avLst>
          </a:prstGeom>
          <a:solidFill>
            <a:srgbClr val="1641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3"/>
          <p:cNvSpPr txBox="1"/>
          <p:nvPr/>
        </p:nvSpPr>
        <p:spPr>
          <a:xfrm>
            <a:off x="584470" y="278352"/>
            <a:ext cx="462184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b="0" i="0" lang="it-IT" sz="24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Geographical dimension </a:t>
            </a:r>
            <a:endParaRPr/>
          </a:p>
        </p:txBody>
      </p:sp>
      <p:sp>
        <p:nvSpPr>
          <p:cNvPr id="333" name="Google Shape;333;p3"/>
          <p:cNvSpPr/>
          <p:nvPr/>
        </p:nvSpPr>
        <p:spPr>
          <a:xfrm>
            <a:off x="293688" y="119063"/>
            <a:ext cx="204787" cy="735012"/>
          </a:xfrm>
          <a:prstGeom prst="rect">
            <a:avLst/>
          </a:prstGeom>
          <a:solidFill>
            <a:srgbClr val="F081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3"/>
          <p:cNvSpPr/>
          <p:nvPr/>
        </p:nvSpPr>
        <p:spPr>
          <a:xfrm>
            <a:off x="506413" y="6757988"/>
            <a:ext cx="8278812" cy="120650"/>
          </a:xfrm>
          <a:prstGeom prst="rect">
            <a:avLst/>
          </a:prstGeom>
          <a:solidFill>
            <a:srgbClr val="F5BB3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3"/>
          <p:cNvSpPr txBox="1"/>
          <p:nvPr>
            <p:ph idx="12" type="sldNum"/>
          </p:nvPr>
        </p:nvSpPr>
        <p:spPr>
          <a:xfrm>
            <a:off x="8710613" y="6524625"/>
            <a:ext cx="5318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b="0" i="0" lang="it-IT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3"/>
          <p:cNvSpPr/>
          <p:nvPr/>
        </p:nvSpPr>
        <p:spPr>
          <a:xfrm rot="-5400000">
            <a:off x="-3573462" y="3486150"/>
            <a:ext cx="7680325" cy="53975"/>
          </a:xfrm>
          <a:prstGeom prst="rect">
            <a:avLst/>
          </a:prstGeom>
          <a:solidFill>
            <a:srgbClr val="6482A1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7" name="Google Shape;337;p3"/>
          <p:cNvGrpSpPr/>
          <p:nvPr/>
        </p:nvGrpSpPr>
        <p:grpSpPr>
          <a:xfrm>
            <a:off x="-85708" y="6183444"/>
            <a:ext cx="1209008" cy="809149"/>
            <a:chOff x="380808" y="1737333"/>
            <a:chExt cx="1499527" cy="752688"/>
          </a:xfrm>
        </p:grpSpPr>
        <p:sp>
          <p:nvSpPr>
            <p:cNvPr id="338" name="Google Shape;338;p3"/>
            <p:cNvSpPr/>
            <p:nvPr/>
          </p:nvSpPr>
          <p:spPr>
            <a:xfrm rot="-572374">
              <a:off x="1411828" y="1836836"/>
              <a:ext cx="419810" cy="622704"/>
            </a:xfrm>
            <a:prstGeom prst="rect">
              <a:avLst/>
            </a:prstGeom>
            <a:solidFill>
              <a:srgbClr val="7BBB3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3"/>
            <p:cNvSpPr/>
            <p:nvPr/>
          </p:nvSpPr>
          <p:spPr>
            <a:xfrm rot="476672">
              <a:off x="1095248" y="1763357"/>
              <a:ext cx="419810" cy="622704"/>
            </a:xfrm>
            <a:prstGeom prst="rect">
              <a:avLst/>
            </a:prstGeom>
            <a:solidFill>
              <a:srgbClr val="1A3A8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3"/>
            <p:cNvSpPr/>
            <p:nvPr/>
          </p:nvSpPr>
          <p:spPr>
            <a:xfrm rot="476672">
              <a:off x="755371" y="1769396"/>
              <a:ext cx="419810" cy="622704"/>
            </a:xfrm>
            <a:prstGeom prst="rect">
              <a:avLst/>
            </a:prstGeom>
            <a:solidFill>
              <a:srgbClr val="F0812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3"/>
            <p:cNvSpPr/>
            <p:nvPr/>
          </p:nvSpPr>
          <p:spPr>
            <a:xfrm rot="-325681">
              <a:off x="409319" y="1826468"/>
              <a:ext cx="419810" cy="622704"/>
            </a:xfrm>
            <a:prstGeom prst="rect">
              <a:avLst/>
            </a:prstGeom>
            <a:solidFill>
              <a:srgbClr val="E2007A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2" name="Google Shape;342;p3"/>
          <p:cNvSpPr txBox="1"/>
          <p:nvPr/>
        </p:nvSpPr>
        <p:spPr>
          <a:xfrm>
            <a:off x="4953000" y="1981200"/>
            <a:ext cx="3444875" cy="350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400"/>
              <a:buFont typeface="Arial"/>
              <a:buNone/>
            </a:pPr>
            <a:r>
              <a:rPr b="0" i="0" lang="it-IT" sz="2400" u="none" cap="none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EU Member States, Iceland and Norway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magine che contiene mappa&#10;&#10;Descrizione generata automaticamente" id="343" name="Google Shape;34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5117" y="1814378"/>
            <a:ext cx="3490822" cy="38330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fdolmetta\AppData\Local\Microsoft\Windows\INetCache\Content.Outlook\8WTSBRMT\YfEj-5-logo.jpg" id="344" name="Google Shape;344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91646" y="59785"/>
            <a:ext cx="1294861" cy="844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"/>
          <p:cNvSpPr/>
          <p:nvPr/>
        </p:nvSpPr>
        <p:spPr>
          <a:xfrm>
            <a:off x="0" y="-9077"/>
            <a:ext cx="4637267" cy="6887715"/>
          </a:xfrm>
          <a:prstGeom prst="rect">
            <a:avLst/>
          </a:prstGeom>
          <a:solidFill>
            <a:srgbClr val="FABF8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4"/>
          <p:cNvSpPr/>
          <p:nvPr/>
        </p:nvSpPr>
        <p:spPr>
          <a:xfrm>
            <a:off x="298450" y="119063"/>
            <a:ext cx="4669797" cy="691881"/>
          </a:xfrm>
          <a:prstGeom prst="snip1Rect">
            <a:avLst>
              <a:gd fmla="val 16667" name="adj"/>
            </a:avLst>
          </a:prstGeom>
          <a:solidFill>
            <a:srgbClr val="1641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4"/>
          <p:cNvSpPr/>
          <p:nvPr/>
        </p:nvSpPr>
        <p:spPr>
          <a:xfrm>
            <a:off x="506413" y="6757988"/>
            <a:ext cx="8278812" cy="120650"/>
          </a:xfrm>
          <a:prstGeom prst="rect">
            <a:avLst/>
          </a:prstGeom>
          <a:solidFill>
            <a:srgbClr val="F5BB3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4"/>
          <p:cNvSpPr txBox="1"/>
          <p:nvPr/>
        </p:nvSpPr>
        <p:spPr>
          <a:xfrm>
            <a:off x="503148" y="296353"/>
            <a:ext cx="370558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24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Who can participate</a:t>
            </a:r>
            <a:endParaRPr b="0" i="0" sz="2400" u="none" cap="none" strike="noStrike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53" name="Google Shape;353;p4"/>
          <p:cNvSpPr/>
          <p:nvPr/>
        </p:nvSpPr>
        <p:spPr>
          <a:xfrm>
            <a:off x="279311" y="104686"/>
            <a:ext cx="204787" cy="735012"/>
          </a:xfrm>
          <a:prstGeom prst="rect">
            <a:avLst/>
          </a:prstGeom>
          <a:solidFill>
            <a:srgbClr val="F081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4"/>
          <p:cNvSpPr txBox="1"/>
          <p:nvPr>
            <p:ph idx="12" type="sldNum"/>
          </p:nvPr>
        </p:nvSpPr>
        <p:spPr>
          <a:xfrm>
            <a:off x="8710613" y="6524625"/>
            <a:ext cx="5318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b="0" i="0" lang="it-IT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5" name="Google Shape;355;p4"/>
          <p:cNvGrpSpPr/>
          <p:nvPr/>
        </p:nvGrpSpPr>
        <p:grpSpPr>
          <a:xfrm>
            <a:off x="-85708" y="6183444"/>
            <a:ext cx="1209008" cy="809149"/>
            <a:chOff x="380808" y="1737333"/>
            <a:chExt cx="1499527" cy="752688"/>
          </a:xfrm>
        </p:grpSpPr>
        <p:sp>
          <p:nvSpPr>
            <p:cNvPr id="356" name="Google Shape;356;p4"/>
            <p:cNvSpPr/>
            <p:nvPr/>
          </p:nvSpPr>
          <p:spPr>
            <a:xfrm rot="-572374">
              <a:off x="1411828" y="1836836"/>
              <a:ext cx="419810" cy="622704"/>
            </a:xfrm>
            <a:prstGeom prst="rect">
              <a:avLst/>
            </a:prstGeom>
            <a:solidFill>
              <a:srgbClr val="7BBB3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4"/>
            <p:cNvSpPr/>
            <p:nvPr/>
          </p:nvSpPr>
          <p:spPr>
            <a:xfrm rot="476672">
              <a:off x="1095248" y="1763357"/>
              <a:ext cx="419810" cy="622704"/>
            </a:xfrm>
            <a:prstGeom prst="rect">
              <a:avLst/>
            </a:prstGeom>
            <a:solidFill>
              <a:srgbClr val="1A3A8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4"/>
            <p:cNvSpPr/>
            <p:nvPr/>
          </p:nvSpPr>
          <p:spPr>
            <a:xfrm rot="476672">
              <a:off x="755371" y="1769396"/>
              <a:ext cx="419810" cy="622704"/>
            </a:xfrm>
            <a:prstGeom prst="rect">
              <a:avLst/>
            </a:prstGeom>
            <a:solidFill>
              <a:srgbClr val="F0812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4"/>
            <p:cNvSpPr/>
            <p:nvPr/>
          </p:nvSpPr>
          <p:spPr>
            <a:xfrm rot="-325681">
              <a:off x="409319" y="1826468"/>
              <a:ext cx="419810" cy="622704"/>
            </a:xfrm>
            <a:prstGeom prst="rect">
              <a:avLst/>
            </a:prstGeom>
            <a:solidFill>
              <a:srgbClr val="E2007A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0" name="Google Shape;360;p4"/>
          <p:cNvSpPr txBox="1"/>
          <p:nvPr/>
        </p:nvSpPr>
        <p:spPr>
          <a:xfrm>
            <a:off x="4679950" y="1156599"/>
            <a:ext cx="4595813" cy="11604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DB006E"/>
              </a:buClr>
              <a:buSzPts val="2400"/>
              <a:buFont typeface="Arial"/>
              <a:buNone/>
            </a:pPr>
            <a:r>
              <a:rPr b="1" i="0" lang="it-IT" sz="2400" u="none" cap="none" strike="noStrike">
                <a:solidFill>
                  <a:srgbClr val="DB006E"/>
                </a:solidFill>
                <a:latin typeface="Arial"/>
                <a:ea typeface="Arial"/>
                <a:cs typeface="Arial"/>
                <a:sym typeface="Arial"/>
              </a:rPr>
              <a:t>         Employers</a:t>
            </a:r>
            <a:endParaRPr/>
          </a:p>
        </p:txBody>
      </p:sp>
      <p:sp>
        <p:nvSpPr>
          <p:cNvPr id="361" name="Google Shape;361;p4"/>
          <p:cNvSpPr txBox="1"/>
          <p:nvPr/>
        </p:nvSpPr>
        <p:spPr>
          <a:xfrm>
            <a:off x="129396" y="1170887"/>
            <a:ext cx="4595813" cy="1160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2400"/>
              <a:buFont typeface="Arial"/>
              <a:buNone/>
            </a:pPr>
            <a:r>
              <a:rPr b="1" i="1" lang="it-IT" sz="2400" u="none" cap="none" strike="noStrike">
                <a:solidFill>
                  <a:srgbClr val="E46C0A"/>
                </a:solidFill>
                <a:latin typeface="Arial"/>
                <a:ea typeface="Arial"/>
                <a:cs typeface="Arial"/>
                <a:sym typeface="Arial"/>
              </a:rPr>
              <a:t>        Jobseekers</a:t>
            </a:r>
            <a:endParaRPr b="1" i="1" sz="2400" u="none" cap="none" strike="noStrike">
              <a:solidFill>
                <a:srgbClr val="E46C0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4"/>
          <p:cNvSpPr txBox="1"/>
          <p:nvPr/>
        </p:nvSpPr>
        <p:spPr>
          <a:xfrm>
            <a:off x="328613" y="2352076"/>
            <a:ext cx="4219575" cy="317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F5494"/>
              </a:buClr>
              <a:buSzPts val="2000"/>
              <a:buFont typeface="Noto Sans Symbols"/>
              <a:buChar char="▪"/>
            </a:pPr>
            <a:r>
              <a:rPr b="1" i="0" lang="it-IT" sz="20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18-35 years</a:t>
            </a:r>
            <a:endParaRPr b="1" i="0" sz="2000" u="none" cap="none" strike="noStrik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F5494"/>
              </a:buClr>
              <a:buSzPts val="2000"/>
              <a:buFont typeface="Noto Sans Symbols"/>
              <a:buChar char="▪"/>
            </a:pPr>
            <a:r>
              <a:rPr b="0" i="0" lang="it-IT" sz="20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Citizens and resident in EU member States + Norway e Iceland</a:t>
            </a:r>
            <a:endParaRPr/>
          </a:p>
          <a:p>
            <a:pPr indent="-158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F5494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F5494"/>
              </a:buClr>
              <a:buSzPts val="2000"/>
              <a:buFont typeface="Noto Sans Symbols"/>
              <a:buChar char="▪"/>
            </a:pPr>
            <a:r>
              <a:rPr b="0" i="0" lang="it-IT" sz="20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Wishing to live a mobility experience in another Country different from the residence one</a:t>
            </a:r>
            <a:endParaRPr/>
          </a:p>
          <a:p>
            <a:pPr indent="-158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F5494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4"/>
          <p:cNvSpPr txBox="1"/>
          <p:nvPr/>
        </p:nvSpPr>
        <p:spPr>
          <a:xfrm>
            <a:off x="4724400" y="2318380"/>
            <a:ext cx="4419600" cy="40934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F5494"/>
              </a:buClr>
              <a:buSzPts val="2000"/>
              <a:buFont typeface="Noto Sans Symbols"/>
              <a:buChar char="▪"/>
            </a:pPr>
            <a:r>
              <a:rPr b="0" i="0" lang="it-IT" sz="20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Profit and non-profit organizations, small, medium and large companies with a focus on SMEs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F5494"/>
              </a:buClr>
              <a:buSzPts val="2000"/>
              <a:buFont typeface="Noto Sans Symbols"/>
              <a:buChar char="▪"/>
            </a:pPr>
            <a:r>
              <a:rPr b="0" i="0" lang="it-IT" sz="20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All sectors are included (e.g. health, engineering, logistics and ICT, tourism and related services, etc.)</a:t>
            </a:r>
            <a:endParaRPr b="0" i="0" sz="2000" u="none" cap="none" strike="noStrik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2000" u="none" cap="none" strike="noStrik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20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Eligible contracts:</a:t>
            </a:r>
            <a:endParaRPr b="1" i="1" sz="2000" u="none" cap="none" strike="noStrik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F5494"/>
              </a:buClr>
              <a:buSzPts val="2000"/>
              <a:buFont typeface="Arial"/>
              <a:buChar char="•"/>
            </a:pPr>
            <a:r>
              <a:rPr b="1" i="0" lang="it-IT" sz="20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paid traineeship</a:t>
            </a:r>
            <a:r>
              <a:rPr b="0" i="0" lang="it-IT" sz="20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(minimum duration 3 months)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F5494"/>
              </a:buClr>
              <a:buSzPts val="2000"/>
              <a:buFont typeface="Arial"/>
              <a:buChar char="•"/>
            </a:pPr>
            <a:r>
              <a:rPr b="1" i="0" lang="it-IT" sz="20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Job or apprenticeship contract</a:t>
            </a:r>
            <a:r>
              <a:rPr b="0" i="0" lang="it-IT" sz="20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(min duration 6 months)</a:t>
            </a:r>
            <a:endParaRPr/>
          </a:p>
        </p:txBody>
      </p:sp>
      <p:sp>
        <p:nvSpPr>
          <p:cNvPr id="364" name="Google Shape;364;p4"/>
          <p:cNvSpPr/>
          <p:nvPr/>
        </p:nvSpPr>
        <p:spPr>
          <a:xfrm rot="-5400000">
            <a:off x="-3573462" y="3486150"/>
            <a:ext cx="7680325" cy="53975"/>
          </a:xfrm>
          <a:prstGeom prst="rect">
            <a:avLst/>
          </a:prstGeom>
          <a:solidFill>
            <a:srgbClr val="87B3DD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5" name="Google Shape;365;p4"/>
          <p:cNvGrpSpPr/>
          <p:nvPr/>
        </p:nvGrpSpPr>
        <p:grpSpPr>
          <a:xfrm>
            <a:off x="354013" y="1080399"/>
            <a:ext cx="1495425" cy="1027113"/>
            <a:chOff x="354676" y="702269"/>
            <a:chExt cx="1494674" cy="968861"/>
          </a:xfrm>
        </p:grpSpPr>
        <p:pic>
          <p:nvPicPr>
            <p:cNvPr id="366" name="Google Shape;366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85350" y="702269"/>
              <a:ext cx="864000" cy="86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7" name="Google Shape;367;p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54676" y="817574"/>
              <a:ext cx="853646" cy="853556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pic>
      </p:grpSp>
      <p:grpSp>
        <p:nvGrpSpPr>
          <p:cNvPr id="368" name="Google Shape;368;p4"/>
          <p:cNvGrpSpPr/>
          <p:nvPr/>
        </p:nvGrpSpPr>
        <p:grpSpPr>
          <a:xfrm>
            <a:off x="4724699" y="951812"/>
            <a:ext cx="1714500" cy="1155700"/>
            <a:chOff x="4422177" y="605938"/>
            <a:chExt cx="1715225" cy="1083936"/>
          </a:xfrm>
        </p:grpSpPr>
        <p:pic>
          <p:nvPicPr>
            <p:cNvPr descr="C:\Users\cmastracci.ext\AppData\Local\Microsoft\Windows\INetCache\Content.Outlook\3R610GJZ\icona femminile.png" id="369" name="Google Shape;369;p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309402" y="605938"/>
              <a:ext cx="828000" cy="82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0" name="Google Shape;370;p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422177" y="722074"/>
              <a:ext cx="1367416" cy="967800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pic>
      </p:grpSp>
      <p:pic>
        <p:nvPicPr>
          <p:cNvPr descr="C:\Users\fdolmetta\AppData\Local\Microsoft\Windows\INetCache\Content.Outlook\8WTSBRMT\YfEj-5-logo.jpg" id="371" name="Google Shape;371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835420" y="203559"/>
            <a:ext cx="1294861" cy="844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"/>
          <p:cNvSpPr/>
          <p:nvPr/>
        </p:nvSpPr>
        <p:spPr>
          <a:xfrm>
            <a:off x="293688" y="119063"/>
            <a:ext cx="4314825" cy="735012"/>
          </a:xfrm>
          <a:prstGeom prst="snip1Rect">
            <a:avLst>
              <a:gd fmla="val 16667" name="adj"/>
            </a:avLst>
          </a:prstGeom>
          <a:solidFill>
            <a:srgbClr val="1641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5"/>
          <p:cNvSpPr txBox="1"/>
          <p:nvPr/>
        </p:nvSpPr>
        <p:spPr>
          <a:xfrm>
            <a:off x="520791" y="251365"/>
            <a:ext cx="442720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b="0" i="0" lang="it-IT" sz="24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What the project offers</a:t>
            </a:r>
            <a:endParaRPr/>
          </a:p>
        </p:txBody>
      </p:sp>
      <p:sp>
        <p:nvSpPr>
          <p:cNvPr id="378" name="Google Shape;378;p5"/>
          <p:cNvSpPr/>
          <p:nvPr/>
        </p:nvSpPr>
        <p:spPr>
          <a:xfrm>
            <a:off x="293688" y="119063"/>
            <a:ext cx="204787" cy="735012"/>
          </a:xfrm>
          <a:prstGeom prst="rect">
            <a:avLst/>
          </a:prstGeom>
          <a:solidFill>
            <a:srgbClr val="F081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5"/>
          <p:cNvSpPr/>
          <p:nvPr/>
        </p:nvSpPr>
        <p:spPr>
          <a:xfrm>
            <a:off x="506413" y="6757988"/>
            <a:ext cx="8278812" cy="120650"/>
          </a:xfrm>
          <a:prstGeom prst="rect">
            <a:avLst/>
          </a:prstGeom>
          <a:solidFill>
            <a:srgbClr val="F5BB3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5"/>
          <p:cNvSpPr txBox="1"/>
          <p:nvPr>
            <p:ph idx="12" type="sldNum"/>
          </p:nvPr>
        </p:nvSpPr>
        <p:spPr>
          <a:xfrm>
            <a:off x="8710613" y="6524625"/>
            <a:ext cx="5318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b="0" i="0" lang="it-IT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5"/>
          <p:cNvSpPr/>
          <p:nvPr/>
        </p:nvSpPr>
        <p:spPr>
          <a:xfrm rot="-5400000">
            <a:off x="-3573462" y="3486150"/>
            <a:ext cx="7680325" cy="53975"/>
          </a:xfrm>
          <a:prstGeom prst="rect">
            <a:avLst/>
          </a:prstGeom>
          <a:solidFill>
            <a:srgbClr val="6482A1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2" name="Google Shape;382;p5"/>
          <p:cNvGrpSpPr/>
          <p:nvPr/>
        </p:nvGrpSpPr>
        <p:grpSpPr>
          <a:xfrm>
            <a:off x="-85708" y="6183444"/>
            <a:ext cx="1209008" cy="809149"/>
            <a:chOff x="380808" y="1737333"/>
            <a:chExt cx="1499527" cy="752688"/>
          </a:xfrm>
        </p:grpSpPr>
        <p:sp>
          <p:nvSpPr>
            <p:cNvPr id="383" name="Google Shape;383;p5"/>
            <p:cNvSpPr/>
            <p:nvPr/>
          </p:nvSpPr>
          <p:spPr>
            <a:xfrm rot="-572374">
              <a:off x="1411828" y="1836836"/>
              <a:ext cx="419810" cy="622704"/>
            </a:xfrm>
            <a:prstGeom prst="rect">
              <a:avLst/>
            </a:prstGeom>
            <a:solidFill>
              <a:srgbClr val="7BBB3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5"/>
            <p:cNvSpPr/>
            <p:nvPr/>
          </p:nvSpPr>
          <p:spPr>
            <a:xfrm rot="476672">
              <a:off x="1095248" y="1763357"/>
              <a:ext cx="419810" cy="622704"/>
            </a:xfrm>
            <a:prstGeom prst="rect">
              <a:avLst/>
            </a:prstGeom>
            <a:solidFill>
              <a:srgbClr val="1A3A8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5"/>
            <p:cNvSpPr/>
            <p:nvPr/>
          </p:nvSpPr>
          <p:spPr>
            <a:xfrm rot="476672">
              <a:off x="755371" y="1769396"/>
              <a:ext cx="419810" cy="622704"/>
            </a:xfrm>
            <a:prstGeom prst="rect">
              <a:avLst/>
            </a:prstGeom>
            <a:solidFill>
              <a:srgbClr val="F0812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5"/>
            <p:cNvSpPr/>
            <p:nvPr/>
          </p:nvSpPr>
          <p:spPr>
            <a:xfrm rot="-325681">
              <a:off x="409319" y="1826468"/>
              <a:ext cx="419810" cy="622704"/>
            </a:xfrm>
            <a:prstGeom prst="rect">
              <a:avLst/>
            </a:prstGeom>
            <a:solidFill>
              <a:srgbClr val="E2007A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7" name="Google Shape;387;p5"/>
          <p:cNvSpPr/>
          <p:nvPr/>
        </p:nvSpPr>
        <p:spPr>
          <a:xfrm>
            <a:off x="2989263" y="1981200"/>
            <a:ext cx="1701800" cy="1714500"/>
          </a:xfrm>
          <a:prstGeom prst="ellipse">
            <a:avLst/>
          </a:prstGeom>
          <a:solidFill>
            <a:srgbClr val="002060"/>
          </a:solidFill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5"/>
          <p:cNvSpPr/>
          <p:nvPr/>
        </p:nvSpPr>
        <p:spPr>
          <a:xfrm>
            <a:off x="3246560" y="3470244"/>
            <a:ext cx="1695057" cy="1711681"/>
          </a:xfrm>
          <a:prstGeom prst="ellipse">
            <a:avLst/>
          </a:prstGeom>
          <a:solidFill>
            <a:srgbClr val="ED7D31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5"/>
          <p:cNvSpPr/>
          <p:nvPr/>
        </p:nvSpPr>
        <p:spPr>
          <a:xfrm>
            <a:off x="4488267" y="2237950"/>
            <a:ext cx="1981234" cy="1953051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5"/>
          <p:cNvSpPr txBox="1"/>
          <p:nvPr/>
        </p:nvSpPr>
        <p:spPr>
          <a:xfrm>
            <a:off x="4005532" y="2547668"/>
            <a:ext cx="2995613" cy="13477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1" i="0" lang="it-IT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Services and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1" i="0" lang="it-IT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personalized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1" i="0" lang="it-IT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advisory </a:t>
            </a:r>
            <a:endParaRPr/>
          </a:p>
        </p:txBody>
      </p:sp>
      <p:sp>
        <p:nvSpPr>
          <p:cNvPr id="391" name="Google Shape;391;p5"/>
          <p:cNvSpPr/>
          <p:nvPr/>
        </p:nvSpPr>
        <p:spPr>
          <a:xfrm>
            <a:off x="3117401" y="3947214"/>
            <a:ext cx="1897062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1" i="0" lang="it-IT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Financial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1" i="0" lang="it-IT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benefit </a:t>
            </a:r>
            <a:endParaRPr/>
          </a:p>
        </p:txBody>
      </p:sp>
      <p:sp>
        <p:nvSpPr>
          <p:cNvPr id="392" name="Google Shape;392;p5"/>
          <p:cNvSpPr txBox="1"/>
          <p:nvPr/>
        </p:nvSpPr>
        <p:spPr>
          <a:xfrm>
            <a:off x="2919232" y="2156814"/>
            <a:ext cx="1726842" cy="11033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t-IT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</a:t>
            </a:r>
            <a:r>
              <a:rPr b="1" i="0" lang="it-IT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Information</a:t>
            </a:r>
            <a:endParaRPr/>
          </a:p>
        </p:txBody>
      </p:sp>
      <p:sp>
        <p:nvSpPr>
          <p:cNvPr id="393" name="Google Shape;393;p5"/>
          <p:cNvSpPr txBox="1"/>
          <p:nvPr/>
        </p:nvSpPr>
        <p:spPr>
          <a:xfrm>
            <a:off x="168124" y="1055059"/>
            <a:ext cx="4595813" cy="11604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2800"/>
              <a:buFont typeface="Arial"/>
              <a:buNone/>
            </a:pPr>
            <a:r>
              <a:rPr b="1" i="0" lang="it-IT" sz="2800" u="none" cap="none" strike="noStrike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rPr>
              <a:t>        Jobseekers</a:t>
            </a:r>
            <a:endParaRPr/>
          </a:p>
        </p:txBody>
      </p:sp>
      <p:grpSp>
        <p:nvGrpSpPr>
          <p:cNvPr id="394" name="Google Shape;394;p5"/>
          <p:cNvGrpSpPr/>
          <p:nvPr/>
        </p:nvGrpSpPr>
        <p:grpSpPr>
          <a:xfrm>
            <a:off x="397145" y="1166663"/>
            <a:ext cx="1495425" cy="931863"/>
            <a:chOff x="354676" y="702269"/>
            <a:chExt cx="1494674" cy="968861"/>
          </a:xfrm>
        </p:grpSpPr>
        <p:pic>
          <p:nvPicPr>
            <p:cNvPr id="395" name="Google Shape;395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85350" y="702269"/>
              <a:ext cx="864000" cy="86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6" name="Google Shape;396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54676" y="817806"/>
              <a:ext cx="853646" cy="853324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pic>
      </p:grpSp>
      <p:grpSp>
        <p:nvGrpSpPr>
          <p:cNvPr id="397" name="Google Shape;397;p5"/>
          <p:cNvGrpSpPr/>
          <p:nvPr/>
        </p:nvGrpSpPr>
        <p:grpSpPr>
          <a:xfrm>
            <a:off x="7034213" y="4110038"/>
            <a:ext cx="1714500" cy="1014412"/>
            <a:chOff x="4422177" y="605938"/>
            <a:chExt cx="1715225" cy="1083936"/>
          </a:xfrm>
        </p:grpSpPr>
        <p:pic>
          <p:nvPicPr>
            <p:cNvPr descr="C:\Users\cmastracci.ext\AppData\Local\Microsoft\Windows\INetCache\Content.Outlook\3R610GJZ\icona femminile.png" id="398" name="Google Shape;398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309402" y="605938"/>
              <a:ext cx="828000" cy="82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9" name="Google Shape;399;p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422177" y="722982"/>
              <a:ext cx="1367415" cy="966892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400" name="Google Shape;400;p5"/>
          <p:cNvSpPr/>
          <p:nvPr/>
        </p:nvSpPr>
        <p:spPr>
          <a:xfrm rot="-1573882">
            <a:off x="2268538" y="4919093"/>
            <a:ext cx="801687" cy="727075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2007A"/>
          </a:solidFill>
          <a:ln cap="flat" cmpd="sng" w="9525">
            <a:solidFill>
              <a:srgbClr val="F5913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5"/>
          <p:cNvSpPr/>
          <p:nvPr/>
        </p:nvSpPr>
        <p:spPr>
          <a:xfrm rot="9171973">
            <a:off x="6552062" y="2009087"/>
            <a:ext cx="801688" cy="72548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2007A"/>
          </a:solidFill>
          <a:ln cap="flat" cmpd="sng" w="9525">
            <a:solidFill>
              <a:srgbClr val="F5913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5"/>
          <p:cNvSpPr txBox="1"/>
          <p:nvPr/>
        </p:nvSpPr>
        <p:spPr>
          <a:xfrm>
            <a:off x="5111270" y="4894711"/>
            <a:ext cx="4595813" cy="11604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DB006E"/>
              </a:buClr>
              <a:buSzPts val="2400"/>
              <a:buFont typeface="Arial"/>
              <a:buNone/>
            </a:pPr>
            <a:r>
              <a:rPr b="1" i="0" lang="it-IT" sz="2400" u="none" cap="none" strike="noStrike">
                <a:solidFill>
                  <a:srgbClr val="DB006E"/>
                </a:solidFill>
                <a:latin typeface="Arial"/>
                <a:ea typeface="Arial"/>
                <a:cs typeface="Arial"/>
                <a:sym typeface="Arial"/>
              </a:rPr>
              <a:t>         Employers</a:t>
            </a:r>
            <a:endParaRPr/>
          </a:p>
        </p:txBody>
      </p:sp>
      <p:pic>
        <p:nvPicPr>
          <p:cNvPr descr="C:\Users\fdolmetta\AppData\Local\Microsoft\Windows\INetCache\Content.Outlook\8WTSBRMT\YfEj-5-logo.jpg" id="403" name="Google Shape;403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691646" y="59785"/>
            <a:ext cx="1294861" cy="844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6"/>
          <p:cNvSpPr/>
          <p:nvPr/>
        </p:nvSpPr>
        <p:spPr>
          <a:xfrm>
            <a:off x="293688" y="119063"/>
            <a:ext cx="4314825" cy="735012"/>
          </a:xfrm>
          <a:prstGeom prst="snip1Rect">
            <a:avLst>
              <a:gd fmla="val 16667" name="adj"/>
            </a:avLst>
          </a:prstGeom>
          <a:solidFill>
            <a:srgbClr val="1641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6"/>
          <p:cNvSpPr txBox="1"/>
          <p:nvPr/>
        </p:nvSpPr>
        <p:spPr>
          <a:xfrm>
            <a:off x="512584" y="249598"/>
            <a:ext cx="405797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b="0" i="0" lang="it-IT" sz="24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What the project offers</a:t>
            </a:r>
            <a:endParaRPr b="0" i="0" sz="2400" u="none" cap="none" strike="noStrike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10" name="Google Shape;410;p6"/>
          <p:cNvSpPr/>
          <p:nvPr/>
        </p:nvSpPr>
        <p:spPr>
          <a:xfrm>
            <a:off x="293688" y="119063"/>
            <a:ext cx="204787" cy="735012"/>
          </a:xfrm>
          <a:prstGeom prst="rect">
            <a:avLst/>
          </a:prstGeom>
          <a:solidFill>
            <a:srgbClr val="F081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6"/>
          <p:cNvSpPr/>
          <p:nvPr/>
        </p:nvSpPr>
        <p:spPr>
          <a:xfrm>
            <a:off x="506413" y="6757988"/>
            <a:ext cx="8278812" cy="120650"/>
          </a:xfrm>
          <a:prstGeom prst="rect">
            <a:avLst/>
          </a:prstGeom>
          <a:solidFill>
            <a:srgbClr val="F5BB3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6"/>
          <p:cNvSpPr txBox="1"/>
          <p:nvPr>
            <p:ph idx="12" type="sldNum"/>
          </p:nvPr>
        </p:nvSpPr>
        <p:spPr>
          <a:xfrm>
            <a:off x="8710613" y="6524625"/>
            <a:ext cx="5318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b="0" i="0" lang="it-IT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6"/>
          <p:cNvSpPr/>
          <p:nvPr/>
        </p:nvSpPr>
        <p:spPr>
          <a:xfrm rot="-5400000">
            <a:off x="-3573462" y="3486150"/>
            <a:ext cx="7680325" cy="53975"/>
          </a:xfrm>
          <a:prstGeom prst="rect">
            <a:avLst/>
          </a:prstGeom>
          <a:solidFill>
            <a:srgbClr val="6482A1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4" name="Google Shape;414;p6"/>
          <p:cNvGrpSpPr/>
          <p:nvPr/>
        </p:nvGrpSpPr>
        <p:grpSpPr>
          <a:xfrm>
            <a:off x="-85708" y="6183444"/>
            <a:ext cx="1209008" cy="809149"/>
            <a:chOff x="380808" y="1737333"/>
            <a:chExt cx="1499527" cy="752688"/>
          </a:xfrm>
        </p:grpSpPr>
        <p:sp>
          <p:nvSpPr>
            <p:cNvPr id="415" name="Google Shape;415;p6"/>
            <p:cNvSpPr/>
            <p:nvPr/>
          </p:nvSpPr>
          <p:spPr>
            <a:xfrm rot="-572374">
              <a:off x="1411828" y="1836836"/>
              <a:ext cx="419810" cy="622704"/>
            </a:xfrm>
            <a:prstGeom prst="rect">
              <a:avLst/>
            </a:prstGeom>
            <a:solidFill>
              <a:srgbClr val="7BBB3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6"/>
            <p:cNvSpPr/>
            <p:nvPr/>
          </p:nvSpPr>
          <p:spPr>
            <a:xfrm rot="476672">
              <a:off x="1095248" y="1763357"/>
              <a:ext cx="419810" cy="622704"/>
            </a:xfrm>
            <a:prstGeom prst="rect">
              <a:avLst/>
            </a:prstGeom>
            <a:solidFill>
              <a:srgbClr val="1A3A8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6"/>
            <p:cNvSpPr/>
            <p:nvPr/>
          </p:nvSpPr>
          <p:spPr>
            <a:xfrm rot="476672">
              <a:off x="755371" y="1769396"/>
              <a:ext cx="419810" cy="622704"/>
            </a:xfrm>
            <a:prstGeom prst="rect">
              <a:avLst/>
            </a:prstGeom>
            <a:solidFill>
              <a:srgbClr val="F0812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6"/>
            <p:cNvSpPr/>
            <p:nvPr/>
          </p:nvSpPr>
          <p:spPr>
            <a:xfrm rot="-325681">
              <a:off x="409319" y="1826468"/>
              <a:ext cx="419810" cy="622704"/>
            </a:xfrm>
            <a:prstGeom prst="rect">
              <a:avLst/>
            </a:prstGeom>
            <a:solidFill>
              <a:srgbClr val="E2007A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9" name="Google Shape;419;p6"/>
          <p:cNvSpPr txBox="1"/>
          <p:nvPr/>
        </p:nvSpPr>
        <p:spPr>
          <a:xfrm>
            <a:off x="511116" y="1693654"/>
            <a:ext cx="5372100" cy="26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it-IT" sz="20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For JS:</a:t>
            </a:r>
            <a:r>
              <a:rPr b="0" i="0" lang="it-IT" sz="20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2000" u="none" cap="none" strike="noStrik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Char char="•"/>
            </a:pPr>
            <a:r>
              <a:rPr b="0" i="0" lang="it-IT" sz="20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YfEj helps to find job, traineeship or apprenticeship opportunities in an European country other than their country of residence</a:t>
            </a:r>
            <a:endParaRPr/>
          </a:p>
          <a:p>
            <a:pPr indent="-342900" lvl="0" marL="342900" marR="0" rtl="0" algn="just"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Char char="•"/>
            </a:pPr>
            <a:r>
              <a:rPr b="0" i="0" lang="it-IT" sz="20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Supports JS from the selection to the post-placement phases and in the management of the project procedures to apply for project financial benefits</a:t>
            </a:r>
            <a:endParaRPr/>
          </a:p>
          <a:p>
            <a:pPr indent="-215900" lvl="0" marL="342900" marR="0" rtl="0" algn="just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t/>
            </a:r>
            <a:endParaRPr b="0" i="0" sz="2000" u="none" cap="none" strike="noStrik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6"/>
          <p:cNvSpPr txBox="1"/>
          <p:nvPr/>
        </p:nvSpPr>
        <p:spPr>
          <a:xfrm>
            <a:off x="516507" y="3969589"/>
            <a:ext cx="5380038" cy="2322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it-IT" sz="20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For Employer:</a:t>
            </a:r>
            <a:endParaRPr/>
          </a:p>
          <a:p>
            <a:pPr indent="-342900" lvl="0" marL="342900" marR="0" rtl="0" algn="just"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Char char="•"/>
            </a:pPr>
            <a:r>
              <a:rPr b="0" i="0" lang="it-IT" sz="20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YfEj supports employers in the process of selection and recruitment of professional profiles, through a large database of jobseekers CVs</a:t>
            </a:r>
            <a:endParaRPr/>
          </a:p>
        </p:txBody>
      </p:sp>
      <p:pic>
        <p:nvPicPr>
          <p:cNvPr descr="https://scontent-mxp1-1.xx.fbcdn.net/v/t1.0-9/118797729_650412409226842_2441449486097590414_o.jpg?_nc_cat=105&amp;_nc_sid=730e14&amp;_nc_ohc=hhykNd5B0NwAX8xY5lg&amp;_nc_ht=scontent-mxp1-1.xx&amp;oh=fc43d32916f814ca565212ade2579d54&amp;oe=5FADF384" id="421" name="Google Shape;42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2440" y="4106953"/>
            <a:ext cx="2896019" cy="20514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scontent-mxp1-1.xx.fbcdn.net/v/t1.0-9/118984648_654907115444038_8583848110735884036_o.jpg?_nc_cat=109&amp;_nc_sid=730e14&amp;_nc_ohc=74HfbnjvueIAX-DH74W&amp;_nc_ht=scontent-mxp1-1.xx&amp;oh=170aca32dba855dc001c49f41ae2647f&amp;oe=5FB0200B" id="422" name="Google Shape;42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36900" y="1764101"/>
            <a:ext cx="2905663" cy="2054165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6"/>
          <p:cNvSpPr txBox="1"/>
          <p:nvPr/>
        </p:nvSpPr>
        <p:spPr>
          <a:xfrm>
            <a:off x="253042" y="868273"/>
            <a:ext cx="26670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A3A80"/>
              </a:buClr>
              <a:buSzPts val="2000"/>
              <a:buFont typeface="Arial"/>
              <a:buNone/>
            </a:pPr>
            <a:r>
              <a:rPr b="1" i="1" lang="it-IT" sz="2000" u="none" cap="none" strike="noStrike">
                <a:solidFill>
                  <a:srgbClr val="1A3A80"/>
                </a:solidFill>
                <a:latin typeface="Arial"/>
                <a:ea typeface="Arial"/>
                <a:cs typeface="Arial"/>
                <a:sym typeface="Arial"/>
              </a:rPr>
              <a:t>Project services</a:t>
            </a:r>
            <a:endParaRPr/>
          </a:p>
        </p:txBody>
      </p:sp>
      <p:pic>
        <p:nvPicPr>
          <p:cNvPr descr="C:\Users\fdolmetta\AppData\Local\Microsoft\Windows\INetCache\Content.Outlook\8WTSBRMT\YfEj-5-logo.jpg" id="424" name="Google Shape;424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91646" y="59785"/>
            <a:ext cx="1294861" cy="844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7"/>
          <p:cNvSpPr/>
          <p:nvPr/>
        </p:nvSpPr>
        <p:spPr>
          <a:xfrm>
            <a:off x="293688" y="119062"/>
            <a:ext cx="4314825" cy="735012"/>
          </a:xfrm>
          <a:prstGeom prst="snip1Rect">
            <a:avLst>
              <a:gd fmla="val 16667" name="adj"/>
            </a:avLst>
          </a:prstGeom>
          <a:solidFill>
            <a:srgbClr val="1641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7"/>
          <p:cNvSpPr/>
          <p:nvPr/>
        </p:nvSpPr>
        <p:spPr>
          <a:xfrm>
            <a:off x="293688" y="119062"/>
            <a:ext cx="204787" cy="735012"/>
          </a:xfrm>
          <a:prstGeom prst="rect">
            <a:avLst/>
          </a:prstGeom>
          <a:solidFill>
            <a:srgbClr val="F081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7"/>
          <p:cNvSpPr/>
          <p:nvPr/>
        </p:nvSpPr>
        <p:spPr>
          <a:xfrm rot="-5400000">
            <a:off x="-3573461" y="3486150"/>
            <a:ext cx="7680325" cy="53975"/>
          </a:xfrm>
          <a:prstGeom prst="rect">
            <a:avLst/>
          </a:prstGeom>
          <a:solidFill>
            <a:srgbClr val="6482A1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2" name="Google Shape;43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8851" y="3059355"/>
            <a:ext cx="7674633" cy="18863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3" name="Google Shape;433;p7"/>
          <p:cNvCxnSpPr/>
          <p:nvPr/>
        </p:nvCxnSpPr>
        <p:spPr>
          <a:xfrm>
            <a:off x="1015401" y="1739354"/>
            <a:ext cx="8627" cy="1259456"/>
          </a:xfrm>
          <a:prstGeom prst="straightConnector1">
            <a:avLst/>
          </a:prstGeom>
          <a:noFill/>
          <a:ln cap="flat" cmpd="sng" w="25400">
            <a:solidFill>
              <a:srgbClr val="FF008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434" name="Google Shape;434;p7"/>
          <p:cNvSpPr txBox="1"/>
          <p:nvPr/>
        </p:nvSpPr>
        <p:spPr>
          <a:xfrm>
            <a:off x="1109481" y="1688581"/>
            <a:ext cx="221123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rgbClr val="FF0088"/>
                </a:solidFill>
                <a:latin typeface="Arial Black"/>
                <a:ea typeface="Arial Black"/>
                <a:cs typeface="Arial Black"/>
                <a:sym typeface="Arial Black"/>
              </a:rPr>
              <a:t>Interview allowance</a:t>
            </a:r>
            <a:endParaRPr b="1" i="1" sz="1800">
              <a:solidFill>
                <a:srgbClr val="FF0088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Noto Sans Symbols"/>
              <a:buChar char="✔"/>
            </a:pPr>
            <a:r>
              <a:rPr b="1" i="1" lang="it-IT" sz="1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Up to 600 euro</a:t>
            </a:r>
            <a:endParaRPr b="1" i="1" sz="18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Noto Sans Symbols"/>
              <a:buChar char="✔"/>
            </a:pPr>
            <a:r>
              <a:rPr b="1" i="1" lang="it-IT" sz="1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Flat rate</a:t>
            </a:r>
            <a:endParaRPr b="1" i="1" sz="18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5" name="Google Shape;435;p7"/>
          <p:cNvCxnSpPr/>
          <p:nvPr/>
        </p:nvCxnSpPr>
        <p:spPr>
          <a:xfrm>
            <a:off x="1055672" y="4859924"/>
            <a:ext cx="8627" cy="1259456"/>
          </a:xfrm>
          <a:prstGeom prst="straightConnector1">
            <a:avLst/>
          </a:prstGeom>
          <a:noFill/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436" name="Google Shape;436;p7"/>
          <p:cNvSpPr txBox="1"/>
          <p:nvPr/>
        </p:nvSpPr>
        <p:spPr>
          <a:xfrm>
            <a:off x="978689" y="4912569"/>
            <a:ext cx="2743200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Language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course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Noto Sans Symbols"/>
              <a:buChar char="✔"/>
            </a:pPr>
            <a:r>
              <a:rPr b="1" i="1" lang="it-IT" sz="1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Up to 2000 euro</a:t>
            </a:r>
            <a:endParaRPr b="1" i="1" sz="18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Noto Sans Symbols"/>
              <a:buChar char="✔"/>
            </a:pPr>
            <a:r>
              <a:rPr b="1" i="1" lang="it-IT" sz="1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Reimbursement</a:t>
            </a:r>
            <a:endParaRPr b="1" i="1" sz="18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rgbClr val="FF0088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37" name="Google Shape;437;p7"/>
          <p:cNvSpPr txBox="1"/>
          <p:nvPr/>
        </p:nvSpPr>
        <p:spPr>
          <a:xfrm>
            <a:off x="3441893" y="1550081"/>
            <a:ext cx="2211239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Special </a:t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Needs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Noto Sans Symbols"/>
              <a:buChar char="✔"/>
            </a:pPr>
            <a:r>
              <a:rPr b="1" i="1" lang="it-IT" sz="1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Up to 500 euro</a:t>
            </a:r>
            <a:endParaRPr b="1" i="1" sz="18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Noto Sans Symbols"/>
              <a:buChar char="✔"/>
            </a:pPr>
            <a:r>
              <a:rPr b="1" i="1" lang="it-IT" sz="1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Reimbursement</a:t>
            </a:r>
            <a:endParaRPr b="1" i="1" sz="18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rgbClr val="FF0088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cxnSp>
        <p:nvCxnSpPr>
          <p:cNvPr id="438" name="Google Shape;438;p7"/>
          <p:cNvCxnSpPr/>
          <p:nvPr/>
        </p:nvCxnSpPr>
        <p:spPr>
          <a:xfrm>
            <a:off x="3344533" y="1739353"/>
            <a:ext cx="8627" cy="1259456"/>
          </a:xfrm>
          <a:prstGeom prst="straightConnector1">
            <a:avLst/>
          </a:prstGeom>
          <a:noFill/>
          <a:ln cap="flat" cmpd="sng" w="254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439" name="Google Shape;439;p7"/>
          <p:cNvCxnSpPr/>
          <p:nvPr/>
        </p:nvCxnSpPr>
        <p:spPr>
          <a:xfrm>
            <a:off x="3353160" y="4829340"/>
            <a:ext cx="8627" cy="1259456"/>
          </a:xfrm>
          <a:prstGeom prst="straightConnector1">
            <a:avLst/>
          </a:prstGeom>
          <a:noFill/>
          <a:ln cap="flat" cmpd="sng" w="25400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440" name="Google Shape;440;p7"/>
          <p:cNvSpPr txBox="1"/>
          <p:nvPr/>
        </p:nvSpPr>
        <p:spPr>
          <a:xfrm>
            <a:off x="3580801" y="4853683"/>
            <a:ext cx="2743200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92D050"/>
                </a:solidFill>
                <a:latin typeface="Arial Black"/>
                <a:ea typeface="Arial Black"/>
                <a:cs typeface="Arial Black"/>
                <a:sym typeface="Arial Black"/>
              </a:rPr>
              <a:t>Relocation </a:t>
            </a:r>
            <a:endParaRPr sz="1800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92D050"/>
                </a:solidFill>
                <a:latin typeface="Arial Black"/>
                <a:ea typeface="Arial Black"/>
                <a:cs typeface="Arial Black"/>
                <a:sym typeface="Arial Black"/>
              </a:rPr>
              <a:t>allowance</a:t>
            </a:r>
            <a:endParaRPr sz="1800">
              <a:solidFill>
                <a:srgbClr val="92D05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Noto Sans Symbols"/>
              <a:buChar char="✔"/>
            </a:pPr>
            <a:r>
              <a:rPr b="1" i="1" lang="it-IT" sz="1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Up to 1400 euro</a:t>
            </a:r>
            <a:endParaRPr b="1" i="1" sz="18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Noto Sans Symbols"/>
              <a:buChar char="✔"/>
            </a:pPr>
            <a:r>
              <a:rPr b="1" i="1" lang="it-IT" sz="1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Flat rate</a:t>
            </a:r>
            <a:endParaRPr b="1" i="1" sz="18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rgbClr val="FF0088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cxnSp>
        <p:nvCxnSpPr>
          <p:cNvPr id="441" name="Google Shape;441;p7"/>
          <p:cNvCxnSpPr/>
          <p:nvPr/>
        </p:nvCxnSpPr>
        <p:spPr>
          <a:xfrm>
            <a:off x="5948829" y="1832556"/>
            <a:ext cx="8627" cy="1259456"/>
          </a:xfrm>
          <a:prstGeom prst="straightConnector1">
            <a:avLst/>
          </a:prstGeom>
          <a:noFill/>
          <a:ln cap="flat" cmpd="sng" w="25400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442" name="Google Shape;442;p7"/>
          <p:cNvSpPr txBox="1"/>
          <p:nvPr/>
        </p:nvSpPr>
        <p:spPr>
          <a:xfrm>
            <a:off x="6139659" y="1470723"/>
            <a:ext cx="3210202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Integration to subsistence allowance for trainees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Noto Sans Symbols"/>
              <a:buChar char="✔"/>
            </a:pPr>
            <a:r>
              <a:rPr b="1" i="1" lang="it-IT" sz="1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Up to 600 euro</a:t>
            </a:r>
            <a:endParaRPr b="1" i="1" sz="18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Noto Sans Symbols"/>
              <a:buChar char="✔"/>
            </a:pPr>
            <a:r>
              <a:rPr b="1" i="1" lang="it-IT" sz="1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Flat rate (max 3 months)</a:t>
            </a:r>
            <a:endParaRPr b="1" i="1" sz="18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rgbClr val="FF0088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cxnSp>
        <p:nvCxnSpPr>
          <p:cNvPr id="443" name="Google Shape;443;p7"/>
          <p:cNvCxnSpPr/>
          <p:nvPr/>
        </p:nvCxnSpPr>
        <p:spPr>
          <a:xfrm>
            <a:off x="5944515" y="4914711"/>
            <a:ext cx="8627" cy="1259456"/>
          </a:xfrm>
          <a:prstGeom prst="straightConnector1">
            <a:avLst/>
          </a:prstGeom>
          <a:noFill/>
          <a:ln cap="flat" cmpd="sng" w="254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444" name="Google Shape;444;p7"/>
          <p:cNvSpPr txBox="1"/>
          <p:nvPr/>
        </p:nvSpPr>
        <p:spPr>
          <a:xfrm>
            <a:off x="6096519" y="4905987"/>
            <a:ext cx="2743200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00B0F0"/>
                </a:solidFill>
                <a:latin typeface="Arial Black"/>
                <a:ea typeface="Arial Black"/>
                <a:cs typeface="Arial Black"/>
                <a:sym typeface="Arial Black"/>
              </a:rPr>
              <a:t>Recognition of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00B0F0"/>
                </a:solidFill>
                <a:latin typeface="Arial Black"/>
                <a:ea typeface="Arial Black"/>
                <a:cs typeface="Arial Black"/>
                <a:sym typeface="Arial Black"/>
              </a:rPr>
              <a:t>qualifications</a:t>
            </a:r>
            <a:endParaRPr sz="180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Noto Sans Symbols"/>
              <a:buChar char="✔"/>
            </a:pPr>
            <a:r>
              <a:rPr b="1" i="1" lang="it-IT" sz="1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Up to 400 euro</a:t>
            </a:r>
            <a:endParaRPr b="1" i="1" sz="18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Noto Sans Symbols"/>
              <a:buChar char="✔"/>
            </a:pPr>
            <a:r>
              <a:rPr b="1" i="1" lang="it-IT" sz="1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Flat rate</a:t>
            </a:r>
            <a:endParaRPr b="1" i="1" sz="18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rgbClr val="FF0088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45" name="Google Shape;445;p7"/>
          <p:cNvSpPr txBox="1"/>
          <p:nvPr/>
        </p:nvSpPr>
        <p:spPr>
          <a:xfrm>
            <a:off x="512584" y="249596"/>
            <a:ext cx="405797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b="0" lang="it-IT" sz="2400" u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What the project offers</a:t>
            </a:r>
            <a:endParaRPr b="0" sz="2400" u="none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46" name="Google Shape;446;p7"/>
          <p:cNvSpPr/>
          <p:nvPr/>
        </p:nvSpPr>
        <p:spPr>
          <a:xfrm>
            <a:off x="506412" y="6757987"/>
            <a:ext cx="8278812" cy="120650"/>
          </a:xfrm>
          <a:prstGeom prst="rect">
            <a:avLst/>
          </a:prstGeom>
          <a:solidFill>
            <a:srgbClr val="F5BB3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7"/>
          <p:cNvSpPr txBox="1"/>
          <p:nvPr>
            <p:ph idx="12" type="sldNum"/>
          </p:nvPr>
        </p:nvSpPr>
        <p:spPr>
          <a:xfrm>
            <a:off x="8710612" y="6524624"/>
            <a:ext cx="5318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b="0" i="0" lang="it-IT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8" name="Google Shape;448;p7"/>
          <p:cNvGrpSpPr/>
          <p:nvPr/>
        </p:nvGrpSpPr>
        <p:grpSpPr>
          <a:xfrm>
            <a:off x="-85707" y="6183443"/>
            <a:ext cx="1209009" cy="809149"/>
            <a:chOff x="380808" y="1737333"/>
            <a:chExt cx="1499527" cy="752688"/>
          </a:xfrm>
        </p:grpSpPr>
        <p:sp>
          <p:nvSpPr>
            <p:cNvPr id="449" name="Google Shape;449;p7"/>
            <p:cNvSpPr/>
            <p:nvPr/>
          </p:nvSpPr>
          <p:spPr>
            <a:xfrm rot="-572374">
              <a:off x="1411828" y="1836836"/>
              <a:ext cx="419810" cy="622704"/>
            </a:xfrm>
            <a:prstGeom prst="rect">
              <a:avLst/>
            </a:prstGeom>
            <a:solidFill>
              <a:srgbClr val="7BBB3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7"/>
            <p:cNvSpPr/>
            <p:nvPr/>
          </p:nvSpPr>
          <p:spPr>
            <a:xfrm rot="476672">
              <a:off x="1095248" y="1763357"/>
              <a:ext cx="419810" cy="622704"/>
            </a:xfrm>
            <a:prstGeom prst="rect">
              <a:avLst/>
            </a:prstGeom>
            <a:solidFill>
              <a:srgbClr val="1A3A8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7"/>
            <p:cNvSpPr/>
            <p:nvPr/>
          </p:nvSpPr>
          <p:spPr>
            <a:xfrm rot="476672">
              <a:off x="755371" y="1769396"/>
              <a:ext cx="419810" cy="622704"/>
            </a:xfrm>
            <a:prstGeom prst="rect">
              <a:avLst/>
            </a:prstGeom>
            <a:solidFill>
              <a:srgbClr val="F0812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7"/>
            <p:cNvSpPr/>
            <p:nvPr/>
          </p:nvSpPr>
          <p:spPr>
            <a:xfrm rot="-325681">
              <a:off x="409319" y="1826468"/>
              <a:ext cx="419810" cy="622704"/>
            </a:xfrm>
            <a:prstGeom prst="rect">
              <a:avLst/>
            </a:prstGeom>
            <a:solidFill>
              <a:srgbClr val="E2007A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3" name="Google Shape;453;p7"/>
          <p:cNvSpPr txBox="1"/>
          <p:nvPr/>
        </p:nvSpPr>
        <p:spPr>
          <a:xfrm>
            <a:off x="510486" y="911913"/>
            <a:ext cx="4259262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Arial"/>
              <a:buNone/>
            </a:pPr>
            <a:r>
              <a:rPr b="1" i="1" lang="it-IT" sz="2400" u="none">
                <a:solidFill>
                  <a:srgbClr val="376092"/>
                </a:solidFill>
                <a:latin typeface="Mangal"/>
                <a:ea typeface="Mangal"/>
                <a:cs typeface="Mangal"/>
                <a:sym typeface="Mangal"/>
              </a:rPr>
              <a:t>Financial Benefits for JS</a:t>
            </a:r>
            <a:endParaRPr b="1" i="1" sz="2400" u="none">
              <a:solidFill>
                <a:srgbClr val="1A3A8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fdolmetta\AppData\Local\Microsoft\Windows\INetCache\Content.Outlook\8WTSBRMT\YfEj-5-logo.jpg" id="454" name="Google Shape;45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91646" y="59785"/>
            <a:ext cx="1294861" cy="844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AE5F1"/>
        </a:solidFill>
      </p:bgPr>
    </p:bg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8"/>
          <p:cNvSpPr txBox="1"/>
          <p:nvPr>
            <p:ph idx="12" type="sldNum"/>
          </p:nvPr>
        </p:nvSpPr>
        <p:spPr>
          <a:xfrm>
            <a:off x="8154988" y="6356350"/>
            <a:ext cx="5318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460" name="Google Shape;460;p8"/>
          <p:cNvSpPr txBox="1"/>
          <p:nvPr/>
        </p:nvSpPr>
        <p:spPr>
          <a:xfrm>
            <a:off x="125473" y="2696593"/>
            <a:ext cx="6988175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>
                <a:solidFill>
                  <a:srgbClr val="1A3A80"/>
                </a:solidFill>
                <a:latin typeface="Arial"/>
                <a:ea typeface="Arial"/>
                <a:cs typeface="Arial"/>
                <a:sym typeface="Arial"/>
              </a:rPr>
              <a:t>How to participate: only 3 steps!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9"/>
          <p:cNvSpPr/>
          <p:nvPr/>
        </p:nvSpPr>
        <p:spPr>
          <a:xfrm>
            <a:off x="279311" y="147817"/>
            <a:ext cx="5908644" cy="706258"/>
          </a:xfrm>
          <a:prstGeom prst="snip1Rect">
            <a:avLst>
              <a:gd fmla="val 16667" name="adj"/>
            </a:avLst>
          </a:prstGeom>
          <a:solidFill>
            <a:srgbClr val="1641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9"/>
          <p:cNvSpPr txBox="1"/>
          <p:nvPr/>
        </p:nvSpPr>
        <p:spPr>
          <a:xfrm>
            <a:off x="282636" y="251364"/>
            <a:ext cx="623599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it-IT" sz="2400">
                <a:solidFill>
                  <a:srgbClr val="FFFFFF"/>
                </a:solidFill>
                <a:latin typeface="Mangal"/>
                <a:ea typeface="Mangal"/>
                <a:cs typeface="Mangal"/>
                <a:sym typeface="Mangal"/>
              </a:rPr>
              <a:t> </a:t>
            </a:r>
            <a:r>
              <a:rPr lang="it-IT" sz="2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Step 1: registering in the project</a:t>
            </a:r>
            <a:r>
              <a:rPr lang="it-IT" sz="2400">
                <a:solidFill>
                  <a:srgbClr val="FFFFFF"/>
                </a:solidFill>
                <a:latin typeface="Mangal"/>
                <a:ea typeface="Mangal"/>
                <a:cs typeface="Mangal"/>
                <a:sym typeface="Mangal"/>
              </a:rPr>
              <a:t> </a:t>
            </a:r>
            <a:endParaRPr sz="1400">
              <a:solidFill>
                <a:srgbClr val="FFFFFF"/>
              </a:solidFill>
              <a:latin typeface="Mangal"/>
              <a:ea typeface="Mangal"/>
              <a:cs typeface="Mangal"/>
              <a:sym typeface="Mangal"/>
            </a:endParaRPr>
          </a:p>
        </p:txBody>
      </p:sp>
      <p:sp>
        <p:nvSpPr>
          <p:cNvPr id="467" name="Google Shape;467;p9"/>
          <p:cNvSpPr/>
          <p:nvPr/>
        </p:nvSpPr>
        <p:spPr>
          <a:xfrm>
            <a:off x="293688" y="119063"/>
            <a:ext cx="204787" cy="735012"/>
          </a:xfrm>
          <a:prstGeom prst="rect">
            <a:avLst/>
          </a:prstGeom>
          <a:solidFill>
            <a:srgbClr val="F081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9"/>
          <p:cNvSpPr/>
          <p:nvPr/>
        </p:nvSpPr>
        <p:spPr>
          <a:xfrm>
            <a:off x="506413" y="6757988"/>
            <a:ext cx="8278812" cy="120650"/>
          </a:xfrm>
          <a:prstGeom prst="rect">
            <a:avLst/>
          </a:prstGeom>
          <a:solidFill>
            <a:srgbClr val="F5BB3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9"/>
          <p:cNvSpPr txBox="1"/>
          <p:nvPr>
            <p:ph idx="12" type="sldNum"/>
          </p:nvPr>
        </p:nvSpPr>
        <p:spPr>
          <a:xfrm>
            <a:off x="8710613" y="6524625"/>
            <a:ext cx="5318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9"/>
          <p:cNvSpPr txBox="1"/>
          <p:nvPr/>
        </p:nvSpPr>
        <p:spPr>
          <a:xfrm>
            <a:off x="446088" y="935038"/>
            <a:ext cx="8555037" cy="1184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sz="2000">
              <a:solidFill>
                <a:srgbClr val="1A3A8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71" name="Google Shape;471;p9"/>
          <p:cNvSpPr/>
          <p:nvPr/>
        </p:nvSpPr>
        <p:spPr>
          <a:xfrm rot="-5400000">
            <a:off x="-3573462" y="3486150"/>
            <a:ext cx="7680325" cy="53975"/>
          </a:xfrm>
          <a:prstGeom prst="rect">
            <a:avLst/>
          </a:prstGeom>
          <a:solidFill>
            <a:srgbClr val="6482A1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2" name="Google Shape;472;p9"/>
          <p:cNvGrpSpPr/>
          <p:nvPr/>
        </p:nvGrpSpPr>
        <p:grpSpPr>
          <a:xfrm>
            <a:off x="-85708" y="6183444"/>
            <a:ext cx="1209008" cy="809149"/>
            <a:chOff x="380808" y="1737333"/>
            <a:chExt cx="1499527" cy="752688"/>
          </a:xfrm>
        </p:grpSpPr>
        <p:sp>
          <p:nvSpPr>
            <p:cNvPr id="473" name="Google Shape;473;p9"/>
            <p:cNvSpPr/>
            <p:nvPr/>
          </p:nvSpPr>
          <p:spPr>
            <a:xfrm rot="-572374">
              <a:off x="1411828" y="1836836"/>
              <a:ext cx="419810" cy="622704"/>
            </a:xfrm>
            <a:prstGeom prst="rect">
              <a:avLst/>
            </a:prstGeom>
            <a:solidFill>
              <a:srgbClr val="7BBB3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9"/>
            <p:cNvSpPr/>
            <p:nvPr/>
          </p:nvSpPr>
          <p:spPr>
            <a:xfrm rot="476672">
              <a:off x="1095248" y="1763357"/>
              <a:ext cx="419810" cy="622704"/>
            </a:xfrm>
            <a:prstGeom prst="rect">
              <a:avLst/>
            </a:prstGeom>
            <a:solidFill>
              <a:srgbClr val="1A3A8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9"/>
            <p:cNvSpPr/>
            <p:nvPr/>
          </p:nvSpPr>
          <p:spPr>
            <a:xfrm rot="476672">
              <a:off x="755371" y="1769396"/>
              <a:ext cx="419810" cy="622704"/>
            </a:xfrm>
            <a:prstGeom prst="rect">
              <a:avLst/>
            </a:prstGeom>
            <a:solidFill>
              <a:srgbClr val="F0812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9"/>
            <p:cNvSpPr/>
            <p:nvPr/>
          </p:nvSpPr>
          <p:spPr>
            <a:xfrm rot="-325681">
              <a:off x="409319" y="1826468"/>
              <a:ext cx="419810" cy="622704"/>
            </a:xfrm>
            <a:prstGeom prst="rect">
              <a:avLst/>
            </a:prstGeom>
            <a:solidFill>
              <a:srgbClr val="E2007A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7" name="Google Shape;477;p9"/>
          <p:cNvSpPr txBox="1"/>
          <p:nvPr/>
        </p:nvSpPr>
        <p:spPr>
          <a:xfrm>
            <a:off x="959389" y="1005816"/>
            <a:ext cx="7370763" cy="1184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A3A80"/>
              </a:buClr>
              <a:buSzPts val="3200"/>
              <a:buFont typeface="Arial"/>
              <a:buNone/>
            </a:pPr>
            <a:r>
              <a:rPr b="1" lang="it-IT" sz="3200" u="sng">
                <a:solidFill>
                  <a:srgbClr val="1A3A80"/>
                </a:solidFill>
                <a:latin typeface="Arial"/>
                <a:ea typeface="Arial"/>
                <a:cs typeface="Arial"/>
                <a:sym typeface="Arial"/>
              </a:rPr>
              <a:t>www.yourfirsteuresjob.eu</a:t>
            </a:r>
            <a:r>
              <a:rPr b="1" lang="it-IT" sz="2400" u="sng">
                <a:solidFill>
                  <a:srgbClr val="1A3A8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1" sz="2400" u="sng">
              <a:solidFill>
                <a:srgbClr val="1A3A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8" name="Google Shape;47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905" y="2050211"/>
            <a:ext cx="7842250" cy="3924300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9"/>
          <p:cNvSpPr/>
          <p:nvPr/>
        </p:nvSpPr>
        <p:spPr>
          <a:xfrm>
            <a:off x="5703767" y="2652609"/>
            <a:ext cx="484188" cy="454025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C000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fdolmetta\AppData\Local\Microsoft\Windows\INetCache\Content.Outlook\8WTSBRMT\YfEj-5-logo.jpg" id="480" name="Google Shape;48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91646" y="59785"/>
            <a:ext cx="1294861" cy="844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1_EURES.xml">
  <a:themeElements>
    <a:clrScheme name="1_EURES.xml 1">
      <a:dk1>
        <a:srgbClr val="6D838E"/>
      </a:dk1>
      <a:lt1>
        <a:srgbClr val="FFFFFF"/>
      </a:lt1>
      <a:dk2>
        <a:srgbClr val="27639E"/>
      </a:dk2>
      <a:lt2>
        <a:srgbClr val="00388C"/>
      </a:lt2>
      <a:accent1>
        <a:srgbClr val="259FA0"/>
      </a:accent1>
      <a:accent2>
        <a:srgbClr val="F29120"/>
      </a:accent2>
      <a:accent3>
        <a:srgbClr val="FFFFFF"/>
      </a:accent3>
      <a:accent4>
        <a:srgbClr val="5C6F78"/>
      </a:accent4>
      <a:accent5>
        <a:srgbClr val="ACCDCD"/>
      </a:accent5>
      <a:accent6>
        <a:srgbClr val="DB831C"/>
      </a:accent6>
      <a:hlink>
        <a:srgbClr val="92A339"/>
      </a:hlink>
      <a:folHlink>
        <a:srgbClr val="C01E5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2_EURES.xml">
  <a:themeElements>
    <a:clrScheme name="2_EURES.xml 1">
      <a:dk1>
        <a:srgbClr val="6D838E"/>
      </a:dk1>
      <a:lt1>
        <a:srgbClr val="FFFFFF"/>
      </a:lt1>
      <a:dk2>
        <a:srgbClr val="27639E"/>
      </a:dk2>
      <a:lt2>
        <a:srgbClr val="00388C"/>
      </a:lt2>
      <a:accent1>
        <a:srgbClr val="259FA0"/>
      </a:accent1>
      <a:accent2>
        <a:srgbClr val="F29120"/>
      </a:accent2>
      <a:accent3>
        <a:srgbClr val="FFFFFF"/>
      </a:accent3>
      <a:accent4>
        <a:srgbClr val="5C6F78"/>
      </a:accent4>
      <a:accent5>
        <a:srgbClr val="ACCDCD"/>
      </a:accent5>
      <a:accent6>
        <a:srgbClr val="DB831C"/>
      </a:accent6>
      <a:hlink>
        <a:srgbClr val="92A339"/>
      </a:hlink>
      <a:folHlink>
        <a:srgbClr val="C01E5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3_EURES.xml">
  <a:themeElements>
    <a:clrScheme name="3_EURES.xml 1">
      <a:dk1>
        <a:srgbClr val="6D838E"/>
      </a:dk1>
      <a:lt1>
        <a:srgbClr val="FFFFFF"/>
      </a:lt1>
      <a:dk2>
        <a:srgbClr val="27639E"/>
      </a:dk2>
      <a:lt2>
        <a:srgbClr val="00388C"/>
      </a:lt2>
      <a:accent1>
        <a:srgbClr val="259FA0"/>
      </a:accent1>
      <a:accent2>
        <a:srgbClr val="F29120"/>
      </a:accent2>
      <a:accent3>
        <a:srgbClr val="FFFFFF"/>
      </a:accent3>
      <a:accent4>
        <a:srgbClr val="5C6F78"/>
      </a:accent4>
      <a:accent5>
        <a:srgbClr val="ACCDCD"/>
      </a:accent5>
      <a:accent6>
        <a:srgbClr val="DB831C"/>
      </a:accent6>
      <a:hlink>
        <a:srgbClr val="92A339"/>
      </a:hlink>
      <a:folHlink>
        <a:srgbClr val="C01E5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1_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2012-03-13T09:51:47Z</dcterms:created>
  <dc:creator>Magni, Angelica</dc:creator>
</cp:coreProperties>
</file>