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 id="2147483670" r:id="rId5"/>
    <p:sldMasterId id="2147483672" r:id="rId6"/>
    <p:sldMasterId id="2147483734" r:id="rId7"/>
  </p:sldMasterIdLst>
  <p:notesMasterIdLst>
    <p:notesMasterId r:id="rId41"/>
  </p:notesMasterIdLst>
  <p:handoutMasterIdLst>
    <p:handoutMasterId r:id="rId42"/>
  </p:handoutMasterIdLst>
  <p:sldIdLst>
    <p:sldId id="320" r:id="rId8"/>
    <p:sldId id="347" r:id="rId9"/>
    <p:sldId id="379" r:id="rId10"/>
    <p:sldId id="385" r:id="rId11"/>
    <p:sldId id="378" r:id="rId12"/>
    <p:sldId id="380" r:id="rId13"/>
    <p:sldId id="386" r:id="rId14"/>
    <p:sldId id="381" r:id="rId15"/>
    <p:sldId id="382" r:id="rId16"/>
    <p:sldId id="383" r:id="rId17"/>
    <p:sldId id="384" r:id="rId18"/>
    <p:sldId id="389" r:id="rId19"/>
    <p:sldId id="390" r:id="rId20"/>
    <p:sldId id="391" r:id="rId21"/>
    <p:sldId id="375" r:id="rId22"/>
    <p:sldId id="348" r:id="rId23"/>
    <p:sldId id="349"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74" r:id="rId37"/>
    <p:sldId id="392" r:id="rId38"/>
    <p:sldId id="393" r:id="rId39"/>
    <p:sldId id="353" r:id="rId4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968">
          <p15:clr>
            <a:srgbClr val="A4A3A4"/>
          </p15:clr>
        </p15:guide>
        <p15:guide id="2" orient="horz" pos="1344">
          <p15:clr>
            <a:srgbClr val="A4A3A4"/>
          </p15:clr>
        </p15:guide>
        <p15:guide id="3" orient="horz" pos="144">
          <p15:clr>
            <a:srgbClr val="A4A3A4"/>
          </p15:clr>
        </p15:guide>
        <p15:guide id="4" orient="horz" pos="4227">
          <p15:clr>
            <a:srgbClr val="A4A3A4"/>
          </p15:clr>
        </p15:guide>
        <p15:guide id="5" pos="2928">
          <p15:clr>
            <a:srgbClr val="A4A3A4"/>
          </p15:clr>
        </p15:guide>
        <p15:guide id="6" pos="388">
          <p15:clr>
            <a:srgbClr val="A4A3A4"/>
          </p15:clr>
        </p15:guide>
        <p15:guide id="7" pos="5472">
          <p15:clr>
            <a:srgbClr val="A4A3A4"/>
          </p15:clr>
        </p15:guide>
        <p15:guide id="8" pos="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933"/>
    <a:srgbClr val="FBEC2A"/>
    <a:srgbClr val="1F9FA0"/>
    <a:srgbClr val="92A339"/>
    <a:srgbClr val="C01E56"/>
    <a:srgbClr val="2A3B8C"/>
    <a:srgbClr val="336CAA"/>
    <a:srgbClr val="25BCBC"/>
    <a:srgbClr val="14A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91929" autoAdjust="0"/>
  </p:normalViewPr>
  <p:slideViewPr>
    <p:cSldViewPr>
      <p:cViewPr varScale="1">
        <p:scale>
          <a:sx n="114" d="100"/>
          <a:sy n="114" d="100"/>
        </p:scale>
        <p:origin x="2166" y="114"/>
      </p:cViewPr>
      <p:guideLst>
        <p:guide orient="horz" pos="1968"/>
        <p:guide orient="horz" pos="1344"/>
        <p:guide orient="horz" pos="144"/>
        <p:guide orient="horz" pos="4227"/>
        <p:guide pos="2928"/>
        <p:guide pos="388"/>
        <p:guide pos="5472"/>
        <p:guide pos="816"/>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BE4B2-D331-4AC7-95E1-BCF946CA13F8}"/>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3" name="Date Placeholder 2">
            <a:extLst>
              <a:ext uri="{FF2B5EF4-FFF2-40B4-BE49-F238E27FC236}">
                <a16:creationId xmlns:a16="http://schemas.microsoft.com/office/drawing/2014/main" id="{215585DE-1AF6-4358-84BF-DDC0BF50E7F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04D35EC0-D10D-4164-95FA-AED0231F99D0}" type="datetimeFigureOut">
              <a:rPr lang="en-US"/>
              <a:pPr>
                <a:defRPr/>
              </a:pPr>
              <a:t>10/14/2020</a:t>
            </a:fld>
            <a:endParaRPr lang="en-US"/>
          </a:p>
        </p:txBody>
      </p:sp>
      <p:sp>
        <p:nvSpPr>
          <p:cNvPr id="4" name="Footer Placeholder 3">
            <a:extLst>
              <a:ext uri="{FF2B5EF4-FFF2-40B4-BE49-F238E27FC236}">
                <a16:creationId xmlns:a16="http://schemas.microsoft.com/office/drawing/2014/main" id="{A37E9AB3-8F74-49B0-B136-7656FBEC7C0A}"/>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5" name="Slide Number Placeholder 4">
            <a:extLst>
              <a:ext uri="{FF2B5EF4-FFF2-40B4-BE49-F238E27FC236}">
                <a16:creationId xmlns:a16="http://schemas.microsoft.com/office/drawing/2014/main" id="{408530A9-E0A0-4F82-95EB-CA4E84E04063}"/>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F1229F-B994-4455-AE86-51B2AB65B52E}"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7D0514D-D6F2-430B-9DBA-15B3837E2383}"/>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123907" name="Rectangle 3">
            <a:extLst>
              <a:ext uri="{FF2B5EF4-FFF2-40B4-BE49-F238E27FC236}">
                <a16:creationId xmlns:a16="http://schemas.microsoft.com/office/drawing/2014/main" id="{5EC6CBC6-1B47-497C-8ABE-60CA9C55E163}"/>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3BF1C34B-A143-4A7E-B716-E79F6CA0B024}" type="datetimeFigureOut">
              <a:rPr lang="fr-FR"/>
              <a:pPr>
                <a:defRPr/>
              </a:pPr>
              <a:t>14/10/2020</a:t>
            </a:fld>
            <a:endParaRPr lang="fr-FR"/>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223EB28B-DB50-4796-B836-936AFD3C4CA3}"/>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123910" name="Rectangle 6">
            <a:extLst>
              <a:ext uri="{FF2B5EF4-FFF2-40B4-BE49-F238E27FC236}">
                <a16:creationId xmlns:a16="http://schemas.microsoft.com/office/drawing/2014/main" id="{F0CEA104-E22A-481C-9C07-2DEEC349E82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123911" name="Rectangle 7">
            <a:extLst>
              <a:ext uri="{FF2B5EF4-FFF2-40B4-BE49-F238E27FC236}">
                <a16:creationId xmlns:a16="http://schemas.microsoft.com/office/drawing/2014/main" id="{BC14A185-267C-43BD-AC08-5DFB77D5D3FD}"/>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65E9E41-2044-4638-96AA-1D59DBFA8599}" type="slidenum">
              <a:rPr lang="fr-FR" altLang="it-IT"/>
              <a:pPr>
                <a:defRPr/>
              </a:pPr>
              <a:t>‹N›</a:t>
            </a:fld>
            <a:endParaRPr lang="fr-FR"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163638" cy="5511800"/>
            <a:chOff x="0" y="0"/>
            <a:chExt cx="733" cy="3472"/>
          </a:xfrm>
        </p:grpSpPr>
        <p:sp>
          <p:nvSpPr>
            <p:cNvPr id="5" name="AutoShape 18">
              <a:extLst>
                <a:ext uri="{FF2B5EF4-FFF2-40B4-BE49-F238E27FC236}">
                  <a16:creationId xmlns:a16="http://schemas.microsoft.com/office/drawing/2014/main" id="{DC52319D-6F45-42E2-8718-5A643DD71034}"/>
                </a:ext>
              </a:extLst>
            </p:cNvPr>
            <p:cNvSpPr>
              <a:spLocks noChangeArrowheads="1"/>
            </p:cNvSpPr>
            <p:nvPr userDrawn="1"/>
          </p:nvSpPr>
          <p:spPr bwMode="gray">
            <a:xfrm flipV="1">
              <a:off x="0" y="0"/>
              <a:ext cx="733" cy="3472"/>
            </a:xfrm>
            <a:prstGeom prst="rtTriangle">
              <a:avLst/>
            </a:prstGeom>
            <a:solidFill>
              <a:schemeClr val="tx2">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99218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51204"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tx2"/>
                </a:solidFill>
              </a:defRPr>
            </a:lvl1pPr>
          </a:lstStyle>
          <a:p>
            <a:pPr lvl="0"/>
            <a:r>
              <a:rPr lang="fr-FR" noProof="0"/>
              <a:t>Click to edit Master subtitle style</a:t>
            </a:r>
          </a:p>
        </p:txBody>
      </p:sp>
    </p:spTree>
    <p:extLst>
      <p:ext uri="{BB962C8B-B14F-4D97-AF65-F5344CB8AC3E}">
        <p14:creationId xmlns:p14="http://schemas.microsoft.com/office/powerpoint/2010/main" val="289289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414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189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41CA38C0-B865-42D5-A8B3-98CEC92C00F8}"/>
                </a:ext>
              </a:extLst>
            </p:cNvPr>
            <p:cNvSpPr>
              <a:spLocks noChangeArrowheads="1"/>
            </p:cNvSpPr>
            <p:nvPr userDrawn="1"/>
          </p:nvSpPr>
          <p:spPr bwMode="gray">
            <a:xfrm flipV="1">
              <a:off x="0" y="0"/>
              <a:ext cx="733" cy="3472"/>
            </a:xfrm>
            <a:prstGeom prst="rtTriangle">
              <a:avLst/>
            </a:prstGeom>
            <a:solidFill>
              <a:schemeClr val="accent1">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8509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1430"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accent1"/>
                </a:solidFill>
              </a:defRPr>
            </a:lvl1pPr>
          </a:lstStyle>
          <a:p>
            <a:pPr lvl="0"/>
            <a:r>
              <a:rPr lang="fr-FR" noProof="0"/>
              <a:t>Click to edit Master subtitle style</a:t>
            </a:r>
          </a:p>
        </p:txBody>
      </p:sp>
    </p:spTree>
    <p:extLst>
      <p:ext uri="{BB962C8B-B14F-4D97-AF65-F5344CB8AC3E}">
        <p14:creationId xmlns:p14="http://schemas.microsoft.com/office/powerpoint/2010/main" val="207690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09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283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019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26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5431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2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199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059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5840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80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556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2C737EB6-A088-495F-B045-E93BBC17C8C2}"/>
                </a:ext>
              </a:extLst>
            </p:cNvPr>
            <p:cNvSpPr>
              <a:spLocks noChangeArrowheads="1"/>
            </p:cNvSpPr>
            <p:nvPr userDrawn="1"/>
          </p:nvSpPr>
          <p:spPr bwMode="gray">
            <a:xfrm flipV="1">
              <a:off x="0" y="0"/>
              <a:ext cx="733" cy="3472"/>
            </a:xfrm>
            <a:prstGeom prst="rtTriangle">
              <a:avLst/>
            </a:prstGeom>
            <a:solidFill>
              <a:schemeClr val="accent2">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4136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7"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3478"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accent2"/>
                </a:solidFill>
              </a:defRPr>
            </a:lvl1pPr>
          </a:lstStyle>
          <a:p>
            <a:pPr lvl="0"/>
            <a:r>
              <a:rPr lang="fr-FR" noProof="0"/>
              <a:t>Click to edit Master subtitle style</a:t>
            </a:r>
          </a:p>
        </p:txBody>
      </p:sp>
    </p:spTree>
    <p:extLst>
      <p:ext uri="{BB962C8B-B14F-4D97-AF65-F5344CB8AC3E}">
        <p14:creationId xmlns:p14="http://schemas.microsoft.com/office/powerpoint/2010/main" val="3467349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0529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486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867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7486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80131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49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2436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08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5139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600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688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3ADB5093-A36A-4995-A2C8-9A9501F7199D}"/>
                </a:ext>
              </a:extLst>
            </p:cNvPr>
            <p:cNvSpPr>
              <a:spLocks noChangeArrowheads="1"/>
            </p:cNvSpPr>
            <p:nvPr userDrawn="1"/>
          </p:nvSpPr>
          <p:spPr bwMode="gray">
            <a:xfrm flipV="1">
              <a:off x="0" y="0"/>
              <a:ext cx="733" cy="3472"/>
            </a:xfrm>
            <a:prstGeom prst="rtTriangle">
              <a:avLst/>
            </a:prstGeom>
            <a:solidFill>
              <a:schemeClr val="hlink">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4612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5"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5526"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hlink"/>
                </a:solidFill>
              </a:defRPr>
            </a:lvl1pPr>
          </a:lstStyle>
          <a:p>
            <a:pPr lvl="0"/>
            <a:r>
              <a:rPr lang="fr-FR" noProof="0"/>
              <a:t>Click to edit Master subtitle style</a:t>
            </a:r>
          </a:p>
        </p:txBody>
      </p:sp>
    </p:spTree>
    <p:extLst>
      <p:ext uri="{BB962C8B-B14F-4D97-AF65-F5344CB8AC3E}">
        <p14:creationId xmlns:p14="http://schemas.microsoft.com/office/powerpoint/2010/main" val="239708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755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200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3875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7854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37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356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205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4360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0128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5724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5749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6396A155-1117-4E91-9D00-ED1E76320FE2}"/>
                </a:ext>
              </a:extLst>
            </p:cNvPr>
            <p:cNvSpPr>
              <a:spLocks noChangeArrowheads="1"/>
            </p:cNvSpPr>
            <p:nvPr userDrawn="1"/>
          </p:nvSpPr>
          <p:spPr bwMode="gray">
            <a:xfrm flipV="1">
              <a:off x="0" y="0"/>
              <a:ext cx="733" cy="3472"/>
            </a:xfrm>
            <a:prstGeom prst="rtTriangle">
              <a:avLst/>
            </a:prstGeom>
            <a:solidFill>
              <a:schemeClr val="folHlink">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5247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7574"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folHlink"/>
                </a:solidFill>
              </a:defRPr>
            </a:lvl1pPr>
          </a:lstStyle>
          <a:p>
            <a:pPr lvl="0"/>
            <a:r>
              <a:rPr lang="fr-FR" noProof="0"/>
              <a:t>Click to edit Master subtitle style</a:t>
            </a:r>
          </a:p>
        </p:txBody>
      </p:sp>
    </p:spTree>
    <p:extLst>
      <p:ext uri="{BB962C8B-B14F-4D97-AF65-F5344CB8AC3E}">
        <p14:creationId xmlns:p14="http://schemas.microsoft.com/office/powerpoint/2010/main" val="3447188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445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401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961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551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4081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1392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782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1546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608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347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1042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5227C9AE-48A3-492B-AE73-36A616E8293B}"/>
                </a:ext>
              </a:extLst>
            </p:cNvPr>
            <p:cNvSpPr>
              <a:spLocks noChangeArrowheads="1"/>
            </p:cNvSpPr>
            <p:nvPr userDrawn="1"/>
          </p:nvSpPr>
          <p:spPr bwMode="gray">
            <a:xfrm flipV="1">
              <a:off x="0" y="0"/>
              <a:ext cx="733" cy="3472"/>
            </a:xfrm>
            <a:prstGeom prst="rtTriangle">
              <a:avLst/>
            </a:prstGeom>
            <a:solidFill>
              <a:schemeClr val="tx1">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83661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1"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9622"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lvl1pPr>
          </a:lstStyle>
          <a:p>
            <a:pPr lvl="0"/>
            <a:r>
              <a:rPr lang="fr-FR" noProof="0"/>
              <a:t>Click to edit Master subtitle style</a:t>
            </a:r>
          </a:p>
        </p:txBody>
      </p:sp>
    </p:spTree>
    <p:extLst>
      <p:ext uri="{BB962C8B-B14F-4D97-AF65-F5344CB8AC3E}">
        <p14:creationId xmlns:p14="http://schemas.microsoft.com/office/powerpoint/2010/main" val="2082782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4074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00039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052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8055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25809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4507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387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2427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70089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4787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726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4038600" y="381000"/>
            <a:ext cx="4838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p:cNvGrpSpPr>
            <a:grpSpLocks/>
          </p:cNvGrpSpPr>
          <p:nvPr userDrawn="1"/>
        </p:nvGrpSpPr>
        <p:grpSpPr bwMode="auto">
          <a:xfrm>
            <a:off x="269875" y="5562600"/>
            <a:ext cx="8604250" cy="990600"/>
            <a:chOff x="152400" y="228600"/>
            <a:chExt cx="8100060" cy="932647"/>
          </a:xfrm>
        </p:grpSpPr>
        <p:pic>
          <p:nvPicPr>
            <p:cNvPr id="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1524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17907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34290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50673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67056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Title Placeholder 1"/>
          <p:cNvSpPr>
            <a:spLocks noGrp="1"/>
          </p:cNvSpPr>
          <p:nvPr>
            <p:ph type="ctrTitle"/>
          </p:nvPr>
        </p:nvSpPr>
        <p:spPr>
          <a:xfrm>
            <a:off x="0" y="1806575"/>
            <a:ext cx="9144000" cy="1470025"/>
          </a:xfrm>
        </p:spPr>
        <p:txBody>
          <a:bodyPr/>
          <a:lstStyle>
            <a:lvl1pPr>
              <a:defRPr sz="3600" smtClean="0">
                <a:solidFill>
                  <a:schemeClr val="tx2"/>
                </a:solidFill>
              </a:defRPr>
            </a:lvl1p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48132" name="Text Placeholder 2"/>
          <p:cNvSpPr>
            <a:spLocks noGrp="1"/>
          </p:cNvSpPr>
          <p:nvPr>
            <p:ph type="subTitle" idx="1"/>
          </p:nvPr>
        </p:nvSpPr>
        <p:spPr>
          <a:xfrm>
            <a:off x="0" y="3276600"/>
            <a:ext cx="9144000" cy="1752600"/>
          </a:xfrm>
        </p:spPr>
        <p:txBody>
          <a:bodyPr/>
          <a:lstStyle>
            <a:lvl1pPr marL="0" indent="0" algn="ctr">
              <a:buFont typeface="Arial" pitchFamily="34" charset="0"/>
              <a:buNone/>
              <a:defRPr sz="3000" smtClean="0">
                <a:solidFill>
                  <a:schemeClr val="tx2"/>
                </a:solidFill>
              </a:defRPr>
            </a:lvl1pPr>
          </a:lstStyle>
          <a:p>
            <a:pPr lvl="0"/>
            <a:r>
              <a:rPr lang="fr-FR" noProof="0" dirty="0"/>
              <a:t>Click to </a:t>
            </a:r>
            <a:r>
              <a:rPr lang="fr-FR" noProof="0" dirty="0" err="1"/>
              <a:t>edit</a:t>
            </a:r>
            <a:r>
              <a:rPr lang="fr-FR" noProof="0" dirty="0"/>
              <a:t> Master </a:t>
            </a:r>
            <a:r>
              <a:rPr lang="fr-FR" noProof="0" dirty="0" err="1"/>
              <a:t>subtitle</a:t>
            </a:r>
            <a:r>
              <a:rPr lang="fr-FR" noProof="0" dirty="0"/>
              <a:t> style</a:t>
            </a:r>
          </a:p>
        </p:txBody>
      </p:sp>
    </p:spTree>
    <p:extLst>
      <p:ext uri="{BB962C8B-B14F-4D97-AF65-F5344CB8AC3E}">
        <p14:creationId xmlns:p14="http://schemas.microsoft.com/office/powerpoint/2010/main" val="3716543243"/>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1163638" cy="5511800"/>
            <a:chOff x="0" y="0"/>
            <a:chExt cx="733" cy="3472"/>
          </a:xfrm>
        </p:grpSpPr>
        <p:sp>
          <p:nvSpPr>
            <p:cNvPr id="5" name="AutoShape 13">
              <a:extLst>
                <a:ext uri="{FF2B5EF4-FFF2-40B4-BE49-F238E27FC236}">
                  <a16:creationId xmlns:a16="http://schemas.microsoft.com/office/drawing/2014/main" id="{97BB3CE3-DFC5-49D9-9793-BD26DD411EB4}"/>
                </a:ext>
              </a:extLst>
            </p:cNvPr>
            <p:cNvSpPr>
              <a:spLocks noChangeArrowheads="1"/>
            </p:cNvSpPr>
            <p:nvPr userDrawn="1"/>
          </p:nvSpPr>
          <p:spPr bwMode="gray">
            <a:xfrm flipV="1">
              <a:off x="0" y="0"/>
              <a:ext cx="733" cy="3472"/>
            </a:xfrm>
            <a:prstGeom prst="rtTriangle">
              <a:avLst/>
            </a:prstGeom>
            <a:solidFill>
              <a:schemeClr val="tx2">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2130425"/>
            <a:ext cx="7772400" cy="1470025"/>
          </a:xfrm>
        </p:spPr>
        <p:txBody>
          <a:bodyPr>
            <a:normAutofit/>
          </a:bodyPr>
          <a:lstStyle>
            <a:lvl1pPr>
              <a:defRPr kumimoji="0" lang="en-US" sz="5000" b="0" i="0" u="none" strike="noStrike" kern="1200" cap="none" spc="0" normalizeH="0" baseline="0" dirty="0">
                <a:ln>
                  <a:noFill/>
                </a:ln>
                <a:solidFill>
                  <a:schemeClr val="bg1">
                    <a:lumMod val="50000"/>
                  </a:schemeClr>
                </a:solidFill>
                <a:effectLst/>
                <a:uLnTx/>
                <a:uFillTx/>
                <a:latin typeface="+mj-lt"/>
                <a:ea typeface="+mn-ea"/>
                <a:cs typeface="Myriad Roman"/>
              </a:defRPr>
            </a:lvl1pPr>
          </a:lstStyle>
          <a:p>
            <a:pPr lvl="0"/>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US" sz="3000" kern="1200" dirty="0">
                <a:solidFill>
                  <a:schemeClr val="bg1">
                    <a:lumMod val="50000"/>
                  </a:schemeClr>
                </a:solidFill>
                <a:latin typeface="+mj-lt"/>
                <a:ea typeface="+mn-ea"/>
                <a:cs typeface="Myriad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396286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50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798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21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userDrawn="1"/>
        </p:nvGrpSpPr>
        <p:grpSpPr bwMode="auto">
          <a:xfrm>
            <a:off x="0" y="0"/>
            <a:ext cx="1163638" cy="5511800"/>
            <a:chOff x="0" y="0"/>
            <a:chExt cx="733" cy="3472"/>
          </a:xfrm>
        </p:grpSpPr>
        <p:sp>
          <p:nvSpPr>
            <p:cNvPr id="1029" name="AutoShape 15">
              <a:extLst>
                <a:ext uri="{FF2B5EF4-FFF2-40B4-BE49-F238E27FC236}">
                  <a16:creationId xmlns:a16="http://schemas.microsoft.com/office/drawing/2014/main" id="{1437E1EF-240A-4FF1-8104-17929A60E1C9}"/>
                </a:ext>
              </a:extLst>
            </p:cNvPr>
            <p:cNvSpPr>
              <a:spLocks noChangeArrowheads="1"/>
            </p:cNvSpPr>
            <p:nvPr userDrawn="1"/>
          </p:nvSpPr>
          <p:spPr bwMode="gray">
            <a:xfrm flipV="1">
              <a:off x="0" y="0"/>
              <a:ext cx="733" cy="3472"/>
            </a:xfrm>
            <a:prstGeom prst="rtTriangle">
              <a:avLst/>
            </a:prstGeom>
            <a:solidFill>
              <a:schemeClr val="tx2">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1030"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1028"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0"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Lst>
  <p:txStyles>
    <p:titleStyle>
      <a:lvl1pPr algn="ctr" defTabSz="457200" rtl="0" eaLnBrk="0" fontAlgn="base" hangingPunct="0">
        <a:spcBef>
          <a:spcPct val="0"/>
        </a:spcBef>
        <a:spcAft>
          <a:spcPct val="0"/>
        </a:spcAft>
        <a:defRPr sz="3000" b="1">
          <a:solidFill>
            <a:schemeClr val="tx2"/>
          </a:solidFill>
          <a:latin typeface="+mj-lt"/>
          <a:ea typeface="+mj-ea"/>
          <a:cs typeface="+mj-cs"/>
        </a:defRPr>
      </a:lvl1pPr>
      <a:lvl2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5pPr>
      <a:lvl6pPr marL="457200" algn="ctr" defTabSz="457200" rtl="0" fontAlgn="base">
        <a:spcBef>
          <a:spcPct val="0"/>
        </a:spcBef>
        <a:spcAft>
          <a:spcPct val="0"/>
        </a:spcAft>
        <a:defRPr sz="3000" b="1">
          <a:solidFill>
            <a:schemeClr val="tx2"/>
          </a:solidFill>
          <a:latin typeface="Arial" pitchFamily="34" charset="0"/>
          <a:cs typeface="Arial" pitchFamily="34" charset="0"/>
        </a:defRPr>
      </a:lvl6pPr>
      <a:lvl7pPr marL="914400" algn="ctr" defTabSz="457200" rtl="0" fontAlgn="base">
        <a:spcBef>
          <a:spcPct val="0"/>
        </a:spcBef>
        <a:spcAft>
          <a:spcPct val="0"/>
        </a:spcAft>
        <a:defRPr sz="3000" b="1">
          <a:solidFill>
            <a:schemeClr val="tx2"/>
          </a:solidFill>
          <a:latin typeface="Arial" pitchFamily="34" charset="0"/>
          <a:cs typeface="Arial" pitchFamily="34" charset="0"/>
        </a:defRPr>
      </a:lvl7pPr>
      <a:lvl8pPr marL="1371600" algn="ctr" defTabSz="457200" rtl="0" fontAlgn="base">
        <a:spcBef>
          <a:spcPct val="0"/>
        </a:spcBef>
        <a:spcAft>
          <a:spcPct val="0"/>
        </a:spcAft>
        <a:defRPr sz="3000" b="1">
          <a:solidFill>
            <a:schemeClr val="tx2"/>
          </a:solidFill>
          <a:latin typeface="Arial" pitchFamily="34" charset="0"/>
          <a:cs typeface="Arial" pitchFamily="34" charset="0"/>
        </a:defRPr>
      </a:lvl8pPr>
      <a:lvl9pPr marL="1828800" algn="ctr" defTabSz="457200" rtl="0" fontAlgn="base">
        <a:spcBef>
          <a:spcPct val="0"/>
        </a:spcBef>
        <a:spcAft>
          <a:spcPct val="0"/>
        </a:spcAft>
        <a:defRPr sz="3000" b="1">
          <a:solidFill>
            <a:schemeClr val="tx2"/>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0" y="0"/>
            <a:ext cx="1163638" cy="5511800"/>
            <a:chOff x="0" y="0"/>
            <a:chExt cx="733" cy="3472"/>
          </a:xfrm>
        </p:grpSpPr>
        <p:sp>
          <p:nvSpPr>
            <p:cNvPr id="2053" name="AutoShape 3">
              <a:extLst>
                <a:ext uri="{FF2B5EF4-FFF2-40B4-BE49-F238E27FC236}">
                  <a16:creationId xmlns:a16="http://schemas.microsoft.com/office/drawing/2014/main" id="{92BA1DF3-19EF-499C-99F3-EA6D6F5CAFA4}"/>
                </a:ext>
              </a:extLst>
            </p:cNvPr>
            <p:cNvSpPr>
              <a:spLocks noChangeArrowheads="1"/>
            </p:cNvSpPr>
            <p:nvPr userDrawn="1"/>
          </p:nvSpPr>
          <p:spPr bwMode="gray">
            <a:xfrm flipV="1">
              <a:off x="0" y="0"/>
              <a:ext cx="733" cy="3472"/>
            </a:xfrm>
            <a:prstGeom prst="rtTriangle">
              <a:avLst/>
            </a:prstGeom>
            <a:solidFill>
              <a:schemeClr val="accent1">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2054"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2052"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1"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xStyles>
    <p:titleStyle>
      <a:lvl1pPr algn="ctr" defTabSz="457200" rtl="0" eaLnBrk="0" fontAlgn="base" hangingPunct="0">
        <a:spcBef>
          <a:spcPct val="0"/>
        </a:spcBef>
        <a:spcAft>
          <a:spcPct val="0"/>
        </a:spcAft>
        <a:defRPr sz="3000" b="1">
          <a:solidFill>
            <a:schemeClr val="accent1"/>
          </a:solidFill>
          <a:latin typeface="+mj-lt"/>
          <a:ea typeface="+mj-ea"/>
          <a:cs typeface="+mj-cs"/>
        </a:defRPr>
      </a:lvl1pPr>
      <a:lvl2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1"/>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1"/>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1"/>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0" y="0"/>
            <a:ext cx="1163638" cy="5511800"/>
            <a:chOff x="0" y="0"/>
            <a:chExt cx="733" cy="3472"/>
          </a:xfrm>
        </p:grpSpPr>
        <p:sp>
          <p:nvSpPr>
            <p:cNvPr id="3077" name="AutoShape 3">
              <a:extLst>
                <a:ext uri="{FF2B5EF4-FFF2-40B4-BE49-F238E27FC236}">
                  <a16:creationId xmlns:a16="http://schemas.microsoft.com/office/drawing/2014/main" id="{7D7732B2-C168-4A87-9F4E-25460670A3C5}"/>
                </a:ext>
              </a:extLst>
            </p:cNvPr>
            <p:cNvSpPr>
              <a:spLocks noChangeArrowheads="1"/>
            </p:cNvSpPr>
            <p:nvPr userDrawn="1"/>
          </p:nvSpPr>
          <p:spPr bwMode="gray">
            <a:xfrm flipV="1">
              <a:off x="0" y="0"/>
              <a:ext cx="733" cy="3472"/>
            </a:xfrm>
            <a:prstGeom prst="rtTriangle">
              <a:avLst/>
            </a:prstGeom>
            <a:solidFill>
              <a:schemeClr val="accent2">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3078"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3076"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2"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ctr" defTabSz="457200" rtl="0" eaLnBrk="0" fontAlgn="base" hangingPunct="0">
        <a:spcBef>
          <a:spcPct val="0"/>
        </a:spcBef>
        <a:spcAft>
          <a:spcPct val="0"/>
        </a:spcAft>
        <a:defRPr sz="3000" b="1">
          <a:solidFill>
            <a:schemeClr val="accent2"/>
          </a:solidFill>
          <a:latin typeface="+mj-lt"/>
          <a:ea typeface="+mj-ea"/>
          <a:cs typeface="+mj-cs"/>
        </a:defRPr>
      </a:lvl1pPr>
      <a:lvl2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2"/>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2"/>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2"/>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2"/>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userDrawn="1"/>
        </p:nvGrpSpPr>
        <p:grpSpPr bwMode="auto">
          <a:xfrm>
            <a:off x="0" y="0"/>
            <a:ext cx="1163638" cy="5511800"/>
            <a:chOff x="0" y="0"/>
            <a:chExt cx="733" cy="3472"/>
          </a:xfrm>
        </p:grpSpPr>
        <p:sp>
          <p:nvSpPr>
            <p:cNvPr id="4101" name="AutoShape 3">
              <a:extLst>
                <a:ext uri="{FF2B5EF4-FFF2-40B4-BE49-F238E27FC236}">
                  <a16:creationId xmlns:a16="http://schemas.microsoft.com/office/drawing/2014/main" id="{DE873B1C-4D71-4FDF-9A6F-B2839DE6EC15}"/>
                </a:ext>
              </a:extLst>
            </p:cNvPr>
            <p:cNvSpPr>
              <a:spLocks noChangeArrowheads="1"/>
            </p:cNvSpPr>
            <p:nvPr userDrawn="1"/>
          </p:nvSpPr>
          <p:spPr bwMode="gray">
            <a:xfrm flipV="1">
              <a:off x="0" y="0"/>
              <a:ext cx="733" cy="3472"/>
            </a:xfrm>
            <a:prstGeom prst="rtTriangle">
              <a:avLst/>
            </a:prstGeom>
            <a:solidFill>
              <a:schemeClr val="hlink">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4102"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4100"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3"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xStyles>
    <p:titleStyle>
      <a:lvl1pPr algn="ctr" defTabSz="457200" rtl="0" eaLnBrk="0" fontAlgn="base" hangingPunct="0">
        <a:spcBef>
          <a:spcPct val="0"/>
        </a:spcBef>
        <a:spcAft>
          <a:spcPct val="0"/>
        </a:spcAft>
        <a:defRPr sz="3000" b="1">
          <a:solidFill>
            <a:schemeClr val="hlink"/>
          </a:solidFill>
          <a:latin typeface="+mj-lt"/>
          <a:ea typeface="+mj-ea"/>
          <a:cs typeface="+mj-cs"/>
        </a:defRPr>
      </a:lvl1pPr>
      <a:lvl2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5pPr>
      <a:lvl6pPr marL="457200" algn="ctr" defTabSz="457200" rtl="0" fontAlgn="base">
        <a:spcBef>
          <a:spcPct val="0"/>
        </a:spcBef>
        <a:spcAft>
          <a:spcPct val="0"/>
        </a:spcAft>
        <a:defRPr sz="3000" b="1">
          <a:solidFill>
            <a:schemeClr val="hlink"/>
          </a:solidFill>
          <a:latin typeface="Arial" pitchFamily="34" charset="0"/>
          <a:cs typeface="Arial" pitchFamily="34" charset="0"/>
        </a:defRPr>
      </a:lvl6pPr>
      <a:lvl7pPr marL="914400" algn="ctr" defTabSz="457200" rtl="0" fontAlgn="base">
        <a:spcBef>
          <a:spcPct val="0"/>
        </a:spcBef>
        <a:spcAft>
          <a:spcPct val="0"/>
        </a:spcAft>
        <a:defRPr sz="3000" b="1">
          <a:solidFill>
            <a:schemeClr val="hlink"/>
          </a:solidFill>
          <a:latin typeface="Arial" pitchFamily="34" charset="0"/>
          <a:cs typeface="Arial" pitchFamily="34" charset="0"/>
        </a:defRPr>
      </a:lvl7pPr>
      <a:lvl8pPr marL="1371600" algn="ctr" defTabSz="457200" rtl="0" fontAlgn="base">
        <a:spcBef>
          <a:spcPct val="0"/>
        </a:spcBef>
        <a:spcAft>
          <a:spcPct val="0"/>
        </a:spcAft>
        <a:defRPr sz="3000" b="1">
          <a:solidFill>
            <a:schemeClr val="hlink"/>
          </a:solidFill>
          <a:latin typeface="Arial" pitchFamily="34" charset="0"/>
          <a:cs typeface="Arial" pitchFamily="34" charset="0"/>
        </a:defRPr>
      </a:lvl8pPr>
      <a:lvl9pPr marL="1828800" algn="ctr" defTabSz="457200" rtl="0" fontAlgn="base">
        <a:spcBef>
          <a:spcPct val="0"/>
        </a:spcBef>
        <a:spcAft>
          <a:spcPct val="0"/>
        </a:spcAft>
        <a:defRPr sz="3000" b="1">
          <a:solidFill>
            <a:schemeClr val="hlink"/>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userDrawn="1"/>
        </p:nvGrpSpPr>
        <p:grpSpPr bwMode="auto">
          <a:xfrm>
            <a:off x="0" y="0"/>
            <a:ext cx="1163638" cy="5511800"/>
            <a:chOff x="0" y="0"/>
            <a:chExt cx="733" cy="3472"/>
          </a:xfrm>
        </p:grpSpPr>
        <p:sp>
          <p:nvSpPr>
            <p:cNvPr id="5125" name="AutoShape 3">
              <a:extLst>
                <a:ext uri="{FF2B5EF4-FFF2-40B4-BE49-F238E27FC236}">
                  <a16:creationId xmlns:a16="http://schemas.microsoft.com/office/drawing/2014/main" id="{DBE67E28-20BD-4980-AFC5-D85D3A07F9E7}"/>
                </a:ext>
              </a:extLst>
            </p:cNvPr>
            <p:cNvSpPr>
              <a:spLocks noChangeArrowheads="1"/>
            </p:cNvSpPr>
            <p:nvPr userDrawn="1"/>
          </p:nvSpPr>
          <p:spPr bwMode="gray">
            <a:xfrm flipV="1">
              <a:off x="0" y="0"/>
              <a:ext cx="733" cy="3472"/>
            </a:xfrm>
            <a:prstGeom prst="rtTriangle">
              <a:avLst/>
            </a:prstGeom>
            <a:solidFill>
              <a:schemeClr val="folHlink">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5126"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5124"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4"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Lst>
  <p:txStyles>
    <p:titleStyle>
      <a:lvl1pPr algn="ctr" defTabSz="457200" rtl="0" eaLnBrk="0" fontAlgn="base" hangingPunct="0">
        <a:spcBef>
          <a:spcPct val="0"/>
        </a:spcBef>
        <a:spcAft>
          <a:spcPct val="0"/>
        </a:spcAft>
        <a:defRPr sz="3000" b="1">
          <a:solidFill>
            <a:schemeClr val="folHlink"/>
          </a:solidFill>
          <a:latin typeface="+mj-lt"/>
          <a:ea typeface="+mj-ea"/>
          <a:cs typeface="+mj-cs"/>
        </a:defRPr>
      </a:lvl1pPr>
      <a:lvl2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5pPr>
      <a:lvl6pPr marL="457200" algn="ctr" defTabSz="457200" rtl="0" fontAlgn="base">
        <a:spcBef>
          <a:spcPct val="0"/>
        </a:spcBef>
        <a:spcAft>
          <a:spcPct val="0"/>
        </a:spcAft>
        <a:defRPr sz="3000" b="1">
          <a:solidFill>
            <a:schemeClr val="folHlink"/>
          </a:solidFill>
          <a:latin typeface="Arial" pitchFamily="34" charset="0"/>
          <a:cs typeface="Arial" pitchFamily="34" charset="0"/>
        </a:defRPr>
      </a:lvl6pPr>
      <a:lvl7pPr marL="914400" algn="ctr" defTabSz="457200" rtl="0" fontAlgn="base">
        <a:spcBef>
          <a:spcPct val="0"/>
        </a:spcBef>
        <a:spcAft>
          <a:spcPct val="0"/>
        </a:spcAft>
        <a:defRPr sz="3000" b="1">
          <a:solidFill>
            <a:schemeClr val="folHlink"/>
          </a:solidFill>
          <a:latin typeface="Arial" pitchFamily="34" charset="0"/>
          <a:cs typeface="Arial" pitchFamily="34" charset="0"/>
        </a:defRPr>
      </a:lvl7pPr>
      <a:lvl8pPr marL="1371600" algn="ctr" defTabSz="457200" rtl="0" fontAlgn="base">
        <a:spcBef>
          <a:spcPct val="0"/>
        </a:spcBef>
        <a:spcAft>
          <a:spcPct val="0"/>
        </a:spcAft>
        <a:defRPr sz="3000" b="1">
          <a:solidFill>
            <a:schemeClr val="folHlink"/>
          </a:solidFill>
          <a:latin typeface="Arial" pitchFamily="34" charset="0"/>
          <a:cs typeface="Arial" pitchFamily="34" charset="0"/>
        </a:defRPr>
      </a:lvl8pPr>
      <a:lvl9pPr marL="1828800" algn="ctr" defTabSz="457200" rtl="0" fontAlgn="base">
        <a:spcBef>
          <a:spcPct val="0"/>
        </a:spcBef>
        <a:spcAft>
          <a:spcPct val="0"/>
        </a:spcAft>
        <a:defRPr sz="3000" b="1">
          <a:solidFill>
            <a:schemeClr val="folHlink"/>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userDrawn="1"/>
        </p:nvGrpSpPr>
        <p:grpSpPr bwMode="auto">
          <a:xfrm>
            <a:off x="0" y="0"/>
            <a:ext cx="1163638" cy="5511800"/>
            <a:chOff x="0" y="0"/>
            <a:chExt cx="733" cy="3472"/>
          </a:xfrm>
        </p:grpSpPr>
        <p:sp>
          <p:nvSpPr>
            <p:cNvPr id="6149" name="AutoShape 3">
              <a:extLst>
                <a:ext uri="{FF2B5EF4-FFF2-40B4-BE49-F238E27FC236}">
                  <a16:creationId xmlns:a16="http://schemas.microsoft.com/office/drawing/2014/main" id="{68527624-B794-4CDC-A13B-0A55825A7CC3}"/>
                </a:ext>
              </a:extLst>
            </p:cNvPr>
            <p:cNvSpPr>
              <a:spLocks noChangeArrowheads="1"/>
            </p:cNvSpPr>
            <p:nvPr userDrawn="1"/>
          </p:nvSpPr>
          <p:spPr bwMode="gray">
            <a:xfrm flipV="1">
              <a:off x="0" y="0"/>
              <a:ext cx="733" cy="3472"/>
            </a:xfrm>
            <a:prstGeom prst="rtTriangle">
              <a:avLst/>
            </a:prstGeom>
            <a:solidFill>
              <a:schemeClr val="tx1">
                <a:alpha val="20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150"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6148"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5"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xStyles>
    <p:titleStyle>
      <a:lvl1pPr algn="ctr" defTabSz="457200" rtl="0" eaLnBrk="0" fontAlgn="base" hangingPunct="0">
        <a:spcBef>
          <a:spcPct val="0"/>
        </a:spcBef>
        <a:spcAft>
          <a:spcPct val="0"/>
        </a:spcAft>
        <a:defRPr sz="3000" b="1">
          <a:solidFill>
            <a:schemeClr val="tx1"/>
          </a:solidFill>
          <a:latin typeface="+mj-lt"/>
          <a:ea typeface="+mj-ea"/>
          <a:cs typeface="+mj-cs"/>
        </a:defRPr>
      </a:lvl1pPr>
      <a:lvl2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5pPr>
      <a:lvl6pPr marL="457200" algn="ctr" defTabSz="457200" rtl="0" fontAlgn="base">
        <a:spcBef>
          <a:spcPct val="0"/>
        </a:spcBef>
        <a:spcAft>
          <a:spcPct val="0"/>
        </a:spcAft>
        <a:defRPr sz="3000" b="1">
          <a:solidFill>
            <a:schemeClr val="tx1"/>
          </a:solidFill>
          <a:latin typeface="Arial" pitchFamily="34" charset="0"/>
          <a:cs typeface="Arial" pitchFamily="34" charset="0"/>
        </a:defRPr>
      </a:lvl6pPr>
      <a:lvl7pPr marL="914400" algn="ctr" defTabSz="457200" rtl="0" fontAlgn="base">
        <a:spcBef>
          <a:spcPct val="0"/>
        </a:spcBef>
        <a:spcAft>
          <a:spcPct val="0"/>
        </a:spcAft>
        <a:defRPr sz="3000" b="1">
          <a:solidFill>
            <a:schemeClr val="tx1"/>
          </a:solidFill>
          <a:latin typeface="Arial" pitchFamily="34" charset="0"/>
          <a:cs typeface="Arial" pitchFamily="34" charset="0"/>
        </a:defRPr>
      </a:lvl7pPr>
      <a:lvl8pPr marL="1371600" algn="ctr" defTabSz="457200" rtl="0" fontAlgn="base">
        <a:spcBef>
          <a:spcPct val="0"/>
        </a:spcBef>
        <a:spcAft>
          <a:spcPct val="0"/>
        </a:spcAft>
        <a:defRPr sz="3000" b="1">
          <a:solidFill>
            <a:schemeClr val="tx1"/>
          </a:solidFill>
          <a:latin typeface="Arial" pitchFamily="34" charset="0"/>
          <a:cs typeface="Arial" pitchFamily="34" charset="0"/>
        </a:defRPr>
      </a:lvl8pPr>
      <a:lvl9pPr marL="1828800" algn="ctr" defTabSz="457200" rtl="0" fontAlgn="base">
        <a:spcBef>
          <a:spcPct val="0"/>
        </a:spcBef>
        <a:spcAft>
          <a:spcPct val="0"/>
        </a:spcAft>
        <a:defRPr sz="3000" b="1">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7171"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cSld>
  <p:clrMap bg1="lt1" tx1="dk1" bg2="lt2" tx2="dk2" accent1="accent1" accent2="accent2" accent3="accent3" accent4="accent4" accent5="accent5" accent6="accent6" hlink="hlink" folHlink="folHlink"/>
  <p:sldLayoutIdLst>
    <p:sldLayoutId id="2147485026" r:id="rId1"/>
    <p:sldLayoutId id="2147485027" r:id="rId2"/>
  </p:sldLayoutIdLst>
  <p:txStyles>
    <p:titleStyle>
      <a:lvl1pPr algn="ctr" defTabSz="457200" rtl="0" eaLnBrk="0" fontAlgn="base" hangingPunct="0">
        <a:spcBef>
          <a:spcPct val="0"/>
        </a:spcBef>
        <a:spcAft>
          <a:spcPct val="0"/>
        </a:spcAft>
        <a:defRPr sz="3000" b="1" kern="1200">
          <a:solidFill>
            <a:schemeClr val="accent1"/>
          </a:solidFill>
          <a:latin typeface="+mj-lt"/>
          <a:ea typeface="+mj-ea"/>
          <a:cs typeface="+mj-cs"/>
        </a:defRPr>
      </a:lvl1pPr>
      <a:lvl2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1"/>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1"/>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1"/>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p:cNvSpPr>
          <p:nvPr>
            <p:ph type="ctrTitle"/>
          </p:nvPr>
        </p:nvSpPr>
        <p:spPr>
          <a:xfrm>
            <a:off x="152400" y="1822450"/>
            <a:ext cx="8610600" cy="1470025"/>
          </a:xfrm>
        </p:spPr>
        <p:txBody>
          <a:bodyPr/>
          <a:lstStyle/>
          <a:p>
            <a:pPr eaLnBrk="1" hangingPunct="1"/>
            <a:r>
              <a:rPr lang="en-GB" altLang="it-IT"/>
              <a:t>I contratti di lavoro in Italia e gli incentivi alle assunzioni</a:t>
            </a:r>
            <a:endParaRPr lang="fr-FR" altLang="it-IT"/>
          </a:p>
        </p:txBody>
      </p:sp>
      <p:sp>
        <p:nvSpPr>
          <p:cNvPr id="18435" name="Rectangle 13"/>
          <p:cNvSpPr>
            <a:spLocks noGrp="1"/>
          </p:cNvSpPr>
          <p:nvPr>
            <p:ph type="subTitle" idx="1"/>
          </p:nvPr>
        </p:nvSpPr>
        <p:spPr>
          <a:xfrm>
            <a:off x="0" y="3657600"/>
            <a:ext cx="9144000" cy="762000"/>
          </a:xfrm>
        </p:spPr>
        <p:txBody>
          <a:bodyPr/>
          <a:lstStyle/>
          <a:p>
            <a:pPr eaLnBrk="1" hangingPunct="1"/>
            <a:r>
              <a:rPr lang="en-GB" altLang="it-IT">
                <a:solidFill>
                  <a:schemeClr val="tx1"/>
                </a:solidFill>
              </a:rPr>
              <a:t>10-11 November 2020 – E.A. Rosario De Luca</a:t>
            </a:r>
            <a:endParaRPr lang="fr-FR" altLang="it-IT">
              <a:solidFill>
                <a:schemeClr val="tx1"/>
              </a:solidFill>
            </a:endParaRPr>
          </a:p>
        </p:txBody>
      </p:sp>
      <p:pic>
        <p:nvPicPr>
          <p:cNvPr id="18436" name="Immagine 5" descr="C:\Users\cmastracci.ext\Desktop\EURES\logo FSE\logo_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37075"/>
            <a:ext cx="620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4537075"/>
            <a:ext cx="1547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6" descr="HD-1920x10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5"/>
          <p:cNvSpPr>
            <a:spLocks noGrp="1"/>
          </p:cNvSpPr>
          <p:nvPr>
            <p:ph type="title"/>
          </p:nvPr>
        </p:nvSpPr>
        <p:spPr>
          <a:xfrm>
            <a:off x="615950" y="1143000"/>
            <a:ext cx="8070850" cy="609600"/>
          </a:xfrm>
        </p:spPr>
        <p:txBody>
          <a:bodyPr/>
          <a:lstStyle/>
          <a:p>
            <a:pPr>
              <a:lnSpc>
                <a:spcPct val="107000"/>
              </a:lnSpc>
              <a:spcAft>
                <a:spcPts val="800"/>
              </a:spcAft>
            </a:pPr>
            <a:r>
              <a:rPr lang="it-IT" altLang="it-IT" sz="2800">
                <a:latin typeface="Calibri" panose="020F0502020204030204" pitchFamily="34" charset="0"/>
                <a:ea typeface="SimSun" panose="02010600030101010101" pitchFamily="2" charset="-122"/>
              </a:rPr>
              <a:t>Apprendistato</a:t>
            </a:r>
            <a:endParaRPr lang="it-IT" altLang="it-IT" sz="2000">
              <a:latin typeface="Calibri" panose="020F0502020204030204" pitchFamily="34" charset="0"/>
              <a:ea typeface="SimSun" panose="02010600030101010101" pitchFamily="2" charset="-122"/>
            </a:endParaRPr>
          </a:p>
        </p:txBody>
      </p:sp>
      <p:pic>
        <p:nvPicPr>
          <p:cNvPr id="27651"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2990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CasellaDiTesto 6"/>
          <p:cNvSpPr txBox="1">
            <a:spLocks noChangeArrowheads="1"/>
          </p:cNvSpPr>
          <p:nvPr/>
        </p:nvSpPr>
        <p:spPr bwMode="auto">
          <a:xfrm>
            <a:off x="3905250" y="1828800"/>
            <a:ext cx="4248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a:t>Apprendistato per la qualifica e per il diploma professionale;</a:t>
            </a:r>
          </a:p>
          <a:p>
            <a:pPr>
              <a:spcBef>
                <a:spcPct val="0"/>
              </a:spcBef>
            </a:pPr>
            <a:r>
              <a:rPr lang="it-IT" altLang="it-IT" sz="1800"/>
              <a:t>Apprendistato professionalizzante o contratti di mestiere;</a:t>
            </a:r>
          </a:p>
          <a:p>
            <a:pPr>
              <a:spcBef>
                <a:spcPct val="0"/>
              </a:spcBef>
            </a:pPr>
            <a:r>
              <a:rPr lang="it-IT" altLang="it-IT" sz="1800"/>
              <a:t>Apprendistato di alta formazione e di ricerca.</a:t>
            </a:r>
          </a:p>
        </p:txBody>
      </p:sp>
      <p:sp>
        <p:nvSpPr>
          <p:cNvPr id="27655" name="CasellaDiTesto 7"/>
          <p:cNvSpPr txBox="1">
            <a:spLocks noChangeArrowheads="1"/>
          </p:cNvSpPr>
          <p:nvPr/>
        </p:nvSpPr>
        <p:spPr bwMode="auto">
          <a:xfrm>
            <a:off x="762000" y="3779838"/>
            <a:ext cx="7467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a:t>E’ un contratto a contenuto formativo</a:t>
            </a:r>
          </a:p>
          <a:p>
            <a:pPr>
              <a:spcBef>
                <a:spcPct val="0"/>
              </a:spcBef>
            </a:pPr>
            <a:r>
              <a:rPr lang="it-IT" altLang="it-IT" sz="1800"/>
              <a:t>E’ un contratto a tempo indeterminato</a:t>
            </a:r>
          </a:p>
          <a:p>
            <a:pPr>
              <a:spcBef>
                <a:spcPct val="0"/>
              </a:spcBef>
            </a:pPr>
            <a:r>
              <a:rPr lang="it-IT" altLang="it-IT" sz="1800"/>
              <a:t>Prevede un periodo di formazione in Azienda o presso Enti accreditati dalle Regioni</a:t>
            </a:r>
          </a:p>
          <a:p>
            <a:pPr>
              <a:spcBef>
                <a:spcPct val="0"/>
              </a:spcBef>
            </a:pPr>
            <a:r>
              <a:rPr lang="it-IT" altLang="it-IT" sz="1800"/>
              <a:t>Limite di età 29 anni (eccezioni in singole Regioni)</a:t>
            </a:r>
          </a:p>
          <a:p>
            <a:pPr>
              <a:spcBef>
                <a:spcPct val="0"/>
              </a:spcBef>
            </a:pPr>
            <a:endParaRPr lang="it-IT" altLang="it-IT" sz="180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5"/>
          <p:cNvSpPr>
            <a:spLocks noGrp="1"/>
          </p:cNvSpPr>
          <p:nvPr>
            <p:ph type="title"/>
          </p:nvPr>
        </p:nvSpPr>
        <p:spPr>
          <a:xfrm>
            <a:off x="615950" y="1143000"/>
            <a:ext cx="8070850" cy="609600"/>
          </a:xfrm>
        </p:spPr>
        <p:txBody>
          <a:bodyPr/>
          <a:lstStyle/>
          <a:p>
            <a:pPr>
              <a:lnSpc>
                <a:spcPct val="107000"/>
              </a:lnSpc>
              <a:spcAft>
                <a:spcPts val="800"/>
              </a:spcAft>
            </a:pPr>
            <a:r>
              <a:rPr lang="it-IT" altLang="it-IT" sz="2800">
                <a:latin typeface="Calibri" panose="020F0502020204030204" pitchFamily="34" charset="0"/>
                <a:ea typeface="SimSun" panose="02010600030101010101" pitchFamily="2" charset="-122"/>
              </a:rPr>
              <a:t>Il Tirocinio formativo</a:t>
            </a:r>
            <a:endParaRPr lang="it-IT" altLang="it-IT" sz="2000">
              <a:latin typeface="Calibri" panose="020F0502020204030204" pitchFamily="34" charset="0"/>
              <a:ea typeface="SimSun" panose="02010600030101010101" pitchFamily="2" charset="-122"/>
            </a:endParaRPr>
          </a:p>
        </p:txBody>
      </p:sp>
      <p:pic>
        <p:nvPicPr>
          <p:cNvPr id="28675"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CasellaDiTesto 6"/>
          <p:cNvSpPr txBox="1">
            <a:spLocks noChangeArrowheads="1"/>
          </p:cNvSpPr>
          <p:nvPr/>
        </p:nvSpPr>
        <p:spPr bwMode="auto">
          <a:xfrm>
            <a:off x="3905250" y="1828800"/>
            <a:ext cx="4476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a:t>E’ un contratto a contenuto formativo</a:t>
            </a:r>
          </a:p>
          <a:p>
            <a:pPr>
              <a:spcBef>
                <a:spcPct val="0"/>
              </a:spcBef>
            </a:pPr>
            <a:r>
              <a:rPr lang="it-IT" altLang="it-IT" sz="1800"/>
              <a:t>Non si qualifica come lavoro dipendente.</a:t>
            </a:r>
          </a:p>
          <a:p>
            <a:pPr>
              <a:spcBef>
                <a:spcPct val="0"/>
              </a:spcBef>
            </a:pPr>
            <a:r>
              <a:rPr lang="it-IT" altLang="it-IT" sz="1800"/>
              <a:t>Tirocini curriculari (Università).</a:t>
            </a:r>
          </a:p>
          <a:p>
            <a:pPr>
              <a:spcBef>
                <a:spcPct val="0"/>
              </a:spcBef>
            </a:pPr>
            <a:r>
              <a:rPr lang="it-IT" altLang="it-IT" sz="1800"/>
              <a:t>Tirocini extracurriculari (</a:t>
            </a:r>
            <a:r>
              <a:rPr lang="it-IT" altLang="it-IT" sz="1100"/>
              <a:t>inserimento lavorativo</a:t>
            </a:r>
            <a:r>
              <a:rPr lang="it-IT" altLang="it-IT" sz="1800"/>
              <a:t>).</a:t>
            </a:r>
          </a:p>
        </p:txBody>
      </p:sp>
      <p:sp>
        <p:nvSpPr>
          <p:cNvPr id="28678" name="CasellaDiTesto 7"/>
          <p:cNvSpPr txBox="1">
            <a:spLocks noChangeArrowheads="1"/>
          </p:cNvSpPr>
          <p:nvPr/>
        </p:nvSpPr>
        <p:spPr bwMode="auto">
          <a:xfrm>
            <a:off x="762000" y="3427413"/>
            <a:ext cx="7620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a:t>Disciplinati dalle Regioni e Province autonome in base all’Accordo del 25/05/2017.</a:t>
            </a:r>
          </a:p>
          <a:p>
            <a:pPr>
              <a:spcBef>
                <a:spcPct val="0"/>
              </a:spcBef>
            </a:pPr>
            <a:r>
              <a:rPr lang="it-IT" altLang="it-IT" sz="1800"/>
              <a:t>Redazione di un Piano Formativo Individuale</a:t>
            </a:r>
          </a:p>
          <a:p>
            <a:pPr>
              <a:spcBef>
                <a:spcPct val="0"/>
              </a:spcBef>
            </a:pPr>
            <a:r>
              <a:rPr lang="it-IT" altLang="it-IT" sz="1800"/>
              <a:t>Tirocinante</a:t>
            </a:r>
          </a:p>
          <a:p>
            <a:pPr>
              <a:spcBef>
                <a:spcPct val="0"/>
              </a:spcBef>
            </a:pPr>
            <a:r>
              <a:rPr lang="it-IT" altLang="it-IT" sz="1800"/>
              <a:t>Ente Promotore (Spi – Enti accreditati – Comuni …) </a:t>
            </a:r>
          </a:p>
          <a:p>
            <a:pPr>
              <a:spcBef>
                <a:spcPct val="0"/>
              </a:spcBef>
            </a:pPr>
            <a:r>
              <a:rPr lang="it-IT" altLang="it-IT" sz="1800"/>
              <a:t>Soggetto Ospitante (Aziende – Enti pubblici)</a:t>
            </a:r>
          </a:p>
          <a:p>
            <a:pPr>
              <a:spcBef>
                <a:spcPct val="0"/>
              </a:spcBef>
            </a:pPr>
            <a:r>
              <a:rPr lang="it-IT" altLang="it-IT" sz="1800"/>
              <a:t>Numero limitato</a:t>
            </a:r>
          </a:p>
          <a:p>
            <a:pPr>
              <a:spcBef>
                <a:spcPct val="0"/>
              </a:spcBef>
            </a:pPr>
            <a:r>
              <a:rPr lang="it-IT" altLang="it-IT" sz="1800"/>
              <a:t>Durata: min 2 mesi max 12 mesi (fino a 24 mesi per talune categorie)</a:t>
            </a:r>
          </a:p>
          <a:p>
            <a:pPr>
              <a:spcBef>
                <a:spcPct val="0"/>
              </a:spcBef>
            </a:pPr>
            <a:r>
              <a:rPr lang="it-IT" altLang="it-IT" sz="1800"/>
              <a:t>Indennità di partecipazione (</a:t>
            </a:r>
            <a:r>
              <a:rPr lang="it-IT" altLang="it-IT" sz="1600"/>
              <a:t>stabilito dalle Regioni - min. 300€ mensile</a:t>
            </a:r>
            <a:r>
              <a:rPr lang="it-IT" altLang="it-IT" sz="1800"/>
              <a:t>)</a:t>
            </a:r>
          </a:p>
          <a:p>
            <a:pPr>
              <a:spcBef>
                <a:spcPct val="0"/>
              </a:spcBef>
            </a:pPr>
            <a:endParaRPr lang="it-IT" altLang="it-IT" sz="1800"/>
          </a:p>
        </p:txBody>
      </p:sp>
      <p:pic>
        <p:nvPicPr>
          <p:cNvPr id="2867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3048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5"/>
          <p:cNvSpPr>
            <a:spLocks noGrp="1"/>
          </p:cNvSpPr>
          <p:nvPr>
            <p:ph type="title"/>
          </p:nvPr>
        </p:nvSpPr>
        <p:spPr>
          <a:xfrm>
            <a:off x="609600" y="1371600"/>
            <a:ext cx="8077200" cy="609600"/>
          </a:xfrm>
        </p:spPr>
        <p:txBody>
          <a:bodyPr/>
          <a:lstStyle/>
          <a:p>
            <a:pPr>
              <a:lnSpc>
                <a:spcPct val="107000"/>
              </a:lnSpc>
              <a:spcAft>
                <a:spcPts val="800"/>
              </a:spcAft>
            </a:pPr>
            <a:r>
              <a:rPr lang="it-IT" altLang="it-IT" sz="2800">
                <a:latin typeface="Calibri" panose="020F0502020204030204" pitchFamily="34" charset="0"/>
                <a:ea typeface="SimSun" panose="02010600030101010101" pitchFamily="2" charset="-122"/>
              </a:rPr>
              <a:t>Lavoro accessorio – Prestazioni occasionali – </a:t>
            </a:r>
            <a:br>
              <a:rPr lang="it-IT" altLang="it-IT" sz="2800">
                <a:latin typeface="Calibri" panose="020F0502020204030204" pitchFamily="34" charset="0"/>
                <a:ea typeface="SimSun" panose="02010600030101010101" pitchFamily="2" charset="-122"/>
              </a:rPr>
            </a:br>
            <a:r>
              <a:rPr lang="it-IT" altLang="it-IT" sz="2800">
                <a:latin typeface="Calibri" panose="020F0502020204030204" pitchFamily="34" charset="0"/>
                <a:ea typeface="SimSun" panose="02010600030101010101" pitchFamily="2" charset="-122"/>
              </a:rPr>
              <a:t>Libretto di famiglia</a:t>
            </a:r>
            <a:endParaRPr lang="it-IT" altLang="it-IT" sz="2000">
              <a:latin typeface="Calibri" panose="020F0502020204030204" pitchFamily="34" charset="0"/>
              <a:ea typeface="SimSun" panose="02010600030101010101" pitchFamily="2" charset="-122"/>
            </a:endParaRPr>
          </a:p>
        </p:txBody>
      </p:sp>
      <p:pic>
        <p:nvPicPr>
          <p:cNvPr id="2969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asellaDiTesto 6"/>
          <p:cNvSpPr txBox="1">
            <a:spLocks noChangeArrowheads="1"/>
          </p:cNvSpPr>
          <p:nvPr/>
        </p:nvSpPr>
        <p:spPr bwMode="auto">
          <a:xfrm>
            <a:off x="762000" y="2443877"/>
            <a:ext cx="762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dirty="0"/>
              <a:t>Il contratto di </a:t>
            </a:r>
            <a:r>
              <a:rPr lang="it-IT" altLang="it-IT" sz="1800" dirty="0">
                <a:solidFill>
                  <a:srgbClr val="FF0000"/>
                </a:solidFill>
              </a:rPr>
              <a:t>lavoro accessorio </a:t>
            </a:r>
            <a:r>
              <a:rPr lang="it-IT" altLang="it-IT" sz="1800" dirty="0"/>
              <a:t>regola un’attività di lavoro a carattere occasionale, cioè saltuaria.</a:t>
            </a:r>
          </a:p>
          <a:p>
            <a:pPr>
              <a:spcBef>
                <a:spcPct val="0"/>
              </a:spcBef>
            </a:pPr>
            <a:r>
              <a:rPr lang="it-IT" altLang="it-IT" sz="1800" dirty="0"/>
              <a:t>Con legge n. 96 del 21 giugno 2017, è stato ribattezzato contratto di </a:t>
            </a:r>
            <a:r>
              <a:rPr lang="it-IT" altLang="it-IT" sz="1800" dirty="0">
                <a:solidFill>
                  <a:srgbClr val="FF0000"/>
                </a:solidFill>
              </a:rPr>
              <a:t>prestazione</a:t>
            </a:r>
            <a:r>
              <a:rPr lang="it-IT" altLang="it-IT" sz="1800" dirty="0"/>
              <a:t> (o collaborazione) </a:t>
            </a:r>
            <a:r>
              <a:rPr lang="it-IT" altLang="it-IT" sz="1800" dirty="0">
                <a:solidFill>
                  <a:srgbClr val="FF0000"/>
                </a:solidFill>
              </a:rPr>
              <a:t>occasionale</a:t>
            </a:r>
            <a:r>
              <a:rPr lang="it-IT" altLang="it-IT" sz="1800" dirty="0"/>
              <a:t>.</a:t>
            </a:r>
          </a:p>
          <a:p>
            <a:pPr>
              <a:spcBef>
                <a:spcPct val="0"/>
              </a:spcBef>
            </a:pPr>
            <a:r>
              <a:rPr lang="it-IT" altLang="it-IT" sz="1800" dirty="0"/>
              <a:t>Datore di lavoro (committente) </a:t>
            </a:r>
            <a:r>
              <a:rPr lang="it-IT" altLang="it-IT" sz="1800" dirty="0">
                <a:sym typeface="Wingdings" panose="05000000000000000000" pitchFamily="2" charset="2"/>
              </a:rPr>
              <a:t> Lavoratore (collaboratore)</a:t>
            </a:r>
          </a:p>
          <a:p>
            <a:pPr>
              <a:spcBef>
                <a:spcPct val="0"/>
              </a:spcBef>
            </a:pPr>
            <a:r>
              <a:rPr lang="it-IT" altLang="it-IT" sz="1800" dirty="0">
                <a:sym typeface="Wingdings" panose="05000000000000000000" pitchFamily="2" charset="2"/>
              </a:rPr>
              <a:t>Registrazione sul portale </a:t>
            </a:r>
            <a:r>
              <a:rPr lang="it-IT" altLang="it-IT" sz="1800" dirty="0">
                <a:solidFill>
                  <a:srgbClr val="FF0000"/>
                </a:solidFill>
                <a:sym typeface="Wingdings" panose="05000000000000000000" pitchFamily="2" charset="2"/>
              </a:rPr>
              <a:t>INPS</a:t>
            </a:r>
            <a:endParaRPr lang="it-IT" altLang="it-IT" sz="1800" dirty="0">
              <a:solidFill>
                <a:srgbClr val="FF0000"/>
              </a:solidFill>
            </a:endParaRPr>
          </a:p>
          <a:p>
            <a:pPr>
              <a:spcBef>
                <a:spcPct val="0"/>
              </a:spcBef>
            </a:pPr>
            <a:r>
              <a:rPr lang="it-IT" altLang="it-IT" sz="1800" dirty="0"/>
              <a:t>Retribuzione: € 8/ora netti tramite </a:t>
            </a:r>
            <a:r>
              <a:rPr lang="it-IT" altLang="it-IT" sz="1800" dirty="0">
                <a:solidFill>
                  <a:srgbClr val="FF0000"/>
                </a:solidFill>
              </a:rPr>
              <a:t>Libretto di Famiglia</a:t>
            </a:r>
          </a:p>
          <a:p>
            <a:pPr>
              <a:spcBef>
                <a:spcPct val="0"/>
              </a:spcBef>
            </a:pPr>
            <a:r>
              <a:rPr lang="it-IT" altLang="it-IT" sz="1800" dirty="0"/>
              <a:t>Retribuzione: € 9/ora netti tramite voucher ‘’</a:t>
            </a:r>
            <a:r>
              <a:rPr lang="it-IT" altLang="it-IT" sz="1800" dirty="0" err="1">
                <a:solidFill>
                  <a:srgbClr val="FF0000"/>
                </a:solidFill>
              </a:rPr>
              <a:t>PrestO</a:t>
            </a:r>
            <a:r>
              <a:rPr lang="it-IT" altLang="it-IT" sz="1800" dirty="0"/>
              <a:t>’’</a:t>
            </a:r>
          </a:p>
          <a:p>
            <a:pPr>
              <a:spcBef>
                <a:spcPct val="0"/>
              </a:spcBef>
            </a:pPr>
            <a:r>
              <a:rPr lang="it-IT" altLang="it-IT" sz="1800" dirty="0"/>
              <a:t>Compenso </a:t>
            </a:r>
            <a:r>
              <a:rPr lang="it-IT" altLang="it-IT" sz="1800" dirty="0" err="1"/>
              <a:t>max</a:t>
            </a:r>
            <a:r>
              <a:rPr lang="it-IT" altLang="it-IT" sz="1800" dirty="0"/>
              <a:t> € 5,000/anno - € 6,666 per categorie particolari</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5"/>
          <p:cNvSpPr>
            <a:spLocks noGrp="1"/>
          </p:cNvSpPr>
          <p:nvPr>
            <p:ph type="title"/>
          </p:nvPr>
        </p:nvSpPr>
        <p:spPr>
          <a:xfrm>
            <a:off x="609600" y="1371600"/>
            <a:ext cx="8077200" cy="609600"/>
          </a:xfrm>
        </p:spPr>
        <p:txBody>
          <a:bodyPr/>
          <a:lstStyle/>
          <a:p>
            <a:pPr>
              <a:lnSpc>
                <a:spcPct val="107000"/>
              </a:lnSpc>
              <a:spcAft>
                <a:spcPts val="800"/>
              </a:spcAft>
            </a:pPr>
            <a:r>
              <a:rPr lang="it-IT" altLang="it-IT" sz="2800" dirty="0">
                <a:latin typeface="Calibri" panose="020F0502020204030204" pitchFamily="34" charset="0"/>
                <a:ea typeface="SimSun" panose="02010600030101010101" pitchFamily="2" charset="-122"/>
              </a:rPr>
              <a:t>Le prestazioni Professionali</a:t>
            </a:r>
            <a:endParaRPr lang="it-IT" altLang="it-IT" sz="2000" dirty="0">
              <a:latin typeface="Calibri" panose="020F0502020204030204" pitchFamily="34" charset="0"/>
              <a:ea typeface="SimSun" panose="02010600030101010101" pitchFamily="2" charset="-122"/>
            </a:endParaRPr>
          </a:p>
        </p:txBody>
      </p:sp>
      <p:pic>
        <p:nvPicPr>
          <p:cNvPr id="2969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asellaDiTesto 6"/>
          <p:cNvSpPr txBox="1">
            <a:spLocks noChangeArrowheads="1"/>
          </p:cNvSpPr>
          <p:nvPr/>
        </p:nvSpPr>
        <p:spPr bwMode="auto">
          <a:xfrm>
            <a:off x="762000" y="2443877"/>
            <a:ext cx="762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dirty="0"/>
              <a:t>Per prestazione professionali, comunemente chiamate </a:t>
            </a:r>
            <a:r>
              <a:rPr lang="it-IT" altLang="it-IT" sz="1800" dirty="0">
                <a:solidFill>
                  <a:srgbClr val="FF0000"/>
                </a:solidFill>
              </a:rPr>
              <a:t>Partite IVA</a:t>
            </a:r>
            <a:r>
              <a:rPr lang="it-IT" altLang="it-IT" sz="1800" dirty="0"/>
              <a:t>, si intendono le prestazioni dei lavoratori autonomi che offrono, dietro corrispettivo e senza alcun vincolo di subordinazione nei confronti del committente, un servizio o la realizzazione di un’opera bene</a:t>
            </a:r>
          </a:p>
          <a:p>
            <a:pPr marL="0" indent="0">
              <a:spcBef>
                <a:spcPct val="0"/>
              </a:spcBef>
              <a:buNone/>
            </a:pPr>
            <a:endParaRPr lang="it-IT" altLang="it-IT" sz="1800" dirty="0"/>
          </a:p>
          <a:p>
            <a:pPr>
              <a:spcBef>
                <a:spcPct val="0"/>
              </a:spcBef>
            </a:pPr>
            <a:r>
              <a:rPr lang="it-IT" altLang="it-IT" sz="1800" dirty="0"/>
              <a:t>cooperatori, liberi professionisti, consulenti e altre figure professionali autonome.</a:t>
            </a:r>
          </a:p>
          <a:p>
            <a:pPr marL="0" indent="0">
              <a:spcBef>
                <a:spcPct val="0"/>
              </a:spcBef>
              <a:buNone/>
            </a:pPr>
            <a:endParaRPr lang="it-IT" altLang="it-IT" sz="1800" dirty="0"/>
          </a:p>
          <a:p>
            <a:pPr>
              <a:spcBef>
                <a:spcPct val="0"/>
              </a:spcBef>
            </a:pPr>
            <a:r>
              <a:rPr lang="it-IT" altLang="it-IT" sz="1800" dirty="0"/>
              <a:t>Contratto in </a:t>
            </a:r>
            <a:r>
              <a:rPr lang="it-IT" altLang="it-IT" sz="1800" dirty="0">
                <a:solidFill>
                  <a:srgbClr val="FF0000"/>
                </a:solidFill>
              </a:rPr>
              <a:t>forma scritta</a:t>
            </a:r>
          </a:p>
        </p:txBody>
      </p:sp>
    </p:spTree>
    <p:extLst>
      <p:ext uri="{BB962C8B-B14F-4D97-AF65-F5344CB8AC3E}">
        <p14:creationId xmlns:p14="http://schemas.microsoft.com/office/powerpoint/2010/main" val="268018329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5"/>
          <p:cNvSpPr>
            <a:spLocks noGrp="1"/>
          </p:cNvSpPr>
          <p:nvPr>
            <p:ph type="title"/>
          </p:nvPr>
        </p:nvSpPr>
        <p:spPr>
          <a:xfrm>
            <a:off x="615950" y="990600"/>
            <a:ext cx="8070850" cy="868363"/>
          </a:xfrm>
        </p:spPr>
        <p:txBody>
          <a:bodyPr/>
          <a:lstStyle/>
          <a:p>
            <a:r>
              <a:rPr lang="it-IT" altLang="it-IT" dirty="0"/>
              <a:t>Gli incentivi alle assunzioni in Italia</a:t>
            </a:r>
          </a:p>
        </p:txBody>
      </p:sp>
      <p:pic>
        <p:nvPicPr>
          <p:cNvPr id="1945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idx="1"/>
          </p:nvPr>
        </p:nvSpPr>
        <p:spPr>
          <a:xfrm>
            <a:off x="615950" y="1992313"/>
            <a:ext cx="8070850" cy="3875087"/>
          </a:xfrm>
        </p:spPr>
        <p:txBody>
          <a:bodyPr/>
          <a:lstStyle/>
          <a:p>
            <a:pPr>
              <a:defRPr/>
            </a:pPr>
            <a:r>
              <a:rPr lang="it-IT" sz="2200" dirty="0"/>
              <a:t>Sono dei benefici normativi o economici, che vengono riconosciuti ai datori di lavoro che decidono di assumere, senza essere obbligati per legge determinate categorie di persone, soprattutto lavoratori svantaggiati. Si tratta, dunque, di contributi pubblici che servono a sostenere la parte a carico del datore di lavoro del costo dei nuovi assunti.</a:t>
            </a:r>
          </a:p>
          <a:p>
            <a:pPr>
              <a:defRPr/>
            </a:pPr>
            <a:r>
              <a:rPr lang="it-IT" sz="2200" dirty="0"/>
              <a:t>Gli incentivi possono essere previsti dalla normativa nazionale, da specifici programmi attivati da </a:t>
            </a:r>
            <a:r>
              <a:rPr lang="it-IT" sz="2200" dirty="0" err="1"/>
              <a:t>Anpal</a:t>
            </a:r>
            <a:r>
              <a:rPr lang="it-IT" sz="2200" dirty="0"/>
              <a:t> Servizi, in collaborazione con le Regioni e le Province autonome, e dalle normative regionali. </a:t>
            </a:r>
          </a:p>
        </p:txBody>
      </p:sp>
    </p:spTree>
    <p:extLst>
      <p:ext uri="{BB962C8B-B14F-4D97-AF65-F5344CB8AC3E}">
        <p14:creationId xmlns:p14="http://schemas.microsoft.com/office/powerpoint/2010/main" val="158646999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311275" y="1524000"/>
          <a:ext cx="6680200" cy="4114800"/>
        </p:xfrm>
        <a:graphic>
          <a:graphicData uri="http://schemas.openxmlformats.org/drawingml/2006/table">
            <a:tbl>
              <a:tblPr/>
              <a:tblGrid>
                <a:gridCol w="1056773">
                  <a:extLst>
                    <a:ext uri="{9D8B030D-6E8A-4147-A177-3AD203B41FA5}">
                      <a16:colId xmlns:a16="http://schemas.microsoft.com/office/drawing/2014/main" val="3602685595"/>
                    </a:ext>
                  </a:extLst>
                </a:gridCol>
                <a:gridCol w="5623427">
                  <a:extLst>
                    <a:ext uri="{9D8B030D-6E8A-4147-A177-3AD203B41FA5}">
                      <a16:colId xmlns:a16="http://schemas.microsoft.com/office/drawing/2014/main" val="4231378181"/>
                    </a:ext>
                  </a:extLst>
                </a:gridCol>
              </a:tblGrid>
              <a:tr h="428625">
                <a:tc>
                  <a:txBody>
                    <a:bodyPr/>
                    <a:lstStyle/>
                    <a:p>
                      <a:pPr algn="ctr" fontAlgn="b"/>
                      <a:r>
                        <a:rPr lang="it-IT" sz="1100" b="1" i="0" u="none" strike="noStrike">
                          <a:solidFill>
                            <a:srgbClr val="0070C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INCENTIVO OCCUPAZIONE STABILE GIOVANI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52027"/>
                  </a:ext>
                </a:extLst>
              </a:tr>
              <a:tr h="977265">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Esonero contributivo triennale per i datori di lavoro che assumono i giovani under 35 che non sono mai stati titolari di un rapporto di lavoro subordinato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106894"/>
                  </a:ext>
                </a:extLst>
              </a:tr>
              <a:tr h="685800">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 privati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972565"/>
                  </a:ext>
                </a:extLst>
              </a:tr>
              <a:tr h="651510">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Sgravio contributivo: 50% dei contributi previdenziali – con esclusione dei premi e contributi dovuti all’INAIL – per un importo massimo di 3.000 euro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815997"/>
                  </a:ext>
                </a:extLst>
              </a:tr>
              <a:tr h="342900">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&lt; 35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753519"/>
                  </a:ext>
                </a:extLst>
              </a:tr>
              <a:tr h="685800">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690070"/>
                  </a:ext>
                </a:extLst>
              </a:tr>
              <a:tr h="342900">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Conguaglio contributivo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574903"/>
                  </a:ext>
                </a:extLst>
              </a:tr>
            </a:tbl>
          </a:graphicData>
        </a:graphic>
      </p:graphicFrame>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311275" y="1524000"/>
          <a:ext cx="6680200" cy="3886199"/>
        </p:xfrm>
        <a:graphic>
          <a:graphicData uri="http://schemas.openxmlformats.org/drawingml/2006/table">
            <a:tbl>
              <a:tblPr/>
              <a:tblGrid>
                <a:gridCol w="1056773">
                  <a:extLst>
                    <a:ext uri="{9D8B030D-6E8A-4147-A177-3AD203B41FA5}">
                      <a16:colId xmlns:a16="http://schemas.microsoft.com/office/drawing/2014/main" val="3644041780"/>
                    </a:ext>
                  </a:extLst>
                </a:gridCol>
                <a:gridCol w="5623427">
                  <a:extLst>
                    <a:ext uri="{9D8B030D-6E8A-4147-A177-3AD203B41FA5}">
                      <a16:colId xmlns:a16="http://schemas.microsoft.com/office/drawing/2014/main" val="2169671631"/>
                    </a:ext>
                  </a:extLst>
                </a:gridCol>
              </a:tblGrid>
              <a:tr h="339703">
                <a:tc>
                  <a:txBody>
                    <a:bodyPr/>
                    <a:lstStyle/>
                    <a:p>
                      <a:pPr algn="ctr" fontAlgn="b"/>
                      <a:r>
                        <a:rPr lang="it-IT" sz="1100" b="1" i="0" u="none" strike="noStrike">
                          <a:solidFill>
                            <a:srgbClr val="0070C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INCENTIVO OCCUPAZIONE NEET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848328"/>
                  </a:ext>
                </a:extLst>
              </a:tr>
              <a:tr h="774522">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Sgravio contributivo riservato alle assunzioni degli iscritti al Programma Garanzia Giovani - L’incentivo può essere fruito nel rispetto delle norme dell’Unione Europea in materia di aiuti «de minimis»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766734"/>
                  </a:ext>
                </a:extLst>
              </a:tr>
              <a:tr h="394055">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Tutti i datori di lavoro privati, anche non imprenditori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76510"/>
                  </a:ext>
                </a:extLst>
              </a:tr>
              <a:tr h="1290871">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L’incentivo è pari alla contribuzione previdenziale a carico del datore di lavoro – con esclusione dei premi e contributi dovuti all’INAIL – per un importo massimo di 8.060 euro su base annua, riparametrato e applicato su base mensile per dodici mensilità e fruibile, a pena di decadenza, entro il termine del 28 febbraio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972218"/>
                  </a:ext>
                </a:extLst>
              </a:tr>
              <a:tr h="271762">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&lt; 35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048414"/>
                  </a:ext>
                </a:extLst>
              </a:tr>
              <a:tr h="543524">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 - anche a scopo di somministrazione - nonché i rapporti di apprendistato professionalizzante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241706"/>
                  </a:ext>
                </a:extLst>
              </a:tr>
              <a:tr h="271762">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preliminare su portale INPS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04615"/>
                  </a:ext>
                </a:extLst>
              </a:tr>
            </a:tbl>
          </a:graphicData>
        </a:graphic>
      </p:graphicFrame>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066800" y="1485900"/>
          <a:ext cx="7162800" cy="4229102"/>
        </p:xfrm>
        <a:graphic>
          <a:graphicData uri="http://schemas.openxmlformats.org/drawingml/2006/table">
            <a:tbl>
              <a:tblPr/>
              <a:tblGrid>
                <a:gridCol w="1133118">
                  <a:extLst>
                    <a:ext uri="{9D8B030D-6E8A-4147-A177-3AD203B41FA5}">
                      <a16:colId xmlns:a16="http://schemas.microsoft.com/office/drawing/2014/main" val="3164215376"/>
                    </a:ext>
                  </a:extLst>
                </a:gridCol>
                <a:gridCol w="6029682">
                  <a:extLst>
                    <a:ext uri="{9D8B030D-6E8A-4147-A177-3AD203B41FA5}">
                      <a16:colId xmlns:a16="http://schemas.microsoft.com/office/drawing/2014/main" val="2966052189"/>
                    </a:ext>
                  </a:extLst>
                </a:gridCol>
              </a:tblGrid>
              <a:tr h="310963">
                <a:tc>
                  <a:txBody>
                    <a:bodyPr/>
                    <a:lstStyle/>
                    <a:p>
                      <a:pPr algn="ctr" fontAlgn="b"/>
                      <a:r>
                        <a:rPr lang="it-IT" sz="1100" b="1" i="0" u="none" strike="noStrike">
                          <a:solidFill>
                            <a:srgbClr val="0070C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INCENTIVO OCCUPAZIONE SUD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966671"/>
                  </a:ext>
                </a:extLst>
              </a:tr>
              <a:tr h="497541">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Sgravio contributivo riservato ai datori di lavoro che assumono nelle Regioni del Sud Italia </a:t>
                      </a:r>
                      <a:r>
                        <a:rPr lang="it-IT" sz="1100" b="0" i="0" u="none" strike="noStrike" baseline="30000">
                          <a:solidFill>
                            <a:srgbClr val="2F75B5"/>
                          </a:solidFill>
                          <a:effectLst/>
                          <a:latin typeface="Verdana" panose="020B0604030504040204" pitchFamily="34" charset="0"/>
                        </a:rPr>
                        <a:t>(*)</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151832"/>
                  </a:ext>
                </a:extLst>
              </a:tr>
              <a:tr h="945329">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 che assumono:</a:t>
                      </a:r>
                      <a:br>
                        <a:rPr lang="it-IT" sz="1100" b="0" i="0" u="none" strike="noStrike">
                          <a:solidFill>
                            <a:srgbClr val="833C0C"/>
                          </a:solidFill>
                          <a:effectLst/>
                          <a:latin typeface="Verdana" panose="020B0604030504040204" pitchFamily="34" charset="0"/>
                        </a:rPr>
                      </a:br>
                      <a:r>
                        <a:rPr lang="it-IT" sz="1100" b="0" i="0" u="none" strike="noStrike">
                          <a:solidFill>
                            <a:srgbClr val="833C0C"/>
                          </a:solidFill>
                          <a:effectLst/>
                          <a:latin typeface="Verdana" panose="020B0604030504040204" pitchFamily="34" charset="0"/>
                        </a:rPr>
                        <a:t>• lavoratori e lavoratrici di età compresa tra i 16 anni e 34 anni di età</a:t>
                      </a:r>
                      <a:br>
                        <a:rPr lang="it-IT" sz="1100" b="0" i="0" u="none" strike="noStrike">
                          <a:solidFill>
                            <a:srgbClr val="833C0C"/>
                          </a:solidFill>
                          <a:effectLst/>
                          <a:latin typeface="Verdana" panose="020B0604030504040204" pitchFamily="34" charset="0"/>
                        </a:rPr>
                      </a:br>
                      <a:r>
                        <a:rPr lang="it-IT" sz="1100" b="0" i="0" u="none" strike="noStrike">
                          <a:solidFill>
                            <a:srgbClr val="833C0C"/>
                          </a:solidFill>
                          <a:effectLst/>
                          <a:latin typeface="Verdana" panose="020B0604030504040204" pitchFamily="34" charset="0"/>
                        </a:rPr>
                        <a:t>• lavoratori e lavoratrici con 35 anni di età e oltre, privi di impiego regolarmente retribuito da almeno sei 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4396"/>
                  </a:ext>
                </a:extLst>
              </a:tr>
              <a:tr h="945329">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L’incentivo è pari alla contribuzione previdenziale a carico del datore di lavoro – con esclusione dei premi e contributi dovuti all’INAIL – per un importo massimo di 8.060,00 euro su base annua, riparametrato e applicato su base mensile per dodici mensilità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99546"/>
                  </a:ext>
                </a:extLst>
              </a:tr>
              <a:tr h="248771">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Da 16 a 34 anni - &gt;34 privi di impiego da oltre 6 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076333"/>
                  </a:ext>
                </a:extLst>
              </a:tr>
              <a:tr h="497541">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162772"/>
                  </a:ext>
                </a:extLst>
              </a:tr>
              <a:tr h="248771">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Domanda su portale INPS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166242"/>
                  </a:ext>
                </a:extLst>
              </a:tr>
              <a:tr h="248771">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732704"/>
                  </a:ext>
                </a:extLst>
              </a:tr>
              <a:tr h="286086">
                <a:tc gridSpan="2">
                  <a:txBody>
                    <a:bodyPr/>
                    <a:lstStyle/>
                    <a:p>
                      <a:pPr algn="l" fontAlgn="b"/>
                      <a:r>
                        <a:rPr lang="it-IT" sz="1100" b="0" i="1" u="none" strike="noStrike" baseline="30000" dirty="0">
                          <a:solidFill>
                            <a:srgbClr val="000000"/>
                          </a:solidFill>
                          <a:effectLst/>
                          <a:latin typeface="Calibri" panose="020F0502020204030204" pitchFamily="34" charset="0"/>
                        </a:rPr>
                        <a:t>(*)</a:t>
                      </a:r>
                      <a:r>
                        <a:rPr lang="it-IT" sz="1100" b="0" i="1" u="none" strike="noStrike" dirty="0">
                          <a:solidFill>
                            <a:srgbClr val="000000"/>
                          </a:solidFill>
                          <a:effectLst/>
                          <a:latin typeface="Calibri" panose="020F0502020204030204" pitchFamily="34" charset="0"/>
                        </a:rPr>
                        <a:t> Abruzzo, Molise, Sardegna, Basilicata, Calabria, Campania, Puglia e Sicilia</a:t>
                      </a:r>
                    </a:p>
                  </a:txBody>
                  <a:tcPr marL="9525" marR="9525" marT="9525"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2980488248"/>
                  </a:ext>
                </a:extLst>
              </a:tr>
            </a:tbl>
          </a:graphicData>
        </a:graphic>
      </p:graphicFrame>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914400" y="1447800"/>
          <a:ext cx="7239000" cy="4114801"/>
        </p:xfrm>
        <a:graphic>
          <a:graphicData uri="http://schemas.openxmlformats.org/drawingml/2006/table">
            <a:tbl>
              <a:tblPr/>
              <a:tblGrid>
                <a:gridCol w="1145172">
                  <a:extLst>
                    <a:ext uri="{9D8B030D-6E8A-4147-A177-3AD203B41FA5}">
                      <a16:colId xmlns:a16="http://schemas.microsoft.com/office/drawing/2014/main" val="3841120484"/>
                    </a:ext>
                  </a:extLst>
                </a:gridCol>
                <a:gridCol w="6093828">
                  <a:extLst>
                    <a:ext uri="{9D8B030D-6E8A-4147-A177-3AD203B41FA5}">
                      <a16:colId xmlns:a16="http://schemas.microsoft.com/office/drawing/2014/main" val="4243717831"/>
                    </a:ext>
                  </a:extLst>
                </a:gridCol>
              </a:tblGrid>
              <a:tr h="401836">
                <a:tc>
                  <a:txBody>
                    <a:bodyPr/>
                    <a:lstStyle/>
                    <a:p>
                      <a:pPr algn="ctr" fontAlgn="b"/>
                      <a:r>
                        <a:rPr lang="it-IT" sz="1100" b="1" i="0" u="none" strike="noStrike">
                          <a:solidFill>
                            <a:srgbClr val="0070C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BONUS "IO LAVORO"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230164"/>
                  </a:ext>
                </a:extLst>
              </a:tr>
              <a:tr h="610791">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E' rivolto alle imprese che assumono disoccupati fino a 25 anni e di età superiore qualora vengano rispettati determinati requisiti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095836"/>
                  </a:ext>
                </a:extLst>
              </a:tr>
              <a:tr h="610791">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Imprese che effettuano nuove assunzioni tra il 1° gennaio ed il 31 dicembre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010331"/>
                  </a:ext>
                </a:extLst>
              </a:tr>
              <a:tr h="610791">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Sarà pari ad un massimo di 8.060 euro che verrà riconosciuto per i primi 12 mesi d’assunzione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112394"/>
                  </a:ext>
                </a:extLst>
              </a:tr>
              <a:tr h="916186">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a) età compresa tra i 16 anni e 24 anni;</a:t>
                      </a:r>
                      <a:br>
                        <a:rPr lang="it-IT" sz="1100" b="0" i="0" u="none" strike="noStrike">
                          <a:solidFill>
                            <a:srgbClr val="2F75B5"/>
                          </a:solidFill>
                          <a:effectLst/>
                          <a:latin typeface="Verdana" panose="020B0604030504040204" pitchFamily="34" charset="0"/>
                          <a:ea typeface="Verdana" panose="020B0604030504040204" pitchFamily="34" charset="0"/>
                        </a:rPr>
                      </a:br>
                      <a:r>
                        <a:rPr lang="it-IT" sz="1100" b="0" i="0" u="none" strike="noStrike">
                          <a:solidFill>
                            <a:srgbClr val="2F75B5"/>
                          </a:solidFill>
                          <a:effectLst/>
                          <a:latin typeface="Verdana" panose="020B0604030504040204" pitchFamily="34" charset="0"/>
                          <a:ea typeface="Verdana" panose="020B0604030504040204" pitchFamily="34" charset="0"/>
                        </a:rPr>
                        <a:t>b) &gt; 25 anni di età, privi di impiego regolarmente retribuito da almeno 6 mesi</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928786"/>
                  </a:ext>
                </a:extLst>
              </a:tr>
              <a:tr h="642938">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 - apprendistato professionalizzante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943621"/>
                  </a:ext>
                </a:extLst>
              </a:tr>
              <a:tr h="321468">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preliminare su portale INPS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521030"/>
                  </a:ext>
                </a:extLst>
              </a:tr>
            </a:tbl>
          </a:graphicData>
        </a:graphic>
      </p:graphicFrame>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066800" y="1371600"/>
          <a:ext cx="7086600" cy="4343399"/>
        </p:xfrm>
        <a:graphic>
          <a:graphicData uri="http://schemas.openxmlformats.org/drawingml/2006/table">
            <a:tbl>
              <a:tblPr/>
              <a:tblGrid>
                <a:gridCol w="1121064">
                  <a:extLst>
                    <a:ext uri="{9D8B030D-6E8A-4147-A177-3AD203B41FA5}">
                      <a16:colId xmlns:a16="http://schemas.microsoft.com/office/drawing/2014/main" val="579925914"/>
                    </a:ext>
                  </a:extLst>
                </a:gridCol>
                <a:gridCol w="5965536">
                  <a:extLst>
                    <a:ext uri="{9D8B030D-6E8A-4147-A177-3AD203B41FA5}">
                      <a16:colId xmlns:a16="http://schemas.microsoft.com/office/drawing/2014/main" val="3645003053"/>
                    </a:ext>
                  </a:extLst>
                </a:gridCol>
              </a:tblGrid>
              <a:tr h="326080">
                <a:tc>
                  <a:txBody>
                    <a:bodyPr/>
                    <a:lstStyle/>
                    <a:p>
                      <a:pPr algn="ctr" fontAlgn="b"/>
                      <a:r>
                        <a:rPr lang="it-IT" sz="1100" b="1" i="0" u="none" strike="noStrike">
                          <a:solidFill>
                            <a:srgbClr val="0070C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a:solidFill>
                            <a:srgbClr val="FF0000"/>
                          </a:solidFill>
                          <a:effectLst/>
                          <a:latin typeface="Arial" panose="020B0604020202020204" pitchFamily="34" charset="0"/>
                        </a:rPr>
                        <a:t>INCENTIVO APPRENDISTATO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679909"/>
                  </a:ext>
                </a:extLst>
              </a:tr>
              <a:tr h="743466">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Incentivi di varia natura legati alla tipologia contrattuale definita come “un contratto di lavoro a tempo indeterminato finalizzato alla formazione e alla occupazione dei giovani”.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179321"/>
                  </a:ext>
                </a:extLst>
              </a:tr>
              <a:tr h="495643">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 a prescindere dalla circostanza che assumano o meno la natura di imprenditore, ivi compresi i datori di lavoro del settore agricolo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791128"/>
                  </a:ext>
                </a:extLst>
              </a:tr>
              <a:tr h="1734752">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Sgravio contributivo, incentivi economici e retributivi:</a:t>
                      </a:r>
                      <a:br>
                        <a:rPr lang="it-IT" sz="1100" b="0" i="0" u="none" strike="noStrike">
                          <a:solidFill>
                            <a:srgbClr val="2F75B5"/>
                          </a:solidFill>
                          <a:effectLst/>
                          <a:latin typeface="Verdana" panose="020B0604030504040204" pitchFamily="34" charset="0"/>
                          <a:ea typeface="Verdana" panose="020B0604030504040204" pitchFamily="34" charset="0"/>
                        </a:rPr>
                      </a:br>
                      <a:r>
                        <a:rPr lang="it-IT" sz="1100" b="0" i="0" u="none" strike="noStrike">
                          <a:solidFill>
                            <a:srgbClr val="2F75B5"/>
                          </a:solidFill>
                          <a:effectLst/>
                          <a:latin typeface="Verdana" panose="020B0604030504040204" pitchFamily="34" charset="0"/>
                          <a:ea typeface="Verdana" panose="020B0604030504040204" pitchFamily="34" charset="0"/>
                        </a:rPr>
                        <a:t>• Aliquota fiscale ridotta</a:t>
                      </a:r>
                      <a:br>
                        <a:rPr lang="it-IT" sz="1100" b="0" i="0" u="none" strike="noStrike">
                          <a:solidFill>
                            <a:srgbClr val="2F75B5"/>
                          </a:solidFill>
                          <a:effectLst/>
                          <a:latin typeface="Verdana" panose="020B0604030504040204" pitchFamily="34" charset="0"/>
                          <a:ea typeface="Verdana" panose="020B0604030504040204" pitchFamily="34" charset="0"/>
                        </a:rPr>
                      </a:br>
                      <a:r>
                        <a:rPr lang="it-IT" sz="1100" b="0" i="0" u="none" strike="noStrike">
                          <a:solidFill>
                            <a:srgbClr val="2F75B5"/>
                          </a:solidFill>
                          <a:effectLst/>
                          <a:latin typeface="Verdana" panose="020B0604030504040204" pitchFamily="34" charset="0"/>
                          <a:ea typeface="Verdana" panose="020B0604030504040204" pitchFamily="34" charset="0"/>
                        </a:rPr>
                        <a:t>• Agevolazioni riservate all’apprendistato di primo e terzo livello</a:t>
                      </a:r>
                      <a:br>
                        <a:rPr lang="it-IT" sz="1100" b="0" i="0" u="none" strike="noStrike">
                          <a:solidFill>
                            <a:srgbClr val="2F75B5"/>
                          </a:solidFill>
                          <a:effectLst/>
                          <a:latin typeface="Verdana" panose="020B0604030504040204" pitchFamily="34" charset="0"/>
                          <a:ea typeface="Verdana" panose="020B0604030504040204" pitchFamily="34" charset="0"/>
                        </a:rPr>
                      </a:br>
                      <a:r>
                        <a:rPr lang="it-IT" sz="1100" b="0" i="0" u="none" strike="noStrike">
                          <a:solidFill>
                            <a:srgbClr val="2F75B5"/>
                          </a:solidFill>
                          <a:effectLst/>
                          <a:latin typeface="Verdana" panose="020B0604030504040204" pitchFamily="34" charset="0"/>
                          <a:ea typeface="Verdana" panose="020B0604030504040204" pitchFamily="34" charset="0"/>
                        </a:rPr>
                        <a:t>• Possibilità di sottoinquadramento (o di riduzione percentuale della retribuzione)</a:t>
                      </a:r>
                      <a:br>
                        <a:rPr lang="it-IT" sz="1100" b="0" i="0" u="none" strike="noStrike">
                          <a:solidFill>
                            <a:srgbClr val="2F75B5"/>
                          </a:solidFill>
                          <a:effectLst/>
                          <a:latin typeface="Verdana" panose="020B0604030504040204" pitchFamily="34" charset="0"/>
                          <a:ea typeface="Verdana" panose="020B0604030504040204" pitchFamily="34" charset="0"/>
                        </a:rPr>
                      </a:br>
                      <a:r>
                        <a:rPr lang="it-IT" sz="1100" b="0" i="0" u="none" strike="noStrike">
                          <a:solidFill>
                            <a:srgbClr val="2F75B5"/>
                          </a:solidFill>
                          <a:effectLst/>
                          <a:latin typeface="Verdana" panose="020B0604030504040204" pitchFamily="34" charset="0"/>
                          <a:ea typeface="Verdana" panose="020B0604030504040204" pitchFamily="34" charset="0"/>
                        </a:rPr>
                        <a:t>• Esonero dalla base di calcolo per l’applicazione di particolari istituti previsti dalla legge o dalla contrattazione collettiva</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497714"/>
                  </a:ext>
                </a:extLst>
              </a:tr>
              <a:tr h="260864">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18 - 29 anni</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316016"/>
                  </a:ext>
                </a:extLst>
              </a:tr>
              <a:tr h="521730">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Apprendistato</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22452"/>
                  </a:ext>
                </a:extLst>
              </a:tr>
              <a:tr h="260864">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https://www.cliclavoro.gov.it/Aziende/Incentivi/Pagine/Apprendistato.aspx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525830"/>
                  </a:ext>
                </a:extLst>
              </a:tr>
            </a:tbl>
          </a:graphicData>
        </a:graphic>
      </p:graphicFrame>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5"/>
          <p:cNvSpPr>
            <a:spLocks noGrp="1"/>
          </p:cNvSpPr>
          <p:nvPr>
            <p:ph type="title"/>
          </p:nvPr>
        </p:nvSpPr>
        <p:spPr>
          <a:xfrm>
            <a:off x="615950" y="990600"/>
            <a:ext cx="8070850" cy="868363"/>
          </a:xfrm>
        </p:spPr>
        <p:txBody>
          <a:bodyPr/>
          <a:lstStyle/>
          <a:p>
            <a:r>
              <a:rPr lang="it-IT" altLang="it-IT"/>
              <a:t>I contratti di lavoro in Italia</a:t>
            </a:r>
          </a:p>
        </p:txBody>
      </p:sp>
      <p:pic>
        <p:nvPicPr>
          <p:cNvPr id="1945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idx="1"/>
          </p:nvPr>
        </p:nvSpPr>
        <p:spPr>
          <a:xfrm>
            <a:off x="615950" y="1992313"/>
            <a:ext cx="8070850" cy="3875087"/>
          </a:xfrm>
        </p:spPr>
        <p:txBody>
          <a:bodyPr/>
          <a:lstStyle/>
          <a:p>
            <a:pPr marL="0" indent="0">
              <a:buFont typeface="Arial" panose="020B0604020202020204" pitchFamily="34" charset="0"/>
              <a:buNone/>
              <a:defRPr/>
            </a:pPr>
            <a:r>
              <a:rPr lang="it-IT" dirty="0">
                <a:solidFill>
                  <a:srgbClr val="FF0000"/>
                </a:solidFill>
              </a:rPr>
              <a:t>Lavoro subordinato</a:t>
            </a:r>
            <a:r>
              <a:rPr lang="it-IT" dirty="0"/>
              <a:t>:</a:t>
            </a:r>
          </a:p>
          <a:p>
            <a:pPr>
              <a:defRPr/>
            </a:pPr>
            <a:r>
              <a:rPr lang="it-IT" dirty="0"/>
              <a:t>Contratto a tempo indeterminato a tutele crescenti;</a:t>
            </a:r>
          </a:p>
          <a:p>
            <a:pPr>
              <a:defRPr/>
            </a:pPr>
            <a:r>
              <a:rPr lang="it-IT" dirty="0"/>
              <a:t>Contratto a tempo determinato;</a:t>
            </a:r>
          </a:p>
          <a:p>
            <a:pPr>
              <a:defRPr/>
            </a:pPr>
            <a:r>
              <a:rPr lang="it-IT" dirty="0"/>
              <a:t>Contratto di somministrazione ex contratto interinale;</a:t>
            </a:r>
          </a:p>
          <a:p>
            <a:pPr>
              <a:defRPr/>
            </a:pPr>
            <a:r>
              <a:rPr lang="it-IT" dirty="0"/>
              <a:t>Contratto a chiamata;</a:t>
            </a:r>
          </a:p>
          <a:p>
            <a:pPr>
              <a:defRPr/>
            </a:pPr>
            <a:r>
              <a:rPr lang="it-IT" dirty="0"/>
              <a:t>Apprendistato;</a:t>
            </a:r>
          </a:p>
          <a:p>
            <a:pPr>
              <a:defRPr/>
            </a:pPr>
            <a:r>
              <a:rPr lang="it-IT" dirty="0"/>
              <a:t>Tirocini Formativi;</a:t>
            </a:r>
          </a:p>
          <a:p>
            <a:pPr>
              <a:defRPr/>
            </a:pPr>
            <a:r>
              <a:rPr lang="it-IT" dirty="0"/>
              <a:t>Lavoro accessorio - Prestazione Occasionale </a:t>
            </a:r>
            <a:r>
              <a:rPr lang="it-IT" dirty="0" err="1"/>
              <a:t>PrestO</a:t>
            </a:r>
            <a:r>
              <a:rPr lang="it-IT" dirty="0"/>
              <a:t> e Libretto Famiglia (atipico);</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990600" y="1524000"/>
          <a:ext cx="7000875" cy="3810001"/>
        </p:xfrm>
        <a:graphic>
          <a:graphicData uri="http://schemas.openxmlformats.org/drawingml/2006/table">
            <a:tbl>
              <a:tblPr/>
              <a:tblGrid>
                <a:gridCol w="1107502">
                  <a:extLst>
                    <a:ext uri="{9D8B030D-6E8A-4147-A177-3AD203B41FA5}">
                      <a16:colId xmlns:a16="http://schemas.microsoft.com/office/drawing/2014/main" val="2150820427"/>
                    </a:ext>
                  </a:extLst>
                </a:gridCol>
                <a:gridCol w="5893373">
                  <a:extLst>
                    <a:ext uri="{9D8B030D-6E8A-4147-A177-3AD203B41FA5}">
                      <a16:colId xmlns:a16="http://schemas.microsoft.com/office/drawing/2014/main" val="1506888001"/>
                    </a:ext>
                  </a:extLst>
                </a:gridCol>
              </a:tblGrid>
              <a:tr h="432955">
                <a:tc>
                  <a:txBody>
                    <a:bodyPr/>
                    <a:lstStyle/>
                    <a:p>
                      <a:pPr algn="ctr" fontAlgn="b"/>
                      <a:r>
                        <a:rPr lang="it-IT" sz="1100" b="1" i="0" u="none" strike="noStrike">
                          <a:solidFill>
                            <a:srgbClr val="0070C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BONUS ASSUNZIONI "DECRETO 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542285"/>
                  </a:ext>
                </a:extLst>
              </a:tr>
              <a:tr h="987136">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Esonero di sei mesi sui contributi previdenziali dei datori di lavoro, se assumono lavoratori con contratto indeterminato entro il 31 dicembre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251845"/>
                  </a:ext>
                </a:extLst>
              </a:tr>
              <a:tr h="346364">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Tutti i datori di lavoro privati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02319"/>
                  </a:ext>
                </a:extLst>
              </a:tr>
              <a:tr h="658091">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Prevede l’esonero totale dal versamento dei contributi previdenziali a carico dei datori di lavoro fino a 8.060 €</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906647"/>
                  </a:ext>
                </a:extLst>
              </a:tr>
              <a:tr h="346364">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505929"/>
                  </a:ext>
                </a:extLst>
              </a:tr>
              <a:tr h="692727">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31793"/>
                  </a:ext>
                </a:extLst>
              </a:tr>
              <a:tr h="346364">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preliminare su portale INPS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83642"/>
                  </a:ext>
                </a:extLst>
              </a:tr>
            </a:tbl>
          </a:graphicData>
        </a:graphic>
      </p:graphicFrame>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483945633"/>
              </p:ext>
            </p:extLst>
          </p:nvPr>
        </p:nvGraphicFramePr>
        <p:xfrm>
          <a:off x="990600" y="1524000"/>
          <a:ext cx="7000875" cy="4191000"/>
        </p:xfrm>
        <a:graphic>
          <a:graphicData uri="http://schemas.openxmlformats.org/drawingml/2006/table">
            <a:tbl>
              <a:tblPr/>
              <a:tblGrid>
                <a:gridCol w="1107502">
                  <a:extLst>
                    <a:ext uri="{9D8B030D-6E8A-4147-A177-3AD203B41FA5}">
                      <a16:colId xmlns:a16="http://schemas.microsoft.com/office/drawing/2014/main" val="3921230812"/>
                    </a:ext>
                  </a:extLst>
                </a:gridCol>
                <a:gridCol w="5893373">
                  <a:extLst>
                    <a:ext uri="{9D8B030D-6E8A-4147-A177-3AD203B41FA5}">
                      <a16:colId xmlns:a16="http://schemas.microsoft.com/office/drawing/2014/main" val="1866748286"/>
                    </a:ext>
                  </a:extLst>
                </a:gridCol>
              </a:tblGrid>
              <a:tr h="378250">
                <a:tc>
                  <a:txBody>
                    <a:bodyPr/>
                    <a:lstStyle/>
                    <a:p>
                      <a:pPr algn="ctr" fontAlgn="b"/>
                      <a:r>
                        <a:rPr lang="it-IT" sz="1100" b="1" i="0" u="none" strike="noStrike">
                          <a:solidFill>
                            <a:srgbClr val="0070C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AGEVOLAZIONI OVER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050314"/>
                  </a:ext>
                </a:extLst>
              </a:tr>
              <a:tr h="862408">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Sgravio contributivo per l’assunzione a tempo determinato o indeterminato (anche in somministrazione) di soggetti con almeno 50 anni di età disoccupati da oltre 12 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598690"/>
                  </a:ext>
                </a:extLst>
              </a:tr>
              <a:tr h="302599">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Tutti i datori di lavoro privati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41397"/>
                  </a:ext>
                </a:extLst>
              </a:tr>
              <a:tr h="1437347">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ea typeface="Verdana" panose="020B0604030504040204" pitchFamily="34" charset="0"/>
                        </a:rPr>
                        <a:t>Riduzione dei contributi pari al 50% per i datori di lavoro che assumono.</a:t>
                      </a:r>
                      <a:br>
                        <a:rPr lang="it-IT" sz="1100" b="0" i="0" u="none" strike="noStrike" dirty="0">
                          <a:solidFill>
                            <a:srgbClr val="2F75B5"/>
                          </a:solidFill>
                          <a:effectLst/>
                          <a:latin typeface="Verdana" panose="020B0604030504040204" pitchFamily="34" charset="0"/>
                          <a:ea typeface="Verdana" panose="020B0604030504040204" pitchFamily="34" charset="0"/>
                        </a:rPr>
                      </a:br>
                      <a:r>
                        <a:rPr lang="it-IT" sz="1100" b="0" i="0" u="none" strike="noStrike" dirty="0">
                          <a:solidFill>
                            <a:srgbClr val="2F75B5"/>
                          </a:solidFill>
                          <a:effectLst/>
                          <a:latin typeface="Verdana" panose="020B0604030504040204" pitchFamily="34" charset="0"/>
                          <a:ea typeface="Verdana" panose="020B0604030504040204" pitchFamily="34" charset="0"/>
                        </a:rPr>
                        <a:t>L’agevolazione è concessa per un massimo di 12 mesi in caso di assunzione a termine, elevati a 18 in caso di trasformazione del contratto da tempo determinato a tempo indeterminato o nel caso di assunzione ab origine a tempo indeterminato.</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31609"/>
                  </a:ext>
                </a:extLst>
              </a:tr>
              <a:tr h="302599">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spc="-15">
                          <a:solidFill>
                            <a:srgbClr val="2F75B5"/>
                          </a:solidFill>
                          <a:effectLst/>
                          <a:latin typeface="Verdana" panose="020B0604030504040204" pitchFamily="34" charset="0"/>
                          <a:ea typeface="Verdana" panose="020B0604030504040204" pitchFamily="34" charset="0"/>
                        </a:rPr>
                        <a:t>&gt; 50 anni</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744926"/>
                  </a:ext>
                </a:extLst>
              </a:tr>
              <a:tr h="605198">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Assunzioni a tempo indeterminato - anche a scopo di somministrazione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069549"/>
                  </a:ext>
                </a:extLst>
              </a:tr>
              <a:tr h="302599">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preliminare su portale INPS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680221"/>
                  </a:ext>
                </a:extLst>
              </a:tr>
            </a:tbl>
          </a:graphicData>
        </a:graphic>
      </p:graphicFrame>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066800" y="1600200"/>
          <a:ext cx="6924675" cy="4038600"/>
        </p:xfrm>
        <a:graphic>
          <a:graphicData uri="http://schemas.openxmlformats.org/drawingml/2006/table">
            <a:tbl>
              <a:tblPr/>
              <a:tblGrid>
                <a:gridCol w="1095448">
                  <a:extLst>
                    <a:ext uri="{9D8B030D-6E8A-4147-A177-3AD203B41FA5}">
                      <a16:colId xmlns:a16="http://schemas.microsoft.com/office/drawing/2014/main" val="4046556165"/>
                    </a:ext>
                  </a:extLst>
                </a:gridCol>
                <a:gridCol w="5829227">
                  <a:extLst>
                    <a:ext uri="{9D8B030D-6E8A-4147-A177-3AD203B41FA5}">
                      <a16:colId xmlns:a16="http://schemas.microsoft.com/office/drawing/2014/main" val="2115924662"/>
                    </a:ext>
                  </a:extLst>
                </a:gridCol>
              </a:tblGrid>
              <a:tr h="391337">
                <a:tc>
                  <a:txBody>
                    <a:bodyPr/>
                    <a:lstStyle/>
                    <a:p>
                      <a:pPr algn="ctr" fontAlgn="b"/>
                      <a:r>
                        <a:rPr lang="it-IT" sz="1100" b="1" i="0" u="none" strike="noStrike">
                          <a:solidFill>
                            <a:srgbClr val="0070C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BONUS DONNE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43471"/>
                  </a:ext>
                </a:extLst>
              </a:tr>
              <a:tr h="594833">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Sgravio contributivo per l’assunzione a tempo determinato o indeterminato (anche in somministrazione) di donne rientranti in particolari casistiche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146229"/>
                  </a:ext>
                </a:extLst>
              </a:tr>
              <a:tr h="313070">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Tutti i datori di lavoro privati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839411"/>
                  </a:ext>
                </a:extLst>
              </a:tr>
              <a:tr h="1487081">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ea typeface="Verdana" panose="020B0604030504040204" pitchFamily="34" charset="0"/>
                        </a:rPr>
                        <a:t>Riduzione dei contributi pari al 50% per i datori di lavoro che assumono.</a:t>
                      </a:r>
                      <a:br>
                        <a:rPr lang="it-IT" sz="1200" b="0" i="0" u="none" strike="noStrike" dirty="0">
                          <a:solidFill>
                            <a:srgbClr val="2F75B5"/>
                          </a:solidFill>
                          <a:effectLst/>
                          <a:latin typeface="Verdana" panose="020B0604030504040204" pitchFamily="34" charset="0"/>
                          <a:ea typeface="Verdana" panose="020B0604030504040204" pitchFamily="34" charset="0"/>
                        </a:rPr>
                      </a:br>
                      <a:r>
                        <a:rPr lang="it-IT" sz="1200" b="0" i="0" u="none" strike="noStrike" dirty="0">
                          <a:solidFill>
                            <a:srgbClr val="2F75B5"/>
                          </a:solidFill>
                          <a:effectLst/>
                          <a:latin typeface="Verdana" panose="020B0604030504040204" pitchFamily="34" charset="0"/>
                          <a:ea typeface="Verdana" panose="020B0604030504040204" pitchFamily="34" charset="0"/>
                        </a:rPr>
                        <a:t>Le lavoratrici devono essere prive di un impiego regolarmente retribuito da almeno 24 mesi, o da 6 mesi se risiedono in aree svantaggiate o lavorano in una professione o in un settore economico caratterizzati da un’accentuata disparità occupazionale di genere</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016375"/>
                  </a:ext>
                </a:extLst>
              </a:tr>
              <a:tr h="313070">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521733"/>
                  </a:ext>
                </a:extLst>
              </a:tr>
              <a:tr h="626139">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 e 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188046"/>
                  </a:ext>
                </a:extLst>
              </a:tr>
              <a:tr h="313070">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su portale INPS tramite </a:t>
                      </a:r>
                      <a:r>
                        <a:rPr lang="it-IT" sz="1100" b="0" i="0" u="none" strike="noStrike" dirty="0" err="1">
                          <a:solidFill>
                            <a:srgbClr val="833C0C"/>
                          </a:solidFill>
                          <a:effectLst/>
                          <a:latin typeface="Verdana" panose="020B0604030504040204" pitchFamily="34" charset="0"/>
                        </a:rPr>
                        <a:t>UniEmens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082966"/>
                  </a:ext>
                </a:extLst>
              </a:tr>
            </a:tbl>
          </a:graphicData>
        </a:graphic>
      </p:graphicFrame>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2824971903"/>
              </p:ext>
            </p:extLst>
          </p:nvPr>
        </p:nvGraphicFramePr>
        <p:xfrm>
          <a:off x="1066800" y="1570038"/>
          <a:ext cx="6924675" cy="3992561"/>
        </p:xfrm>
        <a:graphic>
          <a:graphicData uri="http://schemas.openxmlformats.org/drawingml/2006/table">
            <a:tbl>
              <a:tblPr/>
              <a:tblGrid>
                <a:gridCol w="1095448">
                  <a:extLst>
                    <a:ext uri="{9D8B030D-6E8A-4147-A177-3AD203B41FA5}">
                      <a16:colId xmlns:a16="http://schemas.microsoft.com/office/drawing/2014/main" val="112991082"/>
                    </a:ext>
                  </a:extLst>
                </a:gridCol>
                <a:gridCol w="5829227">
                  <a:extLst>
                    <a:ext uri="{9D8B030D-6E8A-4147-A177-3AD203B41FA5}">
                      <a16:colId xmlns:a16="http://schemas.microsoft.com/office/drawing/2014/main" val="415090026"/>
                    </a:ext>
                  </a:extLst>
                </a:gridCol>
              </a:tblGrid>
              <a:tr h="430198">
                <a:tc>
                  <a:txBody>
                    <a:bodyPr/>
                    <a:lstStyle/>
                    <a:p>
                      <a:pPr algn="ctr" fontAlgn="b"/>
                      <a:r>
                        <a:rPr lang="it-IT" sz="1100" b="1" i="0" u="none" strike="noStrike">
                          <a:solidFill>
                            <a:srgbClr val="0070C0"/>
                          </a:solidFill>
                          <a:effectLst/>
                          <a:latin typeface="Calibri" panose="020F0502020204030204" pitchFamily="34" charset="0"/>
                        </a:rPr>
                        <a:t>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a:solidFill>
                            <a:srgbClr val="FF0000"/>
                          </a:solidFill>
                          <a:effectLst/>
                          <a:latin typeface="Arial" panose="020B0604020202020204" pitchFamily="34" charset="0"/>
                        </a:rPr>
                        <a:t>BONUS GIOVANI GENITORI</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642105"/>
                  </a:ext>
                </a:extLst>
              </a:tr>
              <a:tr h="653902">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Bonus per l'assunzione di genitori di figli minori o affidatari di minori che abbiano effettuato l’iscrizione presso la banca dati INPS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581337"/>
                  </a:ext>
                </a:extLst>
              </a:tr>
              <a:tr h="877925">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 privati, comprese le società cooperative (anche per l'assunzione di soci lavoratori e le imprese sociali ex D.lgs. n. 155/2006) e gli Studi professionali</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285467"/>
                  </a:ext>
                </a:extLst>
              </a:tr>
              <a:tr h="653902">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rPr>
                        <a:t>Bonus di 5.000 euro per ciascuna assunzione o trasformazione effettuata, nel limite massimo di 5 assunzioni/trasformazioni per ogni datore di lavoro</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918317"/>
                  </a:ext>
                </a:extLst>
              </a:tr>
              <a:tr h="344158">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&lt; 35 anni</a:t>
                      </a:r>
                      <a:endParaRPr lang="it-IT" sz="1100" b="0" i="0" u="none" strike="noStrike">
                        <a:solidFill>
                          <a:srgbClr val="2F75B5"/>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885174"/>
                  </a:ext>
                </a:extLst>
              </a:tr>
              <a:tr h="688318">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Tutti</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35712"/>
                  </a:ext>
                </a:extLst>
              </a:tr>
              <a:tr h="344158">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INPS e conguaglio contributivo</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21903"/>
                  </a:ext>
                </a:extLst>
              </a:tr>
            </a:tbl>
          </a:graphicData>
        </a:graphic>
      </p:graphicFrame>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066800" y="1600200"/>
          <a:ext cx="7086600" cy="4038601"/>
        </p:xfrm>
        <a:graphic>
          <a:graphicData uri="http://schemas.openxmlformats.org/drawingml/2006/table">
            <a:tbl>
              <a:tblPr/>
              <a:tblGrid>
                <a:gridCol w="1121064">
                  <a:extLst>
                    <a:ext uri="{9D8B030D-6E8A-4147-A177-3AD203B41FA5}">
                      <a16:colId xmlns:a16="http://schemas.microsoft.com/office/drawing/2014/main" val="1522118421"/>
                    </a:ext>
                  </a:extLst>
                </a:gridCol>
                <a:gridCol w="5965536">
                  <a:extLst>
                    <a:ext uri="{9D8B030D-6E8A-4147-A177-3AD203B41FA5}">
                      <a16:colId xmlns:a16="http://schemas.microsoft.com/office/drawing/2014/main" val="3902702540"/>
                    </a:ext>
                  </a:extLst>
                </a:gridCol>
              </a:tblGrid>
              <a:tr h="321545">
                <a:tc>
                  <a:txBody>
                    <a:bodyPr/>
                    <a:lstStyle/>
                    <a:p>
                      <a:pPr algn="ctr" fontAlgn="b"/>
                      <a:r>
                        <a:rPr lang="it-IT" sz="1100" b="1" i="0" u="none" strike="noStrike">
                          <a:solidFill>
                            <a:srgbClr val="0070C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BONUS DISABILI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497837"/>
                  </a:ext>
                </a:extLst>
              </a:tr>
              <a:tr h="488748">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Incentivo per l’assunzione di soggetti con rapporto di lavoro a tempo indeterminato di persone con disabilità fisica o psichica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530577"/>
                  </a:ext>
                </a:extLst>
              </a:tr>
              <a:tr h="488748">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 privati, soggetti o meno all’obbligo di assunzione, compresi gli enti pubblici economici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722760"/>
                  </a:ext>
                </a:extLst>
              </a:tr>
              <a:tr h="1710617">
                <a:tc>
                  <a:txBody>
                    <a:bodyPr/>
                    <a:lstStyle/>
                    <a:p>
                      <a:pPr algn="ctr" fontAlgn="ctr"/>
                      <a:r>
                        <a:rPr lang="it-IT" sz="1100" b="1" i="0" u="none" strike="noStrike" dirty="0">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ea typeface="Verdana" panose="020B0604030504040204" pitchFamily="34" charset="0"/>
                        </a:rPr>
                        <a:t>Contributo pari a 70% della retribuzione mensile lorda imponibile ai fini previdenziali, nel caso di lavoratori che abbiano una riduzione della capacità lavorativa superiore al 79% o affetti da disabilità intellettiva e psichica che comporti una riduzione della capacità lavorativa superiore al 45%;</a:t>
                      </a:r>
                      <a:br>
                        <a:rPr lang="it-IT" sz="1200" b="0" i="0" u="none" strike="noStrike" dirty="0">
                          <a:solidFill>
                            <a:srgbClr val="2F75B5"/>
                          </a:solidFill>
                          <a:effectLst/>
                          <a:latin typeface="Verdana" panose="020B0604030504040204" pitchFamily="34" charset="0"/>
                          <a:ea typeface="Verdana" panose="020B0604030504040204" pitchFamily="34" charset="0"/>
                        </a:rPr>
                      </a:br>
                      <a:r>
                        <a:rPr lang="it-IT" sz="1200" b="0" i="0" u="none" strike="noStrike" dirty="0">
                          <a:solidFill>
                            <a:srgbClr val="2F75B5"/>
                          </a:solidFill>
                          <a:effectLst/>
                          <a:latin typeface="Verdana" panose="020B0604030504040204" pitchFamily="34" charset="0"/>
                          <a:ea typeface="Verdana" panose="020B0604030504040204" pitchFamily="34" charset="0"/>
                        </a:rPr>
                        <a:t>35% della retribuzione mensile lorda imponibile ai fini previdenziali, per l’assunzione di persone con una riduzione della capacità lavorativa compresa tra il 67% e il 79%.</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181991"/>
                  </a:ext>
                </a:extLst>
              </a:tr>
              <a:tr h="257236">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513351"/>
                  </a:ext>
                </a:extLst>
              </a:tr>
              <a:tr h="514471">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31334"/>
                  </a:ext>
                </a:extLst>
              </a:tr>
              <a:tr h="257236">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Conguaglio contributivo tramite le Regioni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956326"/>
                  </a:ext>
                </a:extLst>
              </a:tr>
            </a:tbl>
          </a:graphicData>
        </a:graphic>
      </p:graphicFrame>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066800" y="1524000"/>
          <a:ext cx="7162800" cy="3962400"/>
        </p:xfrm>
        <a:graphic>
          <a:graphicData uri="http://schemas.openxmlformats.org/drawingml/2006/table">
            <a:tbl>
              <a:tblPr/>
              <a:tblGrid>
                <a:gridCol w="1133118">
                  <a:extLst>
                    <a:ext uri="{9D8B030D-6E8A-4147-A177-3AD203B41FA5}">
                      <a16:colId xmlns:a16="http://schemas.microsoft.com/office/drawing/2014/main" val="3454495302"/>
                    </a:ext>
                  </a:extLst>
                </a:gridCol>
                <a:gridCol w="6029682">
                  <a:extLst>
                    <a:ext uri="{9D8B030D-6E8A-4147-A177-3AD203B41FA5}">
                      <a16:colId xmlns:a16="http://schemas.microsoft.com/office/drawing/2014/main" val="1468594913"/>
                    </a:ext>
                  </a:extLst>
                </a:gridCol>
              </a:tblGrid>
              <a:tr h="450273">
                <a:tc>
                  <a:txBody>
                    <a:bodyPr/>
                    <a:lstStyle/>
                    <a:p>
                      <a:pPr algn="ctr" fontAlgn="b"/>
                      <a:r>
                        <a:rPr lang="it-IT" sz="1100" b="1" i="0" u="none" strike="noStrike">
                          <a:solidFill>
                            <a:srgbClr val="0070C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BONUS ASSUNZIONI REDDITO DI CITTADINANZA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268219"/>
                  </a:ext>
                </a:extLst>
              </a:tr>
              <a:tr h="684415">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Esonero contributivo per il datore di lavoro che assume i fruitori del Reddito di Cittadinanza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77378"/>
                  </a:ext>
                </a:extLst>
              </a:tr>
              <a:tr h="360218">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Tutti i datori di lavoro privati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278994"/>
                  </a:ext>
                </a:extLst>
              </a:tr>
              <a:tr h="1026622">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rPr>
                        <a:t>L’agevolazione non può superare i 780 euro al mese e ha durata variabile in base al periodo di fruizione del </a:t>
                      </a:r>
                      <a:r>
                        <a:rPr lang="it-IT" sz="1200" b="0" i="0" u="none" strike="noStrike" dirty="0" err="1">
                          <a:solidFill>
                            <a:srgbClr val="2F75B5"/>
                          </a:solidFill>
                          <a:effectLst/>
                          <a:latin typeface="Verdana" panose="020B0604030504040204" pitchFamily="34" charset="0"/>
                        </a:rPr>
                        <a:t>RdC</a:t>
                      </a:r>
                      <a:r>
                        <a:rPr lang="it-IT" sz="1200" b="0" i="0" u="none" strike="noStrike" dirty="0">
                          <a:solidFill>
                            <a:srgbClr val="2F75B5"/>
                          </a:solidFill>
                          <a:effectLst/>
                          <a:latin typeface="Verdana" panose="020B0604030504040204" pitchFamily="34" charset="0"/>
                        </a:rPr>
                        <a:t> già goduto dal lavoratore - Può essere fruito sotto forma di credito di imposta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914416"/>
                  </a:ext>
                </a:extLst>
              </a:tr>
              <a:tr h="360218">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953173"/>
                  </a:ext>
                </a:extLst>
              </a:tr>
              <a:tr h="720436">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083140"/>
                  </a:ext>
                </a:extLst>
              </a:tr>
              <a:tr h="360218">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Domanda preliminare su portale INPS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177803"/>
                  </a:ext>
                </a:extLst>
              </a:tr>
            </a:tbl>
          </a:graphicData>
        </a:graphic>
      </p:graphicFrame>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066800" y="1600200"/>
          <a:ext cx="6924675" cy="3962401"/>
        </p:xfrm>
        <a:graphic>
          <a:graphicData uri="http://schemas.openxmlformats.org/drawingml/2006/table">
            <a:tbl>
              <a:tblPr/>
              <a:tblGrid>
                <a:gridCol w="1095448">
                  <a:extLst>
                    <a:ext uri="{9D8B030D-6E8A-4147-A177-3AD203B41FA5}">
                      <a16:colId xmlns:a16="http://schemas.microsoft.com/office/drawing/2014/main" val="1334893049"/>
                    </a:ext>
                  </a:extLst>
                </a:gridCol>
                <a:gridCol w="5829227">
                  <a:extLst>
                    <a:ext uri="{9D8B030D-6E8A-4147-A177-3AD203B41FA5}">
                      <a16:colId xmlns:a16="http://schemas.microsoft.com/office/drawing/2014/main" val="812414987"/>
                    </a:ext>
                  </a:extLst>
                </a:gridCol>
              </a:tblGrid>
              <a:tr h="454404">
                <a:tc>
                  <a:txBody>
                    <a:bodyPr/>
                    <a:lstStyle/>
                    <a:p>
                      <a:pPr algn="ctr" fontAlgn="b"/>
                      <a:r>
                        <a:rPr lang="it-IT" sz="1100" b="1" i="0" u="none" strike="noStrike">
                          <a:solidFill>
                            <a:srgbClr val="0070C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BONUS RIOCCUPAZIONE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844811"/>
                  </a:ext>
                </a:extLst>
              </a:tr>
              <a:tr h="690694">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Il bonus rioccupazione spetta ai datori di lavoro che assumono beneficiari dell’Assegno di Ricollocazione.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316661"/>
                  </a:ext>
                </a:extLst>
              </a:tr>
              <a:tr h="363523">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Tutti i datori di lavoro privati, anche non imprenditori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480608"/>
                  </a:ext>
                </a:extLst>
              </a:tr>
              <a:tr h="690694">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ea typeface="Verdana" panose="020B0604030504040204" pitchFamily="34" charset="0"/>
                        </a:rPr>
                        <a:t>sconto del 50% dei contributi previdenziali, per un periodo da 12 a 18 mesi, fino a 4.030 euro l’anno.</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213971"/>
                  </a:ext>
                </a:extLst>
              </a:tr>
              <a:tr h="363523">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16622"/>
                  </a:ext>
                </a:extLst>
              </a:tr>
              <a:tr h="1036040">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Esclusivamente di tipo subordinato e può essere instaurato, anche in regime di part-time, sia con un contratto a tempo indeterminato che a termine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252471"/>
                  </a:ext>
                </a:extLst>
              </a:tr>
              <a:tr h="363523">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Pagamento diretto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978262"/>
                  </a:ext>
                </a:extLst>
              </a:tr>
            </a:tbl>
          </a:graphicData>
        </a:graphic>
      </p:graphicFrame>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990600" y="1533525"/>
          <a:ext cx="7239000" cy="4029075"/>
        </p:xfrm>
        <a:graphic>
          <a:graphicData uri="http://schemas.openxmlformats.org/drawingml/2006/table">
            <a:tbl>
              <a:tblPr/>
              <a:tblGrid>
                <a:gridCol w="1145172">
                  <a:extLst>
                    <a:ext uri="{9D8B030D-6E8A-4147-A177-3AD203B41FA5}">
                      <a16:colId xmlns:a16="http://schemas.microsoft.com/office/drawing/2014/main" val="2366276897"/>
                    </a:ext>
                  </a:extLst>
                </a:gridCol>
                <a:gridCol w="6093828">
                  <a:extLst>
                    <a:ext uri="{9D8B030D-6E8A-4147-A177-3AD203B41FA5}">
                      <a16:colId xmlns:a16="http://schemas.microsoft.com/office/drawing/2014/main" val="216604401"/>
                    </a:ext>
                  </a:extLst>
                </a:gridCol>
              </a:tblGrid>
              <a:tr h="341447">
                <a:tc>
                  <a:txBody>
                    <a:bodyPr/>
                    <a:lstStyle/>
                    <a:p>
                      <a:pPr algn="ctr" fontAlgn="b"/>
                      <a:r>
                        <a:rPr lang="it-IT" sz="1100" b="1" i="0" u="none" strike="noStrike">
                          <a:solidFill>
                            <a:srgbClr val="0070C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INCENTIVO PERCETTORI NASPI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96772"/>
                  </a:ext>
                </a:extLst>
              </a:tr>
              <a:tr h="518999">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Incentivo per i datori di lavoro che assumono a tempo pieno e indeterminato i beneficiari della NASPI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274138"/>
                  </a:ext>
                </a:extLst>
              </a:tr>
              <a:tr h="1037999">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spc="-15" dirty="0">
                          <a:solidFill>
                            <a:srgbClr val="833C0C"/>
                          </a:solidFill>
                          <a:effectLst/>
                          <a:latin typeface="Verdana" panose="020B0604030504040204" pitchFamily="34" charset="0"/>
                        </a:rPr>
                        <a:t>Tutti i datori di lavoro, comprese le cooperative che instaurano con soci lavoratori un rapporto di lavoro in forma subordinata, nonché le imprese di somministrazione di lavoro con riferimento ai lavoratori assunti a scopo di somministrazione.</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055219"/>
                  </a:ext>
                </a:extLst>
              </a:tr>
              <a:tr h="1037999">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ea typeface="Verdana" panose="020B0604030504040204" pitchFamily="34" charset="0"/>
                        </a:rPr>
                        <a:t>Contributo mensile del 20% dell’indennità mensile di NASPI residua che sarebbe stata corrisposta al lavoratore.</a:t>
                      </a:r>
                      <a:br>
                        <a:rPr lang="it-IT" sz="1200" b="0" i="0" u="none" strike="noStrike" dirty="0">
                          <a:solidFill>
                            <a:srgbClr val="2F75B5"/>
                          </a:solidFill>
                          <a:effectLst/>
                          <a:latin typeface="Verdana" panose="020B0604030504040204" pitchFamily="34" charset="0"/>
                          <a:ea typeface="Verdana" panose="020B0604030504040204" pitchFamily="34" charset="0"/>
                        </a:rPr>
                      </a:br>
                      <a:r>
                        <a:rPr lang="it-IT" sz="1200" b="0" i="0" u="none" strike="noStrike" dirty="0">
                          <a:solidFill>
                            <a:srgbClr val="2F75B5"/>
                          </a:solidFill>
                          <a:effectLst/>
                          <a:latin typeface="Verdana" panose="020B0604030504040204" pitchFamily="34" charset="0"/>
                          <a:ea typeface="Verdana" panose="020B0604030504040204" pitchFamily="34" charset="0"/>
                        </a:rPr>
                        <a:t>Il beneficio è riferito alle assunzioni a tempo pieno e indeterminato di soggetti in godimento dell’indennità NASPI.</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623047"/>
                  </a:ext>
                </a:extLst>
              </a:tr>
              <a:tr h="273158">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321701"/>
                  </a:ext>
                </a:extLst>
              </a:tr>
              <a:tr h="546315">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 - anche a scopo di somministrazione - nonché i rapporti di apprendistato professionalizzante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378923"/>
                  </a:ext>
                </a:extLst>
              </a:tr>
              <a:tr h="273158">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Conguaglio Contributivo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794706"/>
                  </a:ext>
                </a:extLst>
              </a:tr>
            </a:tbl>
          </a:graphicData>
        </a:graphic>
      </p:graphicFrame>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066800" y="1524000"/>
          <a:ext cx="6924675" cy="4267201"/>
        </p:xfrm>
        <a:graphic>
          <a:graphicData uri="http://schemas.openxmlformats.org/drawingml/2006/table">
            <a:tbl>
              <a:tblPr/>
              <a:tblGrid>
                <a:gridCol w="1095448">
                  <a:extLst>
                    <a:ext uri="{9D8B030D-6E8A-4147-A177-3AD203B41FA5}">
                      <a16:colId xmlns:a16="http://schemas.microsoft.com/office/drawing/2014/main" val="3552172754"/>
                    </a:ext>
                  </a:extLst>
                </a:gridCol>
                <a:gridCol w="5829227">
                  <a:extLst>
                    <a:ext uri="{9D8B030D-6E8A-4147-A177-3AD203B41FA5}">
                      <a16:colId xmlns:a16="http://schemas.microsoft.com/office/drawing/2014/main" val="641472474"/>
                    </a:ext>
                  </a:extLst>
                </a:gridCol>
              </a:tblGrid>
              <a:tr h="287547">
                <a:tc>
                  <a:txBody>
                    <a:bodyPr/>
                    <a:lstStyle/>
                    <a:p>
                      <a:pPr algn="ctr" fontAlgn="b"/>
                      <a:r>
                        <a:rPr lang="it-IT" sz="1100" b="1" i="0" u="none" strike="noStrike">
                          <a:solidFill>
                            <a:srgbClr val="0070C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INCENTIVO PERCETTORI CIGS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646011"/>
                  </a:ext>
                </a:extLst>
              </a:tr>
              <a:tr h="655608">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Incentivo per le assunzioni a tempo pieno ed indeterminato (o anche di ammissione di soci lavoratori) di soggetti in CIGS da almeno tre mesi, mentre l’impresa di provenienza lo deve essere da almeno sei 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088616"/>
                  </a:ext>
                </a:extLst>
              </a:tr>
              <a:tr h="437072">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 comprese le società cooperative di produzione e lavoro. Il datore di lavoro non deve avere sospensioni dal lavoro in 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634641"/>
                  </a:ext>
                </a:extLst>
              </a:tr>
              <a:tr h="1966823">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ea typeface="Verdana" panose="020B0604030504040204" pitchFamily="34" charset="0"/>
                        </a:rPr>
                        <a:t>Per dodici mesi la quota di contribuzione a carico del datore è uguale a quella prevista, in via ordinaria, per gli apprendisti (pari al 10% della retribuzione imponibile ai fini previdenziali).</a:t>
                      </a:r>
                      <a:br>
                        <a:rPr lang="it-IT" sz="1200" b="0" i="0" u="none" strike="noStrike" dirty="0">
                          <a:solidFill>
                            <a:srgbClr val="2F75B5"/>
                          </a:solidFill>
                          <a:effectLst/>
                          <a:latin typeface="Verdana" panose="020B0604030504040204" pitchFamily="34" charset="0"/>
                          <a:ea typeface="Verdana" panose="020B0604030504040204" pitchFamily="34" charset="0"/>
                        </a:rPr>
                      </a:br>
                      <a:r>
                        <a:rPr lang="it-IT" sz="1200" b="0" i="0" u="none" strike="noStrike" dirty="0">
                          <a:solidFill>
                            <a:srgbClr val="2F75B5"/>
                          </a:solidFill>
                          <a:effectLst/>
                          <a:latin typeface="Verdana" panose="020B0604030504040204" pitchFamily="34" charset="0"/>
                          <a:ea typeface="Verdana" panose="020B0604030504040204" pitchFamily="34" charset="0"/>
                        </a:rPr>
                        <a:t>Contributo mensile pari al 50% dell’indennità di mobilità che sarebbe spettata al lavoratore per un periodo variabile in base all’età di quest’ultimo, come di seguito indicato: a) 9 mesi per lavoratori fino a 50 anni; b) 21 mesi per lavoratori over 50; c) 33 mesi per lavoratori con più di 50 anni, che risiedono nelle aree del Mezzogiorno e in quelle ad alto tasso di disoccupazione.</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045990"/>
                  </a:ext>
                </a:extLst>
              </a:tr>
              <a:tr h="230038">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814051"/>
                  </a:ext>
                </a:extLst>
              </a:tr>
              <a:tr h="460075">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462021"/>
                  </a:ext>
                </a:extLst>
              </a:tr>
              <a:tr h="230038">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Conguaglio Contributivo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370193"/>
                  </a:ext>
                </a:extLst>
              </a:tr>
            </a:tbl>
          </a:graphicData>
        </a:graphic>
      </p:graphicFrame>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311275" y="1600200"/>
          <a:ext cx="6680200" cy="4243389"/>
        </p:xfrm>
        <a:graphic>
          <a:graphicData uri="http://schemas.openxmlformats.org/drawingml/2006/table">
            <a:tbl>
              <a:tblPr/>
              <a:tblGrid>
                <a:gridCol w="1056773">
                  <a:extLst>
                    <a:ext uri="{9D8B030D-6E8A-4147-A177-3AD203B41FA5}">
                      <a16:colId xmlns:a16="http://schemas.microsoft.com/office/drawing/2014/main" val="1613375089"/>
                    </a:ext>
                  </a:extLst>
                </a:gridCol>
                <a:gridCol w="5623427">
                  <a:extLst>
                    <a:ext uri="{9D8B030D-6E8A-4147-A177-3AD203B41FA5}">
                      <a16:colId xmlns:a16="http://schemas.microsoft.com/office/drawing/2014/main" val="194311660"/>
                    </a:ext>
                  </a:extLst>
                </a:gridCol>
              </a:tblGrid>
              <a:tr h="484405">
                <a:tc>
                  <a:txBody>
                    <a:bodyPr/>
                    <a:lstStyle/>
                    <a:p>
                      <a:pPr algn="ctr" fontAlgn="b"/>
                      <a:r>
                        <a:rPr lang="it-IT" sz="1100" b="1" i="0" u="none" strike="noStrike">
                          <a:solidFill>
                            <a:srgbClr val="0070C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a:solidFill>
                            <a:srgbClr val="FF0000"/>
                          </a:solidFill>
                          <a:effectLst/>
                          <a:latin typeface="Arial" panose="020B0604020202020204" pitchFamily="34" charset="0"/>
                        </a:rPr>
                        <a:t>INCENTIVO LAUREATI E DOTTORI DI RICERCA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363804"/>
                  </a:ext>
                </a:extLst>
              </a:tr>
              <a:tr h="736296">
                <a:tc>
                  <a:txBody>
                    <a:bodyPr/>
                    <a:lstStyle/>
                    <a:p>
                      <a:pPr algn="ctr" fontAlgn="ctr"/>
                      <a:r>
                        <a:rPr lang="it-IT" sz="1100" b="1" i="0" u="none" strike="noStrike">
                          <a:solidFill>
                            <a:srgbClr val="2F75B5"/>
                          </a:solidFill>
                          <a:effectLst/>
                          <a:latin typeface="Calibri" panose="020F0502020204030204" pitchFamily="34" charset="0"/>
                        </a:rPr>
                        <a:t>DEFINIZIONE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Sgravio contributivo per tutti i datori di lavoro che assumeranno neo laureati con ottime votazioni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51255"/>
                  </a:ext>
                </a:extLst>
              </a:tr>
              <a:tr h="736296">
                <a:tc>
                  <a:txBody>
                    <a:bodyPr/>
                    <a:lstStyle/>
                    <a:p>
                      <a:pPr algn="ctr" fontAlgn="ctr"/>
                      <a:r>
                        <a:rPr lang="it-IT" sz="1100" b="1" i="0" u="none" strike="noStrike">
                          <a:solidFill>
                            <a:srgbClr val="833C0C"/>
                          </a:solidFill>
                          <a:effectLst/>
                          <a:latin typeface="Calibri" panose="020F0502020204030204" pitchFamily="34" charset="0"/>
                        </a:rPr>
                        <a:t>A CHI E' RIVOLTO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833C0C"/>
                          </a:solidFill>
                          <a:effectLst/>
                          <a:latin typeface="Verdana" panose="020B0604030504040204" pitchFamily="34" charset="0"/>
                        </a:rPr>
                        <a:t>Datori di lavoroche assumono Laureati magistrali che hanno conseguito il titolo di studio con votazione di 110/110 e lode, e Dottori di ricerca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753430"/>
                  </a:ext>
                </a:extLst>
              </a:tr>
              <a:tr h="736296">
                <a:tc>
                  <a:txBody>
                    <a:bodyPr/>
                    <a:lstStyle/>
                    <a:p>
                      <a:pPr algn="ctr" fontAlgn="ctr"/>
                      <a:r>
                        <a:rPr lang="it-IT" sz="1100" b="1" i="0" u="none" strike="noStrike">
                          <a:solidFill>
                            <a:srgbClr val="2F75B5"/>
                          </a:solidFill>
                          <a:effectLst/>
                          <a:latin typeface="Calibri" panose="020F0502020204030204" pitchFamily="34" charset="0"/>
                        </a:rPr>
                        <a:t>AGEVOLAZIONI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F75B5"/>
                          </a:solidFill>
                          <a:effectLst/>
                          <a:latin typeface="Verdana" panose="020B0604030504040204" pitchFamily="34" charset="0"/>
                        </a:rPr>
                        <a:t>Esonero, per 12 mesi, dal versamento dei contributi previdenziali con il limite massimo di 8 mila euro.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919693"/>
                  </a:ext>
                </a:extLst>
              </a:tr>
              <a:tr h="387524">
                <a:tc>
                  <a:txBody>
                    <a:bodyPr/>
                    <a:lstStyle/>
                    <a:p>
                      <a:pPr algn="ctr" fontAlgn="ctr"/>
                      <a:r>
                        <a:rPr lang="it-IT" sz="1100" b="1" i="0" u="none" strike="noStrike">
                          <a:solidFill>
                            <a:srgbClr val="2F75B5"/>
                          </a:solidFill>
                          <a:effectLst/>
                          <a:latin typeface="Calibri" panose="020F0502020204030204" pitchFamily="34" charset="0"/>
                        </a:rPr>
                        <a:t>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140967"/>
                  </a:ext>
                </a:extLst>
              </a:tr>
              <a:tr h="775048">
                <a:tc>
                  <a:txBody>
                    <a:bodyPr/>
                    <a:lstStyle/>
                    <a:p>
                      <a:pPr algn="ctr" fontAlgn="ctr"/>
                      <a:r>
                        <a:rPr lang="it-IT" sz="1100" b="1" i="0" u="none" strike="noStrike">
                          <a:solidFill>
                            <a:srgbClr val="2F75B5"/>
                          </a:solidFill>
                          <a:effectLst/>
                          <a:latin typeface="Calibri" panose="020F0502020204030204" pitchFamily="34" charset="0"/>
                        </a:rPr>
                        <a:t>TIPI DI CONTRATTO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Assunzioni a tempo indeterminato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68059"/>
                  </a:ext>
                </a:extLst>
              </a:tr>
              <a:tr h="387524">
                <a:tc>
                  <a:txBody>
                    <a:bodyPr/>
                    <a:lstStyle/>
                    <a:p>
                      <a:pPr algn="ctr" fontAlgn="ctr"/>
                      <a:r>
                        <a:rPr lang="it-IT" sz="1100" b="1" i="0" u="none" strike="noStrike">
                          <a:solidFill>
                            <a:srgbClr val="833C0C"/>
                          </a:solidFill>
                          <a:effectLst/>
                          <a:latin typeface="Calibri" panose="020F0502020204030204" pitchFamily="34" charset="0"/>
                        </a:rPr>
                        <a:t>MODALITA'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Conguaglio Contributivo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860674"/>
                  </a:ext>
                </a:extLst>
              </a:tr>
            </a:tbl>
          </a:graphicData>
        </a:graphic>
      </p:graphicFrame>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5"/>
          <p:cNvSpPr>
            <a:spLocks noGrp="1"/>
          </p:cNvSpPr>
          <p:nvPr>
            <p:ph type="title"/>
          </p:nvPr>
        </p:nvSpPr>
        <p:spPr>
          <a:xfrm>
            <a:off x="615950" y="990600"/>
            <a:ext cx="8070850" cy="762000"/>
          </a:xfrm>
        </p:spPr>
        <p:txBody>
          <a:bodyPr/>
          <a:lstStyle/>
          <a:p>
            <a:r>
              <a:rPr lang="it-IT" altLang="it-IT"/>
              <a:t>I contratti di lavoro in Italia</a:t>
            </a:r>
          </a:p>
        </p:txBody>
      </p:sp>
      <p:pic>
        <p:nvPicPr>
          <p:cNvPr id="20483"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idx="1"/>
          </p:nvPr>
        </p:nvSpPr>
        <p:spPr>
          <a:xfrm>
            <a:off x="615950" y="2266950"/>
            <a:ext cx="8070850" cy="3219450"/>
          </a:xfrm>
        </p:spPr>
        <p:txBody>
          <a:bodyPr/>
          <a:lstStyle/>
          <a:p>
            <a:pPr marL="0" indent="0">
              <a:buFont typeface="Arial" panose="020B0604020202020204" pitchFamily="34" charset="0"/>
              <a:buNone/>
              <a:defRPr/>
            </a:pPr>
            <a:r>
              <a:rPr lang="it-IT" dirty="0">
                <a:solidFill>
                  <a:srgbClr val="FF0000"/>
                </a:solidFill>
              </a:rPr>
              <a:t>Lavoro autonomo</a:t>
            </a:r>
            <a:r>
              <a:rPr lang="it-IT" dirty="0"/>
              <a:t>:</a:t>
            </a:r>
          </a:p>
          <a:p>
            <a:pPr marL="0" indent="0">
              <a:buFont typeface="Arial" panose="020B0604020202020204" pitchFamily="34" charset="0"/>
              <a:buNone/>
              <a:defRPr/>
            </a:pPr>
            <a:endParaRPr lang="it-IT" dirty="0"/>
          </a:p>
          <a:p>
            <a:pPr>
              <a:defRPr/>
            </a:pPr>
            <a:r>
              <a:rPr lang="it-IT" dirty="0"/>
              <a:t>Prestazioni professionali.</a:t>
            </a: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p:cNvSpPr>
          <p:nvPr>
            <p:ph type="body" idx="4294967295"/>
          </p:nvPr>
        </p:nvSpPr>
        <p:spPr>
          <a:xfrm>
            <a:off x="633413" y="1447800"/>
            <a:ext cx="8070850" cy="4114800"/>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it-IT" b="1" spc="50" dirty="0">
                <a:ln w="0"/>
                <a:solidFill>
                  <a:schemeClr val="bg2"/>
                </a:solidFill>
                <a:effectLst>
                  <a:outerShdw blurRad="50800" dist="38100" algn="l" rotWithShape="0">
                    <a:prstClr val="black">
                      <a:alpha val="40000"/>
                    </a:prstClr>
                  </a:outerShdw>
                </a:effectLst>
              </a:rPr>
              <a:t>REPERTORIO NAZIONALE DEGLI INCENTIVI</a:t>
            </a:r>
          </a:p>
          <a:p>
            <a:pPr marL="0" indent="0">
              <a:buNone/>
            </a:pPr>
            <a:r>
              <a:rPr lang="it-IT" dirty="0"/>
              <a:t> </a:t>
            </a:r>
          </a:p>
          <a:p>
            <a:r>
              <a:rPr lang="it-IT" dirty="0"/>
              <a:t>Per conoscere tutte le agevolazioni per le assunzioni di cui puoi beneficiare puoi consultare il Repertorio nazionale degli incentivi predisposto dall’</a:t>
            </a:r>
            <a:r>
              <a:rPr lang="it-IT" dirty="0" err="1"/>
              <a:t>Anpal</a:t>
            </a:r>
            <a:r>
              <a:rPr lang="it-IT" dirty="0"/>
              <a:t>. </a:t>
            </a:r>
          </a:p>
          <a:p>
            <a:r>
              <a:rPr lang="it-IT" dirty="0"/>
              <a:t>Si tratta di una banca dati contenente l’elenco aggiornato dei benefici disponibili per le assunzioni di specifiche categorie di lavoratori. </a:t>
            </a:r>
            <a:endParaRPr lang="fr-FR" altLang="it-IT" dirty="0"/>
          </a:p>
          <a:p>
            <a:pPr eaLnBrk="1" hangingPunct="1"/>
            <a:endParaRPr lang="fr-FR" altLang="it-IT" dirty="0"/>
          </a:p>
          <a:p>
            <a:pPr eaLnBrk="1" hangingPunct="1"/>
            <a:endParaRPr lang="fr-FR" altLang="it-IT" dirty="0"/>
          </a:p>
        </p:txBody>
      </p:sp>
      <p:pic>
        <p:nvPicPr>
          <p:cNvPr id="3174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Immagine 5"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66" y="1645683"/>
            <a:ext cx="7402533" cy="4850206"/>
          </a:xfrm>
          <a:prstGeom prst="rect">
            <a:avLst/>
          </a:prstGeom>
        </p:spPr>
      </p:pic>
      <p:pic>
        <p:nvPicPr>
          <p:cNvPr id="31747"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981200" y="1066800"/>
            <a:ext cx="5486400" cy="369332"/>
          </a:xfrm>
          <a:prstGeom prst="rect">
            <a:avLst/>
          </a:prstGeom>
        </p:spPr>
        <p:txBody>
          <a:bodyPr wrap="square">
            <a:spAutoFit/>
          </a:bodyPr>
          <a:lstStyle/>
          <a:p>
            <a:pPr algn="ctr"/>
            <a:r>
              <a:rPr lang="it-IT" b="1" dirty="0">
                <a:solidFill>
                  <a:schemeClr val="bg2"/>
                </a:solidFill>
              </a:rPr>
              <a:t>https://myanpal.anpal.gov.it/repertorio-incentivi/</a:t>
            </a:r>
          </a:p>
        </p:txBody>
      </p:sp>
    </p:spTree>
    <p:extLst>
      <p:ext uri="{BB962C8B-B14F-4D97-AF65-F5344CB8AC3E}">
        <p14:creationId xmlns:p14="http://schemas.microsoft.com/office/powerpoint/2010/main" val="204289552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Immagine 5"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981200" y="1066800"/>
            <a:ext cx="5486400" cy="369332"/>
          </a:xfrm>
          <a:prstGeom prst="rect">
            <a:avLst/>
          </a:prstGeom>
        </p:spPr>
        <p:txBody>
          <a:bodyPr wrap="square">
            <a:spAutoFit/>
          </a:bodyPr>
          <a:lstStyle/>
          <a:p>
            <a:pPr algn="ctr"/>
            <a:r>
              <a:rPr lang="it-IT" b="1" dirty="0">
                <a:solidFill>
                  <a:schemeClr val="bg2"/>
                </a:solidFill>
              </a:rPr>
              <a:t>https://myanpal.anpal.gov.it/repertorio-incentivi/</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48118"/>
            <a:ext cx="8153400" cy="4776482"/>
          </a:xfrm>
          <a:prstGeom prst="rect">
            <a:avLst/>
          </a:prstGeom>
        </p:spPr>
      </p:pic>
      <p:pic>
        <p:nvPicPr>
          <p:cNvPr id="31747"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5679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5" descr="C:\Users\cmastracci.ext\Desktop\EURES\logo FSE\logo_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37075"/>
            <a:ext cx="620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4537075"/>
            <a:ext cx="1547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magine 6" descr="HD-1920x10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85B9C1B-DA1F-41B4-B804-42220DD4B932}"/>
              </a:ext>
            </a:extLst>
          </p:cNvPr>
          <p:cNvSpPr>
            <a:spLocks/>
          </p:cNvSpPr>
          <p:nvPr/>
        </p:nvSpPr>
        <p:spPr bwMode="gray">
          <a:xfrm>
            <a:off x="0" y="2133600"/>
            <a:ext cx="9144000" cy="533400"/>
          </a:xfrm>
          <a:prstGeom prst="rect">
            <a:avLst/>
          </a:prstGeom>
          <a:noFill/>
          <a:ln w="9525">
            <a:noFill/>
            <a:miter lim="800000"/>
            <a:headEnd/>
            <a:tailEnd/>
          </a:ln>
        </p:spPr>
        <p:txBody>
          <a:bodyPr anchor="b"/>
          <a:lstStyle/>
          <a:p>
            <a:pPr algn="ctr">
              <a:defRPr/>
            </a:pPr>
            <a:r>
              <a:rPr lang="fr-FR" altLang="it-IT" sz="2400" b="1" dirty="0" err="1">
                <a:solidFill>
                  <a:schemeClr val="bg2">
                    <a:lumMod val="60000"/>
                    <a:lumOff val="40000"/>
                  </a:schemeClr>
                </a:solidFill>
                <a:effectLst>
                  <a:outerShdw blurRad="38100" dist="38100" dir="2700000" algn="tl">
                    <a:srgbClr val="000000">
                      <a:alpha val="43137"/>
                    </a:srgbClr>
                  </a:outerShdw>
                </a:effectLst>
                <a:latin typeface="Arial" charset="0"/>
                <a:cs typeface="Arial" charset="0"/>
              </a:rPr>
              <a:t>Thank</a:t>
            </a:r>
            <a:r>
              <a:rPr lang="fr-FR" altLang="it-IT" sz="2400" b="1" dirty="0">
                <a:solidFill>
                  <a:schemeClr val="bg2">
                    <a:lumMod val="60000"/>
                    <a:lumOff val="40000"/>
                  </a:schemeClr>
                </a:solidFill>
                <a:effectLst>
                  <a:outerShdw blurRad="38100" dist="38100" dir="2700000" algn="tl">
                    <a:srgbClr val="000000">
                      <a:alpha val="43137"/>
                    </a:srgbClr>
                  </a:outerShdw>
                </a:effectLst>
                <a:latin typeface="Arial" charset="0"/>
                <a:cs typeface="Arial" charset="0"/>
              </a:rPr>
              <a:t> </a:t>
            </a:r>
            <a:r>
              <a:rPr lang="fr-FR" altLang="it-IT" sz="2400" b="1" dirty="0" err="1">
                <a:solidFill>
                  <a:schemeClr val="bg2">
                    <a:lumMod val="60000"/>
                    <a:lumOff val="40000"/>
                  </a:schemeClr>
                </a:solidFill>
                <a:effectLst>
                  <a:outerShdw blurRad="38100" dist="38100" dir="2700000" algn="tl">
                    <a:srgbClr val="000000">
                      <a:alpha val="43137"/>
                    </a:srgbClr>
                  </a:outerShdw>
                </a:effectLst>
                <a:latin typeface="Arial" charset="0"/>
                <a:cs typeface="Arial" charset="0"/>
              </a:rPr>
              <a:t>you</a:t>
            </a:r>
            <a:r>
              <a:rPr lang="fr-FR" altLang="it-IT" sz="2400" b="1" dirty="0">
                <a:solidFill>
                  <a:schemeClr val="bg2">
                    <a:lumMod val="60000"/>
                    <a:lumOff val="40000"/>
                  </a:schemeClr>
                </a:solidFill>
                <a:effectLst>
                  <a:outerShdw blurRad="38100" dist="38100" dir="2700000" algn="tl">
                    <a:srgbClr val="000000">
                      <a:alpha val="43137"/>
                    </a:srgbClr>
                  </a:outerShdw>
                </a:effectLst>
                <a:latin typeface="Arial" charset="0"/>
                <a:cs typeface="Arial" charset="0"/>
              </a:rPr>
              <a:t> for </a:t>
            </a:r>
            <a:r>
              <a:rPr lang="fr-FR" altLang="it-IT" sz="2400" b="1" dirty="0" err="1">
                <a:solidFill>
                  <a:schemeClr val="bg2">
                    <a:lumMod val="60000"/>
                    <a:lumOff val="40000"/>
                  </a:schemeClr>
                </a:solidFill>
                <a:effectLst>
                  <a:outerShdw blurRad="38100" dist="38100" dir="2700000" algn="tl">
                    <a:srgbClr val="000000">
                      <a:alpha val="43137"/>
                    </a:srgbClr>
                  </a:outerShdw>
                </a:effectLst>
                <a:latin typeface="Arial" charset="0"/>
                <a:cs typeface="Arial" charset="0"/>
              </a:rPr>
              <a:t>your</a:t>
            </a:r>
            <a:r>
              <a:rPr lang="fr-FR" altLang="it-IT" sz="2400" b="1" dirty="0">
                <a:solidFill>
                  <a:schemeClr val="bg2">
                    <a:lumMod val="60000"/>
                    <a:lumOff val="40000"/>
                  </a:schemeClr>
                </a:solidFill>
                <a:effectLst>
                  <a:outerShdw blurRad="38100" dist="38100" dir="2700000" algn="tl">
                    <a:srgbClr val="000000">
                      <a:alpha val="43137"/>
                    </a:srgbClr>
                  </a:outerShdw>
                </a:effectLst>
                <a:latin typeface="Arial" charset="0"/>
                <a:cs typeface="Arial" charset="0"/>
              </a:rPr>
              <a:t> attention!</a:t>
            </a:r>
          </a:p>
        </p:txBody>
      </p:sp>
      <p:sp>
        <p:nvSpPr>
          <p:cNvPr id="2" name="CasellaDiTesto 1"/>
          <p:cNvSpPr txBox="1"/>
          <p:nvPr/>
        </p:nvSpPr>
        <p:spPr>
          <a:xfrm>
            <a:off x="4572000" y="3962400"/>
            <a:ext cx="3766800" cy="646331"/>
          </a:xfrm>
          <a:prstGeom prst="rect">
            <a:avLst/>
          </a:prstGeom>
          <a:noFill/>
          <a:ln>
            <a:solidFill>
              <a:srgbClr val="FF0000"/>
            </a:solidFill>
          </a:ln>
        </p:spPr>
        <p:txBody>
          <a:bodyPr wrap="none" rtlCol="0">
            <a:spAutoFit/>
          </a:bodyPr>
          <a:lstStyle/>
          <a:p>
            <a:r>
              <a:rPr lang="it-IT" b="1" i="1" dirty="0">
                <a:solidFill>
                  <a:schemeClr val="bg2"/>
                </a:solidFill>
              </a:rPr>
              <a:t>Rosario De Luca EURES </a:t>
            </a:r>
            <a:r>
              <a:rPr lang="it-IT" b="1" i="1" dirty="0" err="1">
                <a:solidFill>
                  <a:schemeClr val="bg2"/>
                </a:solidFill>
              </a:rPr>
              <a:t>Adviser</a:t>
            </a:r>
            <a:endParaRPr lang="it-IT" b="1" i="1" dirty="0">
              <a:solidFill>
                <a:schemeClr val="bg2"/>
              </a:solidFill>
            </a:endParaRPr>
          </a:p>
          <a:p>
            <a:r>
              <a:rPr lang="it-IT" i="1" dirty="0">
                <a:solidFill>
                  <a:srgbClr val="BEC933"/>
                </a:solidFill>
              </a:rPr>
              <a:t>rosario.deluca@eures-sicilia.eu</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5"/>
          <p:cNvSpPr>
            <a:spLocks noGrp="1"/>
          </p:cNvSpPr>
          <p:nvPr>
            <p:ph type="title"/>
          </p:nvPr>
        </p:nvSpPr>
        <p:spPr>
          <a:xfrm>
            <a:off x="615950" y="990600"/>
            <a:ext cx="8070850" cy="762000"/>
          </a:xfrm>
        </p:spPr>
        <p:txBody>
          <a:bodyPr/>
          <a:lstStyle/>
          <a:p>
            <a:r>
              <a:rPr lang="it-IT" altLang="it-IT"/>
              <a:t>I contratti di lavoro in Italia</a:t>
            </a:r>
          </a:p>
        </p:txBody>
      </p:sp>
      <p:pic>
        <p:nvPicPr>
          <p:cNvPr id="21507"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Segnaposto contenuto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885950"/>
            <a:ext cx="7162800" cy="4114800"/>
          </a:xfrm>
        </p:spPr>
      </p:pic>
      <p:pic>
        <p:nvPicPr>
          <p:cNvPr id="2150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5"/>
          <p:cNvSpPr>
            <a:spLocks noGrp="1"/>
          </p:cNvSpPr>
          <p:nvPr>
            <p:ph type="title"/>
          </p:nvPr>
        </p:nvSpPr>
        <p:spPr>
          <a:xfrm>
            <a:off x="615950" y="990600"/>
            <a:ext cx="8070850" cy="762000"/>
          </a:xfrm>
        </p:spPr>
        <p:txBody>
          <a:bodyPr/>
          <a:lstStyle/>
          <a:p>
            <a:r>
              <a:rPr lang="it-IT" altLang="it-IT"/>
              <a:t>Il contratto tempo indeterminato</a:t>
            </a:r>
          </a:p>
        </p:txBody>
      </p:sp>
      <p:pic>
        <p:nvPicPr>
          <p:cNvPr id="22531"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egnaposto contenuto 3"/>
          <p:cNvSpPr>
            <a:spLocks noGrp="1"/>
          </p:cNvSpPr>
          <p:nvPr>
            <p:ph idx="1"/>
          </p:nvPr>
        </p:nvSpPr>
        <p:spPr>
          <a:xfrm>
            <a:off x="615950" y="2266950"/>
            <a:ext cx="8070850" cy="3219450"/>
          </a:xfrm>
        </p:spPr>
        <p:txBody>
          <a:bodyPr/>
          <a:lstStyle/>
          <a:p>
            <a:r>
              <a:rPr lang="it-IT" altLang="it-IT" dirty="0"/>
              <a:t>La forma di contratto più utilizzata in Italia</a:t>
            </a:r>
          </a:p>
          <a:p>
            <a:r>
              <a:rPr lang="it-IT" altLang="it-IT" dirty="0"/>
              <a:t>Maggiore semplificazione nei casi di cessazione del rapporto di lavoro.</a:t>
            </a:r>
          </a:p>
          <a:p>
            <a:r>
              <a:rPr lang="it-IT" altLang="it-IT" dirty="0"/>
              <a:t>Il lavoratore può essere assegnato a qualsiasi mansione del livello di inquadramento, purché la nuova attività lavorativa rientri nella stessa categoria. </a:t>
            </a:r>
          </a:p>
          <a:p>
            <a:r>
              <a:rPr lang="it-IT" altLang="it-IT" dirty="0"/>
              <a:t>E’ legittimo spostare il dipendente a mansioni inferiori, ma solo in presenza di processi di ristrutturazione o riorganizzazione aziendale al fine di evitare il licenziamento.</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5"/>
          <p:cNvSpPr>
            <a:spLocks noGrp="1"/>
          </p:cNvSpPr>
          <p:nvPr>
            <p:ph type="title"/>
          </p:nvPr>
        </p:nvSpPr>
        <p:spPr>
          <a:xfrm>
            <a:off x="615950" y="990600"/>
            <a:ext cx="8070850" cy="762000"/>
          </a:xfrm>
        </p:spPr>
        <p:txBody>
          <a:bodyPr/>
          <a:lstStyle/>
          <a:p>
            <a:r>
              <a:rPr lang="it-IT" altLang="it-IT"/>
              <a:t>Il contratto tempo determinato</a:t>
            </a:r>
          </a:p>
        </p:txBody>
      </p:sp>
      <p:pic>
        <p:nvPicPr>
          <p:cNvPr id="23555"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egnaposto contenuto 3"/>
          <p:cNvSpPr>
            <a:spLocks noGrp="1"/>
          </p:cNvSpPr>
          <p:nvPr>
            <p:ph idx="1"/>
          </p:nvPr>
        </p:nvSpPr>
        <p:spPr>
          <a:xfrm>
            <a:off x="615950" y="2266950"/>
            <a:ext cx="8070850" cy="3219450"/>
          </a:xfrm>
        </p:spPr>
        <p:txBody>
          <a:bodyPr/>
          <a:lstStyle/>
          <a:p>
            <a:r>
              <a:rPr lang="it-IT" altLang="it-IT"/>
              <a:t>L’apposizione del termine, a pena di nullità, deve risultare dall’atto scritto</a:t>
            </a:r>
          </a:p>
          <a:p>
            <a:r>
              <a:rPr lang="it-IT" altLang="it-IT"/>
              <a:t>La durata massima è fissata in: 12 mesi e aumentata a 24 mesi solo in presenza di particolari condizioni.</a:t>
            </a:r>
          </a:p>
          <a:p>
            <a:r>
              <a:rPr lang="it-IT" altLang="it-IT"/>
              <a:t>Può essere rinnovato ma rispettando intervalli di tempo da 10 a 20 giorni. </a:t>
            </a:r>
          </a:p>
          <a:p>
            <a:r>
              <a:rPr lang="it-IT" altLang="it-IT"/>
              <a:t>Si possono stipulare fino a un massimo del 20% del numero dei lavoratori a tempo indeterminato</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5"/>
          <p:cNvSpPr>
            <a:spLocks noGrp="1"/>
          </p:cNvSpPr>
          <p:nvPr>
            <p:ph type="title"/>
          </p:nvPr>
        </p:nvSpPr>
        <p:spPr>
          <a:xfrm>
            <a:off x="615950" y="1143000"/>
            <a:ext cx="8070850" cy="609600"/>
          </a:xfrm>
        </p:spPr>
        <p:txBody>
          <a:bodyPr/>
          <a:lstStyle/>
          <a:p>
            <a:pPr>
              <a:lnSpc>
                <a:spcPct val="107000"/>
              </a:lnSpc>
              <a:spcAft>
                <a:spcPts val="800"/>
              </a:spcAft>
            </a:pPr>
            <a:r>
              <a:rPr lang="it-IT" altLang="it-IT" sz="2800">
                <a:latin typeface="Calibri" panose="020F0502020204030204" pitchFamily="34" charset="0"/>
                <a:ea typeface="SimSun" panose="02010600030101010101" pitchFamily="2" charset="-122"/>
              </a:rPr>
              <a:t>Il Contratto part time</a:t>
            </a:r>
            <a:endParaRPr lang="it-IT" altLang="it-IT" sz="2000">
              <a:latin typeface="Calibri" panose="020F0502020204030204" pitchFamily="34" charset="0"/>
              <a:ea typeface="SimSun" panose="02010600030101010101" pitchFamily="2" charset="-122"/>
            </a:endParaRPr>
          </a:p>
        </p:txBody>
      </p:sp>
      <p:pic>
        <p:nvPicPr>
          <p:cNvPr id="2457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CasellaDiTesto 6"/>
          <p:cNvSpPr txBox="1">
            <a:spLocks noChangeArrowheads="1"/>
          </p:cNvSpPr>
          <p:nvPr/>
        </p:nvSpPr>
        <p:spPr bwMode="auto">
          <a:xfrm>
            <a:off x="3733800" y="200025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a:t>Non è un contratto ma solo un regime di orario di lavoro ridotto</a:t>
            </a:r>
          </a:p>
          <a:p>
            <a:pPr>
              <a:spcBef>
                <a:spcPct val="0"/>
              </a:spcBef>
            </a:pPr>
            <a:r>
              <a:rPr lang="it-IT" altLang="it-IT" sz="1800"/>
              <a:t>Può essere richiesto dal lavoratore per particolari esigenze</a:t>
            </a:r>
          </a:p>
        </p:txBody>
      </p:sp>
      <p:sp>
        <p:nvSpPr>
          <p:cNvPr id="24582" name="CasellaDiTesto 7"/>
          <p:cNvSpPr txBox="1">
            <a:spLocks noChangeArrowheads="1"/>
          </p:cNvSpPr>
          <p:nvPr/>
        </p:nvSpPr>
        <p:spPr bwMode="auto">
          <a:xfrm>
            <a:off x="762000" y="3856038"/>
            <a:ext cx="7620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1800"/>
              <a:t>Part Time Orizzontale: tutti i giorni ma meno ore rispetto al normale orario di lavoro</a:t>
            </a:r>
          </a:p>
          <a:p>
            <a:pPr>
              <a:spcBef>
                <a:spcPct val="0"/>
              </a:spcBef>
            </a:pPr>
            <a:r>
              <a:rPr lang="it-IT" altLang="it-IT" sz="1800"/>
              <a:t>Part Time Verticale: a tempo pieno ma solo in alcuni giorni della settimana, mese o anno.</a:t>
            </a:r>
          </a:p>
          <a:p>
            <a:pPr>
              <a:spcBef>
                <a:spcPct val="0"/>
              </a:spcBef>
            </a:pPr>
            <a:r>
              <a:rPr lang="it-IT" altLang="it-IT" sz="1800"/>
              <a:t>Misto: combinazione di verticale e orizzontale.</a:t>
            </a:r>
          </a:p>
        </p:txBody>
      </p:sp>
      <p:pic>
        <p:nvPicPr>
          <p:cNvPr id="24583"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835150"/>
            <a:ext cx="27336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33550"/>
            <a:ext cx="960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olo 5"/>
          <p:cNvSpPr>
            <a:spLocks noGrp="1"/>
          </p:cNvSpPr>
          <p:nvPr>
            <p:ph type="title"/>
          </p:nvPr>
        </p:nvSpPr>
        <p:spPr>
          <a:xfrm>
            <a:off x="615950" y="990600"/>
            <a:ext cx="8070850" cy="762000"/>
          </a:xfrm>
        </p:spPr>
        <p:txBody>
          <a:bodyPr/>
          <a:lstStyle/>
          <a:p>
            <a:r>
              <a:rPr lang="it-IT" altLang="it-IT" sz="2800"/>
              <a:t>Contratto di somministrazione - Staff leasing</a:t>
            </a:r>
          </a:p>
        </p:txBody>
      </p:sp>
      <p:pic>
        <p:nvPicPr>
          <p:cNvPr id="25604" name="Immagine 6"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egnaposto contenuto 3"/>
          <p:cNvSpPr>
            <a:spLocks noGrp="1"/>
          </p:cNvSpPr>
          <p:nvPr>
            <p:ph idx="1"/>
          </p:nvPr>
        </p:nvSpPr>
        <p:spPr>
          <a:xfrm>
            <a:off x="615950" y="2876550"/>
            <a:ext cx="8070850" cy="3219450"/>
          </a:xfrm>
        </p:spPr>
        <p:txBody>
          <a:bodyPr/>
          <a:lstStyle/>
          <a:p>
            <a:r>
              <a:rPr lang="it-IT" altLang="it-IT"/>
              <a:t>Prevede la stipula di contratto scritto tra l'impresa che utilizza il lavoratore per le sue attività e l'agenzia autorizzata iscritta nell'apposito Albo.</a:t>
            </a:r>
          </a:p>
          <a:p>
            <a:r>
              <a:rPr lang="it-IT" altLang="it-IT"/>
              <a:t>Può essere a tempo indeterminato o determinato.</a:t>
            </a:r>
          </a:p>
          <a:p>
            <a:r>
              <a:rPr lang="it-IT" altLang="it-IT"/>
              <a:t>Può essere rinnovato ma rispettando intervalli di tempo da 10 a 20 giorni. </a:t>
            </a:r>
          </a:p>
          <a:p>
            <a:r>
              <a:rPr lang="it-IT" altLang="it-IT"/>
              <a:t>Si possono stipulare dal 20 al 30% del numero dei lavoratori a tempo indeterminato.</a:t>
            </a:r>
          </a:p>
        </p:txBody>
      </p:sp>
      <p:pic>
        <p:nvPicPr>
          <p:cNvPr id="25607"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76400"/>
            <a:ext cx="26828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magin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1727200"/>
            <a:ext cx="2209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a sinistra 7"/>
          <p:cNvSpPr/>
          <p:nvPr/>
        </p:nvSpPr>
        <p:spPr>
          <a:xfrm>
            <a:off x="1524000" y="2041525"/>
            <a:ext cx="904875"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Freccia bidirezionale orizzontale 1"/>
          <p:cNvSpPr/>
          <p:nvPr/>
        </p:nvSpPr>
        <p:spPr>
          <a:xfrm>
            <a:off x="4800600" y="2036763"/>
            <a:ext cx="1166813"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5"/>
          <p:cNvSpPr>
            <a:spLocks noGrp="1"/>
          </p:cNvSpPr>
          <p:nvPr>
            <p:ph type="title"/>
          </p:nvPr>
        </p:nvSpPr>
        <p:spPr>
          <a:xfrm>
            <a:off x="615950" y="1143000"/>
            <a:ext cx="8070850" cy="685800"/>
          </a:xfrm>
        </p:spPr>
        <p:txBody>
          <a:bodyPr/>
          <a:lstStyle/>
          <a:p>
            <a:pPr>
              <a:lnSpc>
                <a:spcPct val="107000"/>
              </a:lnSpc>
              <a:spcAft>
                <a:spcPts val="800"/>
              </a:spcAft>
            </a:pPr>
            <a:r>
              <a:rPr lang="it-IT" altLang="it-IT" sz="2800">
                <a:latin typeface="Calibri" panose="020F0502020204030204" pitchFamily="34" charset="0"/>
                <a:ea typeface="SimSun" panose="02010600030101010101" pitchFamily="2" charset="-122"/>
              </a:rPr>
              <a:t>Contratto a chiamata – Job on Call</a:t>
            </a:r>
            <a:endParaRPr lang="it-IT" altLang="it-IT" sz="2000">
              <a:latin typeface="Calibri" panose="020F0502020204030204" pitchFamily="34" charset="0"/>
              <a:ea typeface="SimSun" panose="02010600030101010101" pitchFamily="2" charset="-122"/>
            </a:endParaRPr>
          </a:p>
        </p:txBody>
      </p:sp>
      <p:sp>
        <p:nvSpPr>
          <p:cNvPr id="26627" name="Segnaposto contenuto 3"/>
          <p:cNvSpPr>
            <a:spLocks noGrp="1"/>
          </p:cNvSpPr>
          <p:nvPr>
            <p:ph sz="half" idx="1"/>
          </p:nvPr>
        </p:nvSpPr>
        <p:spPr>
          <a:xfrm>
            <a:off x="3276600" y="2081213"/>
            <a:ext cx="5029200" cy="1576387"/>
          </a:xfrm>
        </p:spPr>
        <p:txBody>
          <a:bodyPr/>
          <a:lstStyle/>
          <a:p>
            <a:r>
              <a:rPr lang="it-IT" altLang="it-IT" sz="2400"/>
              <a:t>Prevede che la prestazione lavorativa venga effettuata solo a chiamata dell'azienda o del datore di lavoro.</a:t>
            </a:r>
          </a:p>
        </p:txBody>
      </p:sp>
      <p:pic>
        <p:nvPicPr>
          <p:cNvPr id="26628"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081213"/>
            <a:ext cx="24812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CasellaDiTesto 1"/>
          <p:cNvSpPr txBox="1">
            <a:spLocks noChangeArrowheads="1"/>
          </p:cNvSpPr>
          <p:nvPr/>
        </p:nvSpPr>
        <p:spPr bwMode="auto">
          <a:xfrm>
            <a:off x="381000" y="3724275"/>
            <a:ext cx="838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it-IT" altLang="it-IT"/>
              <a:t>E’ obbligatorio l’atto scritto.</a:t>
            </a:r>
          </a:p>
          <a:p>
            <a:pPr>
              <a:buFont typeface="Arial" panose="020B0604020202020204" pitchFamily="34" charset="0"/>
              <a:buChar char="•"/>
            </a:pPr>
            <a:r>
              <a:rPr lang="it-IT" altLang="it-IT"/>
              <a:t>Può avere causa oggettiva o soggettiva. </a:t>
            </a:r>
          </a:p>
          <a:p>
            <a:pPr>
              <a:buFont typeface="Arial" panose="020B0604020202020204" pitchFamily="34" charset="0"/>
              <a:buChar char="•"/>
            </a:pPr>
            <a:r>
              <a:rPr lang="it-IT" altLang="it-IT"/>
              <a:t>Può essere a tempo indeterminato o determinato.</a:t>
            </a:r>
          </a:p>
          <a:p>
            <a:pPr>
              <a:buFont typeface="Arial" panose="020B0604020202020204" pitchFamily="34" charset="0"/>
              <a:buChar char="•"/>
            </a:pPr>
            <a:r>
              <a:rPr lang="it-IT" altLang="it-IT"/>
              <a:t>La durata massima di un contratto a chiamata non può superare i 400 giorni in 3 anni, fatta eccezione di alcuni settori, quali: Il settore del turismo; Il settore dei pubblici esercizi; Il settore dello spettacolo.</a:t>
            </a:r>
          </a:p>
        </p:txBody>
      </p:sp>
    </p:spTree>
  </p:cSld>
  <p:clrMapOvr>
    <a:masterClrMapping/>
  </p:clrMapOvr>
  <p:transition spd="slow">
    <p:wipe/>
  </p:transition>
</p:sld>
</file>

<file path=ppt/theme/theme1.xml><?xml version="1.0" encoding="utf-8"?>
<a:theme xmlns:a="http://schemas.openxmlformats.org/drawingml/2006/main" name="1_EURES.xml">
  <a:themeElements>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1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URES.xml">
  <a:themeElements>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2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URES.xml">
  <a:themeElements>
    <a:clrScheme name="3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3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URES.xml">
  <a:themeElements>
    <a:clrScheme name="4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4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URES.xml">
  <a:themeElements>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5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URES.xml">
  <a:themeElements>
    <a:clrScheme name="6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6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URES.xml">
  <a:themeElements>
    <a:clrScheme name="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7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2772</Words>
  <Application>Microsoft Office PowerPoint</Application>
  <PresentationFormat>Presentazione su schermo (4:3)</PresentationFormat>
  <Paragraphs>301</Paragraphs>
  <Slides>33</Slides>
  <Notes>0</Notes>
  <HiddenSlides>0</HiddenSlides>
  <MMClips>0</MMClips>
  <ScaleCrop>false</ScaleCrop>
  <HeadingPairs>
    <vt:vector size="6" baseType="variant">
      <vt:variant>
        <vt:lpstr>Caratteri utilizzati</vt:lpstr>
      </vt:variant>
      <vt:variant>
        <vt:i4>3</vt:i4>
      </vt:variant>
      <vt:variant>
        <vt:lpstr>Tema</vt:lpstr>
      </vt:variant>
      <vt:variant>
        <vt:i4>7</vt:i4>
      </vt:variant>
      <vt:variant>
        <vt:lpstr>Titoli diapositive</vt:lpstr>
      </vt:variant>
      <vt:variant>
        <vt:i4>33</vt:i4>
      </vt:variant>
    </vt:vector>
  </HeadingPairs>
  <TitlesOfParts>
    <vt:vector size="43" baseType="lpstr">
      <vt:lpstr>Arial</vt:lpstr>
      <vt:lpstr>Calibri</vt:lpstr>
      <vt:lpstr>Verdana</vt:lpstr>
      <vt:lpstr>1_EURES.xml</vt:lpstr>
      <vt:lpstr>2_EURES.xml</vt:lpstr>
      <vt:lpstr>3_EURES.xml</vt:lpstr>
      <vt:lpstr>4_EURES.xml</vt:lpstr>
      <vt:lpstr>5_EURES.xml</vt:lpstr>
      <vt:lpstr>6_EURES.xml</vt:lpstr>
      <vt:lpstr>7_EURES.xml</vt:lpstr>
      <vt:lpstr>I contratti di lavoro in Italia e gli incentivi alle assunzioni</vt:lpstr>
      <vt:lpstr>I contratti di lavoro in Italia</vt:lpstr>
      <vt:lpstr>I contratti di lavoro in Italia</vt:lpstr>
      <vt:lpstr>I contratti di lavoro in Italia</vt:lpstr>
      <vt:lpstr>Il contratto tempo indeterminato</vt:lpstr>
      <vt:lpstr>Il contratto tempo determinato</vt:lpstr>
      <vt:lpstr>Il Contratto part time</vt:lpstr>
      <vt:lpstr>Contratto di somministrazione - Staff leasing</vt:lpstr>
      <vt:lpstr>Contratto a chiamata – Job on Call</vt:lpstr>
      <vt:lpstr>Apprendistato</vt:lpstr>
      <vt:lpstr>Il Tirocinio formativo</vt:lpstr>
      <vt:lpstr>Lavoro accessorio – Prestazioni occasionali –  Libretto di famiglia</vt:lpstr>
      <vt:lpstr>Le prestazioni Professionali</vt:lpstr>
      <vt:lpstr>Gli incentivi alle assunzioni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Magni, Angelica</dc:creator>
  <cp:lastModifiedBy>EURES Sicilia</cp:lastModifiedBy>
  <cp:revision>225</cp:revision>
  <cp:lastPrinted>2011-03-31T08:52:54Z</cp:lastPrinted>
  <dcterms:created xsi:type="dcterms:W3CDTF">2012-03-13T09:51:47Z</dcterms:created>
  <dcterms:modified xsi:type="dcterms:W3CDTF">2020-10-14T18:49:32Z</dcterms:modified>
</cp:coreProperties>
</file>