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2"/>
  </p:notesMasterIdLst>
  <p:handoutMasterIdLst>
    <p:handoutMasterId r:id="rId33"/>
  </p:handoutMasterIdLst>
  <p:sldIdLst>
    <p:sldId id="256" r:id="rId2"/>
    <p:sldId id="257" r:id="rId3"/>
    <p:sldId id="258" r:id="rId4"/>
    <p:sldId id="262" r:id="rId5"/>
    <p:sldId id="259" r:id="rId6"/>
    <p:sldId id="282" r:id="rId7"/>
    <p:sldId id="283" r:id="rId8"/>
    <p:sldId id="261" r:id="rId9"/>
    <p:sldId id="260" r:id="rId10"/>
    <p:sldId id="263" r:id="rId11"/>
    <p:sldId id="264" r:id="rId12"/>
    <p:sldId id="287" r:id="rId13"/>
    <p:sldId id="266" r:id="rId14"/>
    <p:sldId id="284" r:id="rId15"/>
    <p:sldId id="267" r:id="rId16"/>
    <p:sldId id="265" r:id="rId17"/>
    <p:sldId id="268" r:id="rId18"/>
    <p:sldId id="269" r:id="rId19"/>
    <p:sldId id="270" r:id="rId20"/>
    <p:sldId id="271" r:id="rId21"/>
    <p:sldId id="272" r:id="rId22"/>
    <p:sldId id="273" r:id="rId23"/>
    <p:sldId id="274" r:id="rId24"/>
    <p:sldId id="275" r:id="rId25"/>
    <p:sldId id="276" r:id="rId26"/>
    <p:sldId id="277" r:id="rId27"/>
    <p:sldId id="285" r:id="rId28"/>
    <p:sldId id="279" r:id="rId29"/>
    <p:sldId id="280" r:id="rId30"/>
    <p:sldId id="281" r:id="rId31"/>
  </p:sldIdLst>
  <p:sldSz cx="12192000" cy="6858000"/>
  <p:notesSz cx="6669088" cy="9926638"/>
  <p:embeddedFontLst>
    <p:embeddedFont>
      <p:font typeface="Overlock" panose="020B0604020202020204" charset="0"/>
      <p:regular r:id="rId34"/>
      <p:bold r:id="rId35"/>
      <p:italic r:id="rId36"/>
      <p:boldItalic r:id="rId37"/>
    </p:embeddedFont>
    <p:embeddedFont>
      <p:font typeface="Calibri" panose="020F0502020204030204" pitchFamily="34" charset="0"/>
      <p:regular r:id="rId38"/>
      <p:bold r:id="rId39"/>
      <p:italic r:id="rId40"/>
      <p:boldItalic r:id="rId41"/>
    </p:embeddedFont>
    <p:embeddedFont>
      <p:font typeface="DecimaWE Rg" panose="02000000000000000000" pitchFamily="2" charset="0"/>
      <p:regular r:id="rId42"/>
      <p:bold r:id="rId43"/>
      <p:italic r:id="rId44"/>
      <p:boldItalic r:id="rId45"/>
    </p:embeddedFont>
    <p:embeddedFont>
      <p:font typeface="Verdana" panose="020B0604030504040204" pitchFamily="34" charset="0"/>
      <p:regular r:id="rId46"/>
      <p:bold r:id="rId47"/>
      <p:italic r:id="rId48"/>
      <p:boldItalic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Sezione predefinita" id="{84C1A0AA-BBF7-4377-A584-0D7F76D8BE53}">
          <p14:sldIdLst>
            <p14:sldId id="256"/>
          </p14:sldIdLst>
        </p14:section>
        <p14:section name="Sezione senza titolo" id="{7F80490E-C8DD-4EA1-BE80-DBD9B7209E56}">
          <p14:sldIdLst>
            <p14:sldId id="257"/>
            <p14:sldId id="258"/>
            <p14:sldId id="262"/>
            <p14:sldId id="259"/>
            <p14:sldId id="282"/>
            <p14:sldId id="283"/>
            <p14:sldId id="261"/>
            <p14:sldId id="260"/>
            <p14:sldId id="263"/>
            <p14:sldId id="264"/>
            <p14:sldId id="287"/>
            <p14:sldId id="266"/>
            <p14:sldId id="284"/>
            <p14:sldId id="267"/>
            <p14:sldId id="265"/>
            <p14:sldId id="268"/>
            <p14:sldId id="269"/>
            <p14:sldId id="270"/>
            <p14:sldId id="271"/>
            <p14:sldId id="272"/>
            <p14:sldId id="273"/>
            <p14:sldId id="274"/>
            <p14:sldId id="275"/>
            <p14:sldId id="276"/>
            <p14:sldId id="277"/>
            <p14:sldId id="285"/>
            <p14:sldId id="279"/>
            <p14:sldId id="280"/>
            <p14:sldId id="281"/>
          </p14:sldIdLst>
        </p14:section>
      </p14:sectionLst>
    </p:ext>
    <p:ext uri="{EFAFB233-063F-42B5-8137-9DF3F51BA10A}">
      <p15:sldGuideLst xmlns:p15="http://schemas.microsoft.com/office/powerpoint/2012/main">
        <p15:guide id="1" orient="horz" pos="2183" userDrawn="1">
          <p15:clr>
            <a:srgbClr val="A4A3A4"/>
          </p15:clr>
        </p15:guide>
        <p15:guide id="2" pos="588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0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8BBFC52-3FA3-47F3-B252-B6A663CD6933}">
  <a:tblStyle styleId="{28BBFC52-3FA3-47F3-B252-B6A663CD6933}"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6" d="100"/>
          <a:sy n="66" d="100"/>
        </p:scale>
        <p:origin x="792" y="60"/>
      </p:cViewPr>
      <p:guideLst>
        <p:guide orient="horz" pos="2183"/>
        <p:guide pos="5881"/>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3127"/>
        <p:guide pos="210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font" Target="fonts/font14.fntdata"/><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1.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font" Target="fonts/font15.fntdata"/><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font" Target="fonts/font5.fntdata"/><Relationship Id="rId46" Type="http://schemas.openxmlformats.org/officeDocument/2006/relationships/font" Target="fonts/font13.fntdata"/><Relationship Id="rId20" Type="http://schemas.openxmlformats.org/officeDocument/2006/relationships/slide" Target="slides/slide19.xml"/><Relationship Id="rId41"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49" Type="http://schemas.openxmlformats.org/officeDocument/2006/relationships/font" Target="fonts/font16.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890665" cy="4968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776866" y="0"/>
            <a:ext cx="2890665" cy="496888"/>
          </a:xfrm>
          <a:prstGeom prst="rect">
            <a:avLst/>
          </a:prstGeom>
        </p:spPr>
        <p:txBody>
          <a:bodyPr vert="horz" lIns="91440" tIns="45720" rIns="91440" bIns="45720" rtlCol="0"/>
          <a:lstStyle>
            <a:lvl1pPr algn="r">
              <a:defRPr sz="1200"/>
            </a:lvl1pPr>
          </a:lstStyle>
          <a:p>
            <a:fld id="{AF79D842-695F-445C-A07C-EE3841A642A3}" type="datetimeFigureOut">
              <a:rPr lang="it-IT" smtClean="0"/>
              <a:t>02/12/2021</a:t>
            </a:fld>
            <a:endParaRPr lang="it-IT"/>
          </a:p>
        </p:txBody>
      </p:sp>
      <p:sp>
        <p:nvSpPr>
          <p:cNvPr id="4" name="Segnaposto piè di pagina 3"/>
          <p:cNvSpPr>
            <a:spLocks noGrp="1"/>
          </p:cNvSpPr>
          <p:nvPr>
            <p:ph type="ftr" sz="quarter" idx="2"/>
          </p:nvPr>
        </p:nvSpPr>
        <p:spPr>
          <a:xfrm>
            <a:off x="0" y="9429750"/>
            <a:ext cx="2890665" cy="496888"/>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776866" y="9429750"/>
            <a:ext cx="2890665" cy="496888"/>
          </a:xfrm>
          <a:prstGeom prst="rect">
            <a:avLst/>
          </a:prstGeom>
        </p:spPr>
        <p:txBody>
          <a:bodyPr vert="horz" lIns="91440" tIns="45720" rIns="91440" bIns="45720" rtlCol="0" anchor="b"/>
          <a:lstStyle>
            <a:lvl1pPr algn="r">
              <a:defRPr sz="1200"/>
            </a:lvl1pPr>
          </a:lstStyle>
          <a:p>
            <a:fld id="{0CDF9F85-F978-4B7A-931A-7E6E8C23EEC2}" type="slidenum">
              <a:rPr lang="it-IT" smtClean="0"/>
              <a:t>‹N›</a:t>
            </a:fld>
            <a:endParaRPr lang="it-IT"/>
          </a:p>
        </p:txBody>
      </p:sp>
    </p:spTree>
    <p:extLst>
      <p:ext uri="{BB962C8B-B14F-4D97-AF65-F5344CB8AC3E}">
        <p14:creationId xmlns:p14="http://schemas.microsoft.com/office/powerpoint/2010/main" val="24933659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1" y="1"/>
            <a:ext cx="2889938" cy="496332"/>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777608" y="1"/>
            <a:ext cx="2889938" cy="496332"/>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6988" y="744538"/>
            <a:ext cx="6615112"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66909" y="4715155"/>
            <a:ext cx="5335270" cy="446698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1" y="9428584"/>
            <a:ext cx="2889938" cy="496332"/>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777608" y="9428584"/>
            <a:ext cx="2889938" cy="496332"/>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it-IT"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lavoro.gov.it/documenti-e-norme/normative/Documents/2021/DL-25052021-n-73-Sostegni-bis.pdf"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www.lavoro.gov.it/documenti-e-norme/normative/Documents/2021/Legge-106-del-23072021.pdf"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26988" y="744538"/>
            <a:ext cx="6615112"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66909" y="4715155"/>
            <a:ext cx="5335270" cy="446698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777608" y="9428584"/>
            <a:ext cx="2889938"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IT"/>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8:notes"/>
          <p:cNvSpPr>
            <a:spLocks noGrp="1" noRot="1" noChangeAspect="1"/>
          </p:cNvSpPr>
          <p:nvPr>
            <p:ph type="sldImg" idx="2"/>
          </p:nvPr>
        </p:nvSpPr>
        <p:spPr>
          <a:xfrm>
            <a:off x="26988" y="744538"/>
            <a:ext cx="6615112"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 name="Google Shape;187;p8:notes"/>
          <p:cNvSpPr txBox="1">
            <a:spLocks noGrp="1"/>
          </p:cNvSpPr>
          <p:nvPr>
            <p:ph type="body" idx="1"/>
          </p:nvPr>
        </p:nvSpPr>
        <p:spPr>
          <a:xfrm>
            <a:off x="666909" y="4715155"/>
            <a:ext cx="5335270" cy="446698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it-IT" sz="1200" dirty="0" smtClean="0">
                <a:solidFill>
                  <a:srgbClr val="1E4099"/>
                </a:solidFill>
                <a:latin typeface="Calibri"/>
                <a:ea typeface="Calibri"/>
                <a:cs typeface="Calibri"/>
                <a:sym typeface="Calibri"/>
              </a:rPr>
              <a:t>La somministrazione di lavoro coinvolge tre soggetti:</a:t>
            </a:r>
            <a:endParaRPr lang="it-IT" dirty="0" smtClean="0"/>
          </a:p>
          <a:p>
            <a:pPr marL="0" marR="0" lvl="0" indent="0" algn="l" rtl="0">
              <a:spcBef>
                <a:spcPts val="0"/>
              </a:spcBef>
              <a:spcAft>
                <a:spcPts val="0"/>
              </a:spcAft>
              <a:buNone/>
            </a:pPr>
            <a:r>
              <a:rPr lang="it-IT" sz="1200" dirty="0" smtClean="0">
                <a:solidFill>
                  <a:srgbClr val="1E4099"/>
                </a:solidFill>
                <a:latin typeface="Calibri"/>
                <a:ea typeface="Calibri"/>
                <a:cs typeface="Calibri"/>
                <a:sym typeface="Calibri"/>
              </a:rPr>
              <a:t>- un'agenzia autorizzata (c.d. somministratore), iscritta in un apposito albo informatico tenuto presso l'Agenzia nazionale per le politiche attive del lavoro (ANPAL);</a:t>
            </a:r>
            <a:endParaRPr lang="it-IT" dirty="0" smtClean="0"/>
          </a:p>
          <a:p>
            <a:pPr marL="0" marR="0" lvl="0" indent="0" algn="l" rtl="0">
              <a:spcBef>
                <a:spcPts val="0"/>
              </a:spcBef>
              <a:spcAft>
                <a:spcPts val="0"/>
              </a:spcAft>
              <a:buNone/>
            </a:pPr>
            <a:r>
              <a:rPr lang="it-IT" sz="1200" dirty="0" smtClean="0">
                <a:solidFill>
                  <a:srgbClr val="1E4099"/>
                </a:solidFill>
                <a:latin typeface="Calibri"/>
                <a:ea typeface="Calibri"/>
                <a:cs typeface="Calibri"/>
                <a:sym typeface="Calibri"/>
              </a:rPr>
              <a:t>- un soggetto (c.d. utilizzatore), che si avvale dei servizi del somministratore per reperire personale;</a:t>
            </a:r>
            <a:endParaRPr lang="it-IT" dirty="0" smtClean="0"/>
          </a:p>
          <a:p>
            <a:pPr marL="0" marR="0" lvl="0" indent="0" algn="l" rtl="0">
              <a:spcBef>
                <a:spcPts val="0"/>
              </a:spcBef>
              <a:spcAft>
                <a:spcPts val="0"/>
              </a:spcAft>
              <a:buNone/>
            </a:pPr>
            <a:r>
              <a:rPr lang="it-IT" sz="1200" dirty="0" smtClean="0">
                <a:solidFill>
                  <a:srgbClr val="1E4099"/>
                </a:solidFill>
                <a:latin typeface="Calibri"/>
                <a:ea typeface="Calibri"/>
                <a:cs typeface="Calibri"/>
                <a:sym typeface="Calibri"/>
              </a:rPr>
              <a:t>- uno o più lavoratori (c.d. somministrati o in somministrazione), assunti dal somministratore e da questi inviati in missione presso l'utilizzatore.</a:t>
            </a:r>
            <a:endParaRPr lang="it-IT" dirty="0" smtClean="0"/>
          </a:p>
        </p:txBody>
      </p:sp>
      <p:sp>
        <p:nvSpPr>
          <p:cNvPr id="188" name="Google Shape;188;p8:notes"/>
          <p:cNvSpPr txBox="1">
            <a:spLocks noGrp="1"/>
          </p:cNvSpPr>
          <p:nvPr>
            <p:ph type="sldNum" idx="12"/>
          </p:nvPr>
        </p:nvSpPr>
        <p:spPr>
          <a:xfrm>
            <a:off x="3777608" y="9428584"/>
            <a:ext cx="2889938"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IT">
                <a:solidFill>
                  <a:srgbClr val="000000"/>
                </a:solidFill>
                <a:latin typeface="Calibri"/>
                <a:ea typeface="Calibri"/>
                <a:cs typeface="Calibri"/>
                <a:sym typeface="Calibri"/>
              </a:rPr>
              <a:t>10</a:t>
            </a:fld>
            <a:endParaRPr>
              <a:solidFill>
                <a:srgbClr val="000000"/>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9:notes"/>
          <p:cNvSpPr>
            <a:spLocks noGrp="1" noRot="1" noChangeAspect="1"/>
          </p:cNvSpPr>
          <p:nvPr>
            <p:ph type="sldImg" idx="2"/>
          </p:nvPr>
        </p:nvSpPr>
        <p:spPr>
          <a:xfrm>
            <a:off x="26988" y="744538"/>
            <a:ext cx="6615112"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p9:notes"/>
          <p:cNvSpPr txBox="1">
            <a:spLocks noGrp="1"/>
          </p:cNvSpPr>
          <p:nvPr>
            <p:ph type="body" idx="1"/>
          </p:nvPr>
        </p:nvSpPr>
        <p:spPr>
          <a:xfrm>
            <a:off x="666909" y="4715155"/>
            <a:ext cx="5335270" cy="4466987"/>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it-IT" dirty="0" smtClean="0"/>
              <a:t>E’ una tipologia contrattuale, di natura subordinata, con la quale il lavoratore si pone a disposizione di un datore di lavoro che ne può utilizzare la prestazione lavorativa in modo “intermittente”, attraverso un contratto a </a:t>
            </a:r>
            <a:r>
              <a:rPr lang="it-IT" dirty="0" smtClean="0">
                <a:solidFill>
                  <a:srgbClr val="003299"/>
                </a:solidFill>
              </a:rPr>
              <a:t>tempo determinato o indeterminato</a:t>
            </a:r>
            <a:r>
              <a:rPr lang="it-IT" dirty="0" smtClean="0">
                <a:solidFill>
                  <a:schemeClr val="dk1"/>
                </a:solidFill>
              </a:rPr>
              <a:t>.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it-IT" dirty="0" smtClean="0">
                <a:solidFill>
                  <a:schemeClr val="dk1"/>
                </a:solidFill>
              </a:rPr>
              <a:t>Durata: se si sfora, s’intende a TI</a:t>
            </a:r>
            <a:r>
              <a:rPr lang="it-IT" baseline="0" dirty="0" smtClean="0">
                <a:solidFill>
                  <a:schemeClr val="dk1"/>
                </a:solidFill>
              </a:rPr>
              <a:t> </a:t>
            </a:r>
            <a:endParaRPr lang="it-IT" dirty="0" smtClean="0"/>
          </a:p>
        </p:txBody>
      </p:sp>
      <p:sp>
        <p:nvSpPr>
          <p:cNvPr id="203" name="Google Shape;203;p9:notes"/>
          <p:cNvSpPr txBox="1">
            <a:spLocks noGrp="1"/>
          </p:cNvSpPr>
          <p:nvPr>
            <p:ph type="sldNum" idx="12"/>
          </p:nvPr>
        </p:nvSpPr>
        <p:spPr>
          <a:xfrm>
            <a:off x="3777608" y="9428584"/>
            <a:ext cx="2889938"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IT">
                <a:solidFill>
                  <a:srgbClr val="000000"/>
                </a:solidFill>
                <a:latin typeface="Calibri"/>
                <a:ea typeface="Calibri"/>
                <a:cs typeface="Calibri"/>
                <a:sym typeface="Calibri"/>
              </a:rPr>
              <a:t>11</a:t>
            </a:fld>
            <a:endParaRPr>
              <a:solidFill>
                <a:srgbClr val="000000"/>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9:notes"/>
          <p:cNvSpPr>
            <a:spLocks noGrp="1" noRot="1" noChangeAspect="1"/>
          </p:cNvSpPr>
          <p:nvPr>
            <p:ph type="sldImg" idx="2"/>
          </p:nvPr>
        </p:nvSpPr>
        <p:spPr>
          <a:xfrm>
            <a:off x="26988" y="744538"/>
            <a:ext cx="6615112"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p9:notes"/>
          <p:cNvSpPr txBox="1">
            <a:spLocks noGrp="1"/>
          </p:cNvSpPr>
          <p:nvPr>
            <p:ph type="body" idx="1"/>
          </p:nvPr>
        </p:nvSpPr>
        <p:spPr>
          <a:xfrm>
            <a:off x="666909" y="4715155"/>
            <a:ext cx="5335270" cy="4466987"/>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it-IT" dirty="0" smtClean="0"/>
          </a:p>
        </p:txBody>
      </p:sp>
      <p:sp>
        <p:nvSpPr>
          <p:cNvPr id="203" name="Google Shape;203;p9:notes"/>
          <p:cNvSpPr txBox="1">
            <a:spLocks noGrp="1"/>
          </p:cNvSpPr>
          <p:nvPr>
            <p:ph type="sldNum" idx="12"/>
          </p:nvPr>
        </p:nvSpPr>
        <p:spPr>
          <a:xfrm>
            <a:off x="3777608" y="9428584"/>
            <a:ext cx="2889938"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IT">
                <a:solidFill>
                  <a:srgbClr val="000000"/>
                </a:solidFill>
                <a:latin typeface="Calibri"/>
                <a:ea typeface="Calibri"/>
                <a:cs typeface="Calibri"/>
                <a:sym typeface="Calibri"/>
              </a:rPr>
              <a:t>12</a:t>
            </a:fld>
            <a:endParaRPr>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40416871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1:notes"/>
          <p:cNvSpPr>
            <a:spLocks noGrp="1" noRot="1" noChangeAspect="1"/>
          </p:cNvSpPr>
          <p:nvPr>
            <p:ph type="sldImg" idx="2"/>
          </p:nvPr>
        </p:nvSpPr>
        <p:spPr>
          <a:xfrm>
            <a:off x="26988" y="744538"/>
            <a:ext cx="6615112"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5" name="Google Shape;235;p11:notes"/>
          <p:cNvSpPr txBox="1">
            <a:spLocks noGrp="1"/>
          </p:cNvSpPr>
          <p:nvPr>
            <p:ph type="body" idx="1"/>
          </p:nvPr>
        </p:nvSpPr>
        <p:spPr>
          <a:xfrm>
            <a:off x="666909" y="4715155"/>
            <a:ext cx="5335270" cy="4466987"/>
          </a:xfrm>
          <a:prstGeom prst="rect">
            <a:avLst/>
          </a:prstGeom>
          <a:noFill/>
          <a:ln>
            <a:noFill/>
          </a:ln>
        </p:spPr>
        <p:txBody>
          <a:bodyPr spcFirstLastPara="1" wrap="square" lIns="91425" tIns="45700" rIns="91425" bIns="45700" anchor="t" anchorCtr="0">
            <a:noAutofit/>
          </a:bodyPr>
          <a:lstStyle/>
          <a:p>
            <a:r>
              <a:rPr lang="it-IT" sz="1200" b="1" i="0" u="none" strike="noStrike" cap="none" dirty="0" smtClean="0">
                <a:solidFill>
                  <a:schemeClr val="dk1"/>
                </a:solidFill>
                <a:effectLst/>
                <a:latin typeface="Calibri"/>
                <a:ea typeface="Calibri"/>
                <a:cs typeface="Calibri"/>
                <a:sym typeface="Calibri"/>
              </a:rPr>
              <a:t>Prestazioni di lavoro occasionale, libretto famiglia</a:t>
            </a:r>
            <a:r>
              <a:rPr lang="it-IT" sz="1200" b="0" i="0" u="none" strike="noStrike" cap="none" dirty="0" smtClean="0">
                <a:solidFill>
                  <a:schemeClr val="dk1"/>
                </a:solidFill>
                <a:effectLst/>
                <a:latin typeface="Calibri"/>
                <a:ea typeface="Calibri"/>
                <a:cs typeface="Calibri"/>
                <a:sym typeface="Calibri"/>
              </a:rPr>
              <a:t>: attività lavorative sporadiche e saltuarie (vedi slide). Gli utilizzatori possono acquisire</a:t>
            </a:r>
            <a:r>
              <a:rPr lang="it-IT" sz="1200" b="0" i="0" u="none" strike="noStrike" cap="none" baseline="0" dirty="0" smtClean="0">
                <a:solidFill>
                  <a:schemeClr val="dk1"/>
                </a:solidFill>
                <a:effectLst/>
                <a:latin typeface="Calibri"/>
                <a:ea typeface="Calibri"/>
                <a:cs typeface="Calibri"/>
                <a:sym typeface="Calibri"/>
              </a:rPr>
              <a:t> </a:t>
            </a:r>
            <a:r>
              <a:rPr lang="it-IT" sz="1200" b="0" i="0" u="none" strike="noStrike" cap="none" dirty="0" smtClean="0">
                <a:solidFill>
                  <a:schemeClr val="dk1"/>
                </a:solidFill>
                <a:effectLst/>
                <a:latin typeface="Calibri"/>
                <a:ea typeface="Calibri"/>
                <a:cs typeface="Calibri"/>
                <a:sym typeface="Calibri"/>
              </a:rPr>
              <a:t>prestazioni di lavoro attraverso il </a:t>
            </a:r>
            <a:r>
              <a:rPr lang="it-IT" sz="1200" b="0" i="0" u="sng" strike="noStrike" cap="none" dirty="0" smtClean="0">
                <a:solidFill>
                  <a:schemeClr val="dk1"/>
                </a:solidFill>
                <a:effectLst/>
                <a:latin typeface="Calibri"/>
                <a:ea typeface="Calibri"/>
                <a:cs typeface="Calibri"/>
                <a:sym typeface="Calibri"/>
              </a:rPr>
              <a:t>libretto famiglia</a:t>
            </a:r>
            <a:r>
              <a:rPr lang="it-IT" sz="1200" b="0" i="0" u="none" strike="noStrike" cap="none" dirty="0" smtClean="0">
                <a:solidFill>
                  <a:schemeClr val="dk1"/>
                </a:solidFill>
                <a:effectLst/>
                <a:latin typeface="Calibri"/>
                <a:ea typeface="Calibri"/>
                <a:cs typeface="Calibri"/>
                <a:sym typeface="Calibri"/>
              </a:rPr>
              <a:t>, un libretto nominativo prefinanziato, composto da </a:t>
            </a:r>
            <a:r>
              <a:rPr lang="it-IT" sz="1200" b="0" i="0" u="sng" strike="noStrike" cap="none" dirty="0" smtClean="0">
                <a:solidFill>
                  <a:schemeClr val="dk1"/>
                </a:solidFill>
                <a:effectLst/>
                <a:latin typeface="Calibri"/>
                <a:ea typeface="Calibri"/>
                <a:cs typeface="Calibri"/>
                <a:sym typeface="Calibri"/>
              </a:rPr>
              <a:t>titoli di pagamento</a:t>
            </a:r>
            <a:r>
              <a:rPr lang="it-IT" sz="1200" b="0" i="0" u="none" strike="noStrike" cap="none" dirty="0" smtClean="0">
                <a:solidFill>
                  <a:schemeClr val="dk1"/>
                </a:solidFill>
                <a:effectLst/>
                <a:latin typeface="Calibri"/>
                <a:ea typeface="Calibri"/>
                <a:cs typeface="Calibri"/>
                <a:sym typeface="Calibri"/>
              </a:rPr>
              <a:t>, il cui valore nominale è fissato in </a:t>
            </a:r>
            <a:r>
              <a:rPr lang="it-IT" sz="1200" b="0" i="0" u="sng" strike="noStrike" cap="none" dirty="0" smtClean="0">
                <a:solidFill>
                  <a:schemeClr val="dk1"/>
                </a:solidFill>
                <a:effectLst/>
                <a:latin typeface="Calibri"/>
                <a:ea typeface="Calibri"/>
                <a:cs typeface="Calibri"/>
                <a:sym typeface="Calibri"/>
              </a:rPr>
              <a:t>10 euro</a:t>
            </a:r>
            <a:r>
              <a:rPr lang="it-IT" sz="1200" b="0" i="0" u="none" strike="noStrike" cap="none" dirty="0" smtClean="0">
                <a:solidFill>
                  <a:schemeClr val="dk1"/>
                </a:solidFill>
                <a:effectLst/>
                <a:latin typeface="Calibri"/>
                <a:ea typeface="Calibri"/>
                <a:cs typeface="Calibri"/>
                <a:sym typeface="Calibri"/>
              </a:rPr>
              <a:t>, importo finalizzato a compensare </a:t>
            </a:r>
            <a:r>
              <a:rPr lang="it-IT" sz="1200" b="0" i="0" u="sng" strike="noStrike" cap="none" dirty="0" smtClean="0">
                <a:solidFill>
                  <a:schemeClr val="dk1"/>
                </a:solidFill>
                <a:effectLst/>
                <a:latin typeface="Calibri"/>
                <a:ea typeface="Calibri"/>
                <a:cs typeface="Calibri"/>
                <a:sym typeface="Calibri"/>
              </a:rPr>
              <a:t>attività lavorative di durata non superiore a un’ora</a:t>
            </a:r>
            <a:r>
              <a:rPr lang="it-IT" sz="1200" b="0" i="0" u="none" strike="noStrike" cap="none" dirty="0" smtClean="0">
                <a:solidFill>
                  <a:schemeClr val="dk1"/>
                </a:solidFill>
                <a:effectLst/>
                <a:latin typeface="Calibri"/>
                <a:ea typeface="Calibri"/>
                <a:cs typeface="Calibri"/>
                <a:sym typeface="Calibri"/>
              </a:rPr>
              <a:t>. Il libretto famiglia può essere finanziato mediante versamenti tramite F24 modello Elide, con causale LIFA, oppure tramite il “Portale dei pagamenti”.</a:t>
            </a:r>
          </a:p>
          <a:p>
            <a:pPr marL="228600" indent="0">
              <a:buFont typeface="Arial" panose="020B0604020202020204" pitchFamily="34" charset="0"/>
              <a:buNone/>
            </a:pPr>
            <a:r>
              <a:rPr lang="it-IT" sz="1200" b="0" i="0" u="none" strike="noStrike" cap="none" dirty="0" smtClean="0">
                <a:solidFill>
                  <a:schemeClr val="dk1"/>
                </a:solidFill>
                <a:effectLst/>
                <a:latin typeface="Calibri"/>
                <a:ea typeface="Calibri"/>
                <a:cs typeface="Calibri"/>
                <a:sym typeface="Calibri"/>
              </a:rPr>
              <a:t>Prestatori: </a:t>
            </a:r>
          </a:p>
          <a:p>
            <a:pPr marL="400050" indent="-171450">
              <a:buFont typeface="Arial" panose="020B0604020202020204" pitchFamily="34" charset="0"/>
              <a:buChar char="•"/>
            </a:pPr>
            <a:r>
              <a:rPr lang="it-IT" sz="1200" b="0" i="0" u="none" strike="noStrike" cap="none" dirty="0" smtClean="0">
                <a:solidFill>
                  <a:schemeClr val="dk1"/>
                </a:solidFill>
                <a:effectLst/>
                <a:latin typeface="Calibri"/>
                <a:ea typeface="Calibri"/>
                <a:cs typeface="Calibri"/>
                <a:sym typeface="Calibri"/>
              </a:rPr>
              <a:t>titolari di pensione di vecchiaia o di invalidità;</a:t>
            </a:r>
          </a:p>
          <a:p>
            <a:pPr marL="400050" indent="-171450">
              <a:buFont typeface="Arial" panose="020B0604020202020204" pitchFamily="34" charset="0"/>
              <a:buChar char="•"/>
            </a:pPr>
            <a:r>
              <a:rPr lang="it-IT" sz="1200" b="0" i="0" u="none" strike="noStrike" cap="none" dirty="0" smtClean="0">
                <a:solidFill>
                  <a:schemeClr val="dk1"/>
                </a:solidFill>
                <a:effectLst/>
                <a:latin typeface="Calibri"/>
                <a:ea typeface="Calibri"/>
                <a:cs typeface="Calibri"/>
                <a:sym typeface="Calibri"/>
              </a:rPr>
              <a:t>giovani con meno di venticinque anni di età, se regolarmente iscritti a un ciclo di studi presso un istituto scolastico di qualsiasi ordine e grado ovvero a un ciclo di studi presso l’università;</a:t>
            </a:r>
          </a:p>
          <a:p>
            <a:pPr marL="400050" indent="-171450">
              <a:buFont typeface="Arial" panose="020B0604020202020204" pitchFamily="34" charset="0"/>
              <a:buChar char="•"/>
            </a:pPr>
            <a:r>
              <a:rPr lang="it-IT" sz="1200" b="0" i="0" u="none" strike="noStrike" cap="none" dirty="0" smtClean="0">
                <a:solidFill>
                  <a:schemeClr val="dk1"/>
                </a:solidFill>
                <a:effectLst/>
                <a:latin typeface="Calibri"/>
                <a:ea typeface="Calibri"/>
                <a:cs typeface="Calibri"/>
                <a:sym typeface="Calibri"/>
              </a:rPr>
              <a:t>persone disoccupate, ai sensi dell’articolo 19, decreto legislativo 14 settembre 2015, n. 150;</a:t>
            </a:r>
          </a:p>
          <a:p>
            <a:pPr marL="400050" indent="-171450">
              <a:buFont typeface="Arial" panose="020B0604020202020204" pitchFamily="34" charset="0"/>
              <a:buChar char="•"/>
            </a:pPr>
            <a:r>
              <a:rPr lang="it-IT" sz="1200" b="0" i="0" u="none" strike="noStrike" cap="none" dirty="0" smtClean="0">
                <a:solidFill>
                  <a:schemeClr val="dk1"/>
                </a:solidFill>
                <a:effectLst/>
                <a:latin typeface="Calibri"/>
                <a:ea typeface="Calibri"/>
                <a:cs typeface="Calibri"/>
                <a:sym typeface="Calibri"/>
              </a:rPr>
              <a:t>percettori di prestazioni integrative del salario, di reddito di inclusione (REI o SIA), ovvero di altre prestazioni di sostegno del reddito.</a:t>
            </a:r>
          </a:p>
        </p:txBody>
      </p:sp>
      <p:sp>
        <p:nvSpPr>
          <p:cNvPr id="236" name="Google Shape;236;p11:notes"/>
          <p:cNvSpPr txBox="1">
            <a:spLocks noGrp="1"/>
          </p:cNvSpPr>
          <p:nvPr>
            <p:ph type="sldNum" idx="12"/>
          </p:nvPr>
        </p:nvSpPr>
        <p:spPr>
          <a:xfrm>
            <a:off x="3777608" y="9428584"/>
            <a:ext cx="2889938"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IT">
                <a:solidFill>
                  <a:srgbClr val="000000"/>
                </a:solidFill>
                <a:latin typeface="Calibri"/>
                <a:ea typeface="Calibri"/>
                <a:cs typeface="Calibri"/>
                <a:sym typeface="Calibri"/>
              </a:rPr>
              <a:t>13</a:t>
            </a:fld>
            <a:endParaRPr>
              <a:solidFill>
                <a:srgbClr val="000000"/>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1:notes"/>
          <p:cNvSpPr>
            <a:spLocks noGrp="1" noRot="1" noChangeAspect="1"/>
          </p:cNvSpPr>
          <p:nvPr>
            <p:ph type="sldImg" idx="2"/>
          </p:nvPr>
        </p:nvSpPr>
        <p:spPr>
          <a:xfrm>
            <a:off x="26988" y="744538"/>
            <a:ext cx="6615112"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5" name="Google Shape;235;p11:notes"/>
          <p:cNvSpPr txBox="1">
            <a:spLocks noGrp="1"/>
          </p:cNvSpPr>
          <p:nvPr>
            <p:ph type="body" idx="1"/>
          </p:nvPr>
        </p:nvSpPr>
        <p:spPr>
          <a:xfrm>
            <a:off x="666909" y="4715155"/>
            <a:ext cx="5335270" cy="4466987"/>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it-IT" sz="1200" b="0" i="0" u="none" strike="noStrike" cap="none" dirty="0" smtClean="0">
                <a:solidFill>
                  <a:schemeClr val="dk1"/>
                </a:solidFill>
                <a:effectLst/>
                <a:latin typeface="Calibri"/>
                <a:ea typeface="Calibri"/>
                <a:cs typeface="Calibri"/>
                <a:sym typeface="Calibri"/>
              </a:rPr>
              <a:t>L’introduzione dei </a:t>
            </a:r>
            <a:r>
              <a:rPr lang="it-IT" sz="1200" b="1" i="0" u="none" strike="noStrike" cap="none" dirty="0" smtClean="0">
                <a:solidFill>
                  <a:schemeClr val="dk1"/>
                </a:solidFill>
                <a:effectLst/>
                <a:latin typeface="Calibri"/>
                <a:ea typeface="Calibri"/>
                <a:cs typeface="Calibri"/>
                <a:sym typeface="Calibri"/>
              </a:rPr>
              <a:t>voucher </a:t>
            </a:r>
            <a:r>
              <a:rPr lang="it-IT" sz="1200" b="1" i="0" u="none" strike="noStrike" cap="none" dirty="0" err="1" smtClean="0">
                <a:solidFill>
                  <a:schemeClr val="dk1"/>
                </a:solidFill>
                <a:effectLst/>
                <a:latin typeface="Calibri"/>
                <a:ea typeface="Calibri"/>
                <a:cs typeface="Calibri"/>
                <a:sym typeface="Calibri"/>
              </a:rPr>
              <a:t>PrestO</a:t>
            </a:r>
            <a:r>
              <a:rPr lang="it-IT" sz="1200" b="0" i="0" u="none" strike="noStrike" cap="none" dirty="0" smtClean="0">
                <a:solidFill>
                  <a:schemeClr val="dk1"/>
                </a:solidFill>
                <a:effectLst/>
                <a:latin typeface="Calibri"/>
                <a:ea typeface="Calibri"/>
                <a:cs typeface="Calibri"/>
                <a:sym typeface="Calibri"/>
              </a:rPr>
              <a:t> ha di fatto abrogato la disciplina dei “vecchi voucher” cartacei. Un voucher ha il valore di 9,00 euro netti per il prestatore, mentre al committente costa 12,41 euro, importo che comprende i contributi previdenziali, i premi assicurativi </a:t>
            </a:r>
            <a:r>
              <a:rPr lang="it-IT" sz="1200" b="0" i="0" u="none" strike="noStrike" cap="none" dirty="0" err="1" smtClean="0">
                <a:solidFill>
                  <a:schemeClr val="dk1"/>
                </a:solidFill>
                <a:effectLst/>
                <a:latin typeface="Calibri"/>
                <a:ea typeface="Calibri"/>
                <a:cs typeface="Calibri"/>
                <a:sym typeface="Calibri"/>
              </a:rPr>
              <a:t>Inail</a:t>
            </a:r>
            <a:r>
              <a:rPr lang="it-IT" sz="1200" b="0" i="0" u="none" strike="noStrike" cap="none" dirty="0" smtClean="0">
                <a:solidFill>
                  <a:schemeClr val="dk1"/>
                </a:solidFill>
                <a:effectLst/>
                <a:latin typeface="Calibri"/>
                <a:ea typeface="Calibri"/>
                <a:cs typeface="Calibri"/>
                <a:sym typeface="Calibri"/>
              </a:rPr>
              <a:t> e gli oneri di gestione. I voucher </a:t>
            </a:r>
            <a:r>
              <a:rPr lang="it-IT" sz="1200" b="0" i="0" u="none" strike="noStrike" cap="none" dirty="0" err="1" smtClean="0">
                <a:solidFill>
                  <a:schemeClr val="dk1"/>
                </a:solidFill>
                <a:effectLst/>
                <a:latin typeface="Calibri"/>
                <a:ea typeface="Calibri"/>
                <a:cs typeface="Calibri"/>
                <a:sym typeface="Calibri"/>
              </a:rPr>
              <a:t>PrestO</a:t>
            </a:r>
            <a:r>
              <a:rPr lang="it-IT" sz="1200" b="0" i="0" u="none" strike="noStrike" cap="none" dirty="0" smtClean="0">
                <a:solidFill>
                  <a:schemeClr val="dk1"/>
                </a:solidFill>
                <a:effectLst/>
                <a:latin typeface="Calibri"/>
                <a:ea typeface="Calibri"/>
                <a:cs typeface="Calibri"/>
                <a:sym typeface="Calibri"/>
              </a:rPr>
              <a:t> sono totalmente dematerializzati: entrambe le parti contraenti dovranno ottenere il PIN sul sito dell’Inps e registrarsi in apposita sezione del portale, come utilizzatore o come prestatore. Saltuarietà e dalla sporadicità dell’attività svolta. Max 5000 euro per ogni committente, con più prestatori e vicevers</a:t>
            </a:r>
            <a:r>
              <a:rPr lang="it-IT" sz="1200" b="0" i="0" u="none" strike="noStrike" cap="none" baseline="0" dirty="0" smtClean="0">
                <a:solidFill>
                  <a:schemeClr val="dk1"/>
                </a:solidFill>
                <a:effectLst/>
                <a:latin typeface="Calibri"/>
                <a:ea typeface="Calibri"/>
                <a:cs typeface="Calibri"/>
                <a:sym typeface="Calibri"/>
              </a:rPr>
              <a:t>a; 2500 euro </a:t>
            </a:r>
            <a:r>
              <a:rPr lang="it-IT" sz="1200" b="0" i="0" u="none" strike="noStrike" cap="none" dirty="0" smtClean="0">
                <a:solidFill>
                  <a:schemeClr val="dk1"/>
                </a:solidFill>
                <a:effectLst/>
                <a:latin typeface="Calibri"/>
                <a:ea typeface="Calibri"/>
                <a:cs typeface="Calibri"/>
                <a:sym typeface="Calibri"/>
              </a:rPr>
              <a:t>per singolo committente</a:t>
            </a:r>
            <a:r>
              <a:rPr lang="it-IT" sz="1200" b="0" i="0" u="none" strike="noStrike" cap="none" baseline="0" dirty="0" smtClean="0">
                <a:solidFill>
                  <a:schemeClr val="dk1"/>
                </a:solidFill>
                <a:effectLst/>
                <a:latin typeface="Calibri"/>
                <a:ea typeface="Calibri"/>
                <a:cs typeface="Calibri"/>
                <a:sym typeface="Calibri"/>
              </a:rPr>
              <a:t> e prestatore d’opera. </a:t>
            </a:r>
            <a:r>
              <a:rPr lang="it-IT" sz="1200" b="0" i="0" u="none" strike="noStrike" cap="none" dirty="0" smtClean="0">
                <a:solidFill>
                  <a:schemeClr val="dk1"/>
                </a:solidFill>
                <a:effectLst/>
                <a:latin typeface="Calibri"/>
                <a:ea typeface="Calibri"/>
                <a:cs typeface="Calibri"/>
                <a:sym typeface="Calibri"/>
              </a:rPr>
              <a:t>Nell’arco di un anno solare non è possibile superare 280 ore di prestazione.</a:t>
            </a:r>
          </a:p>
          <a:p>
            <a:pPr marL="0" lvl="0" indent="0" algn="l" rtl="0">
              <a:spcBef>
                <a:spcPts val="0"/>
              </a:spcBef>
              <a:spcAft>
                <a:spcPts val="0"/>
              </a:spcAft>
              <a:buNone/>
            </a:pPr>
            <a:r>
              <a:rPr lang="it-IT" sz="1200" b="0" i="0" u="none" strike="noStrike" cap="none" dirty="0" smtClean="0">
                <a:solidFill>
                  <a:schemeClr val="dk1"/>
                </a:solidFill>
                <a:effectLst/>
                <a:latin typeface="Calibri"/>
                <a:ea typeface="Calibri"/>
                <a:cs typeface="Calibri"/>
                <a:sym typeface="Calibri"/>
              </a:rPr>
              <a:t>L’introduzione del contratto di prestazione occasionale ha sostituito il lavoro accessorio, ma NON il lavoro autonomo occasionale, che è rimasto tale e quale, con una esenzione contributiva fino a un tetto massimo annuo di 5.000,00 euro e ritenuta d’acconto del 20%, e, superato detto massimale, con l’obbligo di versamento di contributi alla Gestione Separata Inps sulla eccedenza.</a:t>
            </a:r>
            <a:endParaRPr dirty="0"/>
          </a:p>
        </p:txBody>
      </p:sp>
      <p:sp>
        <p:nvSpPr>
          <p:cNvPr id="236" name="Google Shape;236;p11:notes"/>
          <p:cNvSpPr txBox="1">
            <a:spLocks noGrp="1"/>
          </p:cNvSpPr>
          <p:nvPr>
            <p:ph type="sldNum" idx="12"/>
          </p:nvPr>
        </p:nvSpPr>
        <p:spPr>
          <a:xfrm>
            <a:off x="3777608" y="9428584"/>
            <a:ext cx="2889938"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IT">
                <a:solidFill>
                  <a:srgbClr val="000000"/>
                </a:solidFill>
                <a:latin typeface="Calibri"/>
                <a:ea typeface="Calibri"/>
                <a:cs typeface="Calibri"/>
                <a:sym typeface="Calibri"/>
              </a:rPr>
              <a:t>14</a:t>
            </a:fld>
            <a:endParaRPr>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2777054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12:notes"/>
          <p:cNvSpPr>
            <a:spLocks noGrp="1" noRot="1" noChangeAspect="1"/>
          </p:cNvSpPr>
          <p:nvPr>
            <p:ph type="sldImg" idx="2"/>
          </p:nvPr>
        </p:nvSpPr>
        <p:spPr>
          <a:xfrm>
            <a:off x="26988" y="744538"/>
            <a:ext cx="6615112"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8" name="Google Shape;248;p12:notes"/>
          <p:cNvSpPr txBox="1">
            <a:spLocks noGrp="1"/>
          </p:cNvSpPr>
          <p:nvPr>
            <p:ph type="body" idx="1"/>
          </p:nvPr>
        </p:nvSpPr>
        <p:spPr>
          <a:xfrm>
            <a:off x="666909" y="4715155"/>
            <a:ext cx="5335270" cy="446698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9" name="Google Shape;249;p12:notes"/>
          <p:cNvSpPr txBox="1">
            <a:spLocks noGrp="1"/>
          </p:cNvSpPr>
          <p:nvPr>
            <p:ph type="sldNum" idx="12"/>
          </p:nvPr>
        </p:nvSpPr>
        <p:spPr>
          <a:xfrm>
            <a:off x="3777608" y="9428584"/>
            <a:ext cx="2889938"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IT">
                <a:solidFill>
                  <a:srgbClr val="000000"/>
                </a:solidFill>
                <a:latin typeface="Calibri"/>
                <a:ea typeface="Calibri"/>
                <a:cs typeface="Calibri"/>
                <a:sym typeface="Calibri"/>
              </a:rPr>
              <a:t>15</a:t>
            </a:fld>
            <a:endParaRPr>
              <a:solidFill>
                <a:srgbClr val="000000"/>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0:notes"/>
          <p:cNvSpPr>
            <a:spLocks noGrp="1" noRot="1" noChangeAspect="1"/>
          </p:cNvSpPr>
          <p:nvPr>
            <p:ph type="sldImg" idx="2"/>
          </p:nvPr>
        </p:nvSpPr>
        <p:spPr>
          <a:xfrm>
            <a:off x="26988" y="744538"/>
            <a:ext cx="6615112"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p10:notes"/>
          <p:cNvSpPr txBox="1">
            <a:spLocks noGrp="1"/>
          </p:cNvSpPr>
          <p:nvPr>
            <p:ph type="body" idx="1"/>
          </p:nvPr>
        </p:nvSpPr>
        <p:spPr>
          <a:xfrm>
            <a:off x="666909" y="4715155"/>
            <a:ext cx="5335270" cy="446698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it-IT" sz="1200" b="0" i="0" u="none" strike="noStrike" dirty="0">
                <a:solidFill>
                  <a:schemeClr val="dk1"/>
                </a:solidFill>
                <a:latin typeface="Calibri"/>
                <a:ea typeface="Calibri"/>
                <a:cs typeface="Calibri"/>
                <a:sym typeface="Calibri"/>
              </a:rPr>
              <a:t>Il tirocinio extracurriculare ha lo scopo di offrire:</a:t>
            </a:r>
            <a:endParaRPr dirty="0"/>
          </a:p>
          <a:p>
            <a:pPr marL="0" lvl="0" indent="0" algn="l" rtl="0">
              <a:spcBef>
                <a:spcPts val="0"/>
              </a:spcBef>
              <a:spcAft>
                <a:spcPts val="0"/>
              </a:spcAft>
              <a:buNone/>
            </a:pPr>
            <a:r>
              <a:rPr lang="it-IT" sz="1200" b="0" i="0" u="none" strike="noStrike" dirty="0">
                <a:solidFill>
                  <a:schemeClr val="dk1"/>
                </a:solidFill>
                <a:latin typeface="Calibri"/>
                <a:ea typeface="Calibri"/>
                <a:cs typeface="Calibri"/>
                <a:sym typeface="Calibri"/>
              </a:rPr>
              <a:t>al tirocinante l’opportunità di acquisire una </a:t>
            </a:r>
            <a:r>
              <a:rPr lang="it-IT" sz="1200" b="1" i="0" u="none" strike="noStrike" dirty="0">
                <a:solidFill>
                  <a:schemeClr val="dk1"/>
                </a:solidFill>
                <a:latin typeface="Calibri"/>
                <a:ea typeface="Calibri"/>
                <a:cs typeface="Calibri"/>
                <a:sym typeface="Calibri"/>
              </a:rPr>
              <a:t>conoscenza diretta del mondo del lavoro</a:t>
            </a:r>
            <a:r>
              <a:rPr lang="it-IT" sz="1200" b="0" i="0" u="none" strike="noStrike" dirty="0">
                <a:solidFill>
                  <a:schemeClr val="dk1"/>
                </a:solidFill>
                <a:latin typeface="Calibri"/>
                <a:ea typeface="Calibri"/>
                <a:cs typeface="Calibri"/>
                <a:sym typeface="Calibri"/>
              </a:rPr>
              <a:t>, verificando “sul campo” i propri interessi e le proprie scelte; di mettere in pratica le conoscenze teoriche acquisite nel corso degli studi, attraverso una esperienza di rilievo per la propria crescita professionale e personale; ed inoltre di trovare più agevole il passaggio dagli studi al mondo del </a:t>
            </a:r>
            <a:r>
              <a:rPr lang="it-IT" sz="1200" b="0" i="0" u="none" strike="noStrike" dirty="0" smtClean="0">
                <a:solidFill>
                  <a:schemeClr val="dk1"/>
                </a:solidFill>
                <a:latin typeface="Calibri"/>
                <a:ea typeface="Calibri"/>
                <a:cs typeface="Calibri"/>
                <a:sym typeface="Calibri"/>
              </a:rPr>
              <a:t>lavoro.</a:t>
            </a:r>
            <a:endParaRPr dirty="0"/>
          </a:p>
          <a:p>
            <a:pPr marL="0" lvl="0" indent="0" algn="l" rtl="0">
              <a:spcBef>
                <a:spcPts val="0"/>
              </a:spcBef>
              <a:spcAft>
                <a:spcPts val="0"/>
              </a:spcAft>
              <a:buNone/>
            </a:pPr>
            <a:r>
              <a:rPr lang="it-IT" sz="1200" b="0" i="0" u="none" strike="noStrike" dirty="0" smtClean="0">
                <a:solidFill>
                  <a:schemeClr val="dk1"/>
                </a:solidFill>
                <a:latin typeface="Calibri"/>
                <a:ea typeface="Calibri"/>
                <a:cs typeface="Calibri"/>
                <a:sym typeface="Calibri"/>
              </a:rPr>
              <a:t>Dà all’impresa </a:t>
            </a:r>
            <a:r>
              <a:rPr lang="it-IT" sz="1200" b="0" i="0" u="none" strike="noStrike" dirty="0">
                <a:solidFill>
                  <a:schemeClr val="dk1"/>
                </a:solidFill>
                <a:latin typeface="Calibri"/>
                <a:ea typeface="Calibri"/>
                <a:cs typeface="Calibri"/>
                <a:sym typeface="Calibri"/>
              </a:rPr>
              <a:t>la possibilità di </a:t>
            </a:r>
            <a:r>
              <a:rPr lang="it-IT" sz="1200" b="1" i="0" u="none" strike="noStrike" dirty="0">
                <a:solidFill>
                  <a:schemeClr val="dk1"/>
                </a:solidFill>
                <a:latin typeface="Calibri"/>
                <a:ea typeface="Calibri"/>
                <a:cs typeface="Calibri"/>
                <a:sym typeface="Calibri"/>
              </a:rPr>
              <a:t>selezionare possibili futuri candidati all’assunzione</a:t>
            </a:r>
            <a:r>
              <a:rPr lang="it-IT" sz="1200" b="0" i="0" u="none" strike="noStrike" dirty="0">
                <a:solidFill>
                  <a:schemeClr val="dk1"/>
                </a:solidFill>
                <a:latin typeface="Calibri"/>
                <a:ea typeface="Calibri"/>
                <a:cs typeface="Calibri"/>
                <a:sym typeface="Calibri"/>
              </a:rPr>
              <a:t>, avvalendosi del contributo creativo e innovativo potenzialmente offerto da giovani che per la prima volta si rapportano col mondo del </a:t>
            </a:r>
            <a:r>
              <a:rPr lang="it-IT" sz="1200" b="0" i="0" u="none" strike="noStrike" dirty="0" smtClean="0">
                <a:solidFill>
                  <a:schemeClr val="dk1"/>
                </a:solidFill>
                <a:latin typeface="Calibri"/>
                <a:ea typeface="Calibri"/>
                <a:cs typeface="Calibri"/>
                <a:sym typeface="Calibri"/>
              </a:rPr>
              <a:t>lavoro o da persone che vogliono riformarsi in altri settori professionali.</a:t>
            </a:r>
            <a:endParaRPr dirty="0"/>
          </a:p>
        </p:txBody>
      </p:sp>
      <p:sp>
        <p:nvSpPr>
          <p:cNvPr id="218" name="Google Shape;218;p10:notes"/>
          <p:cNvSpPr txBox="1">
            <a:spLocks noGrp="1"/>
          </p:cNvSpPr>
          <p:nvPr>
            <p:ph type="sldNum" idx="12"/>
          </p:nvPr>
        </p:nvSpPr>
        <p:spPr>
          <a:xfrm>
            <a:off x="3777608" y="9428584"/>
            <a:ext cx="2889938"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IT">
                <a:solidFill>
                  <a:srgbClr val="000000"/>
                </a:solidFill>
                <a:latin typeface="Calibri"/>
                <a:ea typeface="Calibri"/>
                <a:cs typeface="Calibri"/>
                <a:sym typeface="Calibri"/>
              </a:rPr>
              <a:t>16</a:t>
            </a:fld>
            <a:endParaRPr>
              <a:solidFill>
                <a:srgbClr val="000000"/>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13:notes"/>
          <p:cNvSpPr>
            <a:spLocks noGrp="1" noRot="1" noChangeAspect="1"/>
          </p:cNvSpPr>
          <p:nvPr>
            <p:ph type="sldImg" idx="2"/>
          </p:nvPr>
        </p:nvSpPr>
        <p:spPr>
          <a:xfrm>
            <a:off x="26988" y="744538"/>
            <a:ext cx="6615112"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2" name="Google Shape;262;p13:notes"/>
          <p:cNvSpPr txBox="1">
            <a:spLocks noGrp="1"/>
          </p:cNvSpPr>
          <p:nvPr>
            <p:ph type="body" idx="1"/>
          </p:nvPr>
        </p:nvSpPr>
        <p:spPr>
          <a:xfrm>
            <a:off x="666909" y="4715155"/>
            <a:ext cx="5335270" cy="446698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it-IT" dirty="0" smtClean="0"/>
              <a:t>Sgravi contributivi o benefici economici</a:t>
            </a:r>
            <a:endParaRPr dirty="0"/>
          </a:p>
        </p:txBody>
      </p:sp>
      <p:sp>
        <p:nvSpPr>
          <p:cNvPr id="263" name="Google Shape;263;p13:notes"/>
          <p:cNvSpPr txBox="1">
            <a:spLocks noGrp="1"/>
          </p:cNvSpPr>
          <p:nvPr>
            <p:ph type="sldNum" idx="12"/>
          </p:nvPr>
        </p:nvSpPr>
        <p:spPr>
          <a:xfrm>
            <a:off x="3777608" y="9428584"/>
            <a:ext cx="2889938"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IT">
                <a:solidFill>
                  <a:srgbClr val="000000"/>
                </a:solidFill>
                <a:latin typeface="Calibri"/>
                <a:ea typeface="Calibri"/>
                <a:cs typeface="Calibri"/>
                <a:sym typeface="Calibri"/>
              </a:rPr>
              <a:t>17</a:t>
            </a:fld>
            <a:endParaRPr>
              <a:solidFill>
                <a:srgbClr val="000000"/>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14:notes"/>
          <p:cNvSpPr>
            <a:spLocks noGrp="1" noRot="1" noChangeAspect="1"/>
          </p:cNvSpPr>
          <p:nvPr>
            <p:ph type="sldImg" idx="2"/>
          </p:nvPr>
        </p:nvSpPr>
        <p:spPr>
          <a:xfrm>
            <a:off x="26988" y="744538"/>
            <a:ext cx="6615112"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6" name="Google Shape;276;p14:notes"/>
          <p:cNvSpPr txBox="1">
            <a:spLocks noGrp="1"/>
          </p:cNvSpPr>
          <p:nvPr>
            <p:ph type="body" idx="1"/>
          </p:nvPr>
        </p:nvSpPr>
        <p:spPr>
          <a:xfrm>
            <a:off x="666909" y="4715155"/>
            <a:ext cx="5335270" cy="446698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7" name="Google Shape;277;p14:notes"/>
          <p:cNvSpPr txBox="1">
            <a:spLocks noGrp="1"/>
          </p:cNvSpPr>
          <p:nvPr>
            <p:ph type="sldNum" idx="12"/>
          </p:nvPr>
        </p:nvSpPr>
        <p:spPr>
          <a:xfrm>
            <a:off x="3777608" y="9428584"/>
            <a:ext cx="2889938"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IT">
                <a:solidFill>
                  <a:srgbClr val="000000"/>
                </a:solidFill>
                <a:latin typeface="Calibri"/>
                <a:ea typeface="Calibri"/>
                <a:cs typeface="Calibri"/>
                <a:sym typeface="Calibri"/>
              </a:rPr>
              <a:t>18</a:t>
            </a:fld>
            <a:endParaRPr>
              <a:solidFill>
                <a:srgbClr val="000000"/>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15:notes"/>
          <p:cNvSpPr>
            <a:spLocks noGrp="1" noRot="1" noChangeAspect="1"/>
          </p:cNvSpPr>
          <p:nvPr>
            <p:ph type="sldImg" idx="2"/>
          </p:nvPr>
        </p:nvSpPr>
        <p:spPr>
          <a:xfrm>
            <a:off x="26988" y="744538"/>
            <a:ext cx="6615112"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0" name="Google Shape;290;p15:notes"/>
          <p:cNvSpPr txBox="1">
            <a:spLocks noGrp="1"/>
          </p:cNvSpPr>
          <p:nvPr>
            <p:ph type="body" idx="1"/>
          </p:nvPr>
        </p:nvSpPr>
        <p:spPr>
          <a:xfrm>
            <a:off x="666909" y="4715155"/>
            <a:ext cx="5335270" cy="446698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it-IT" dirty="0" smtClean="0"/>
              <a:t>*l’incentivo si applica anche in caso di trasformazione da tempo determinato a tempo indeterminato </a:t>
            </a:r>
          </a:p>
        </p:txBody>
      </p:sp>
      <p:sp>
        <p:nvSpPr>
          <p:cNvPr id="291" name="Google Shape;291;p15:notes"/>
          <p:cNvSpPr txBox="1">
            <a:spLocks noGrp="1"/>
          </p:cNvSpPr>
          <p:nvPr>
            <p:ph type="sldNum" idx="12"/>
          </p:nvPr>
        </p:nvSpPr>
        <p:spPr>
          <a:xfrm>
            <a:off x="3777608" y="9428584"/>
            <a:ext cx="2889938"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IT">
                <a:solidFill>
                  <a:srgbClr val="000000"/>
                </a:solidFill>
                <a:latin typeface="Calibri"/>
                <a:ea typeface="Calibri"/>
                <a:cs typeface="Calibri"/>
                <a:sym typeface="Calibri"/>
              </a:rPr>
              <a:t>19</a:t>
            </a:fld>
            <a:endParaRPr>
              <a:solidFill>
                <a:srgbClr val="00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a:spLocks noGrp="1" noRot="1" noChangeAspect="1"/>
          </p:cNvSpPr>
          <p:nvPr>
            <p:ph type="sldImg" idx="2"/>
          </p:nvPr>
        </p:nvSpPr>
        <p:spPr>
          <a:xfrm>
            <a:off x="26988" y="744538"/>
            <a:ext cx="6615112"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Google Shape;97;p2:notes"/>
          <p:cNvSpPr txBox="1">
            <a:spLocks noGrp="1"/>
          </p:cNvSpPr>
          <p:nvPr>
            <p:ph type="body" idx="1"/>
          </p:nvPr>
        </p:nvSpPr>
        <p:spPr>
          <a:xfrm>
            <a:off x="666909" y="4715155"/>
            <a:ext cx="5335270" cy="446698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lang="it-IT" sz="1200" b="0" i="0" u="none" strike="noStrike" cap="none" dirty="0" smtClean="0">
              <a:solidFill>
                <a:schemeClr val="dk1"/>
              </a:solidFill>
              <a:effectLst/>
              <a:latin typeface="Calibri"/>
              <a:ea typeface="Calibri"/>
              <a:cs typeface="Calibri"/>
              <a:sym typeface="Calibri"/>
            </a:endParaRPr>
          </a:p>
        </p:txBody>
      </p:sp>
      <p:sp>
        <p:nvSpPr>
          <p:cNvPr id="98" name="Google Shape;98;p2:notes"/>
          <p:cNvSpPr txBox="1">
            <a:spLocks noGrp="1"/>
          </p:cNvSpPr>
          <p:nvPr>
            <p:ph type="sldNum" idx="12"/>
          </p:nvPr>
        </p:nvSpPr>
        <p:spPr>
          <a:xfrm>
            <a:off x="3777608" y="9428584"/>
            <a:ext cx="2889938"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IT">
                <a:solidFill>
                  <a:srgbClr val="000000"/>
                </a:solidFill>
                <a:latin typeface="Calibri"/>
                <a:ea typeface="Calibri"/>
                <a:cs typeface="Calibri"/>
                <a:sym typeface="Calibri"/>
              </a:rPr>
              <a:t>2</a:t>
            </a:fld>
            <a:endParaRPr>
              <a:solidFill>
                <a:srgbClr val="000000"/>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16:notes"/>
          <p:cNvSpPr>
            <a:spLocks noGrp="1" noRot="1" noChangeAspect="1"/>
          </p:cNvSpPr>
          <p:nvPr>
            <p:ph type="sldImg" idx="2"/>
          </p:nvPr>
        </p:nvSpPr>
        <p:spPr>
          <a:xfrm>
            <a:off x="26988" y="744538"/>
            <a:ext cx="6615112"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4" name="Google Shape;304;p16:notes"/>
          <p:cNvSpPr txBox="1">
            <a:spLocks noGrp="1"/>
          </p:cNvSpPr>
          <p:nvPr>
            <p:ph type="body" idx="1"/>
          </p:nvPr>
        </p:nvSpPr>
        <p:spPr>
          <a:xfrm>
            <a:off x="666909" y="4715155"/>
            <a:ext cx="5335270" cy="446698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it-IT" dirty="0" smtClean="0"/>
              <a:t>Incentivo Occupazione Sud non è più attivo</a:t>
            </a:r>
            <a:endParaRPr dirty="0"/>
          </a:p>
        </p:txBody>
      </p:sp>
      <p:sp>
        <p:nvSpPr>
          <p:cNvPr id="305" name="Google Shape;305;p16:notes"/>
          <p:cNvSpPr txBox="1">
            <a:spLocks noGrp="1"/>
          </p:cNvSpPr>
          <p:nvPr>
            <p:ph type="sldNum" idx="12"/>
          </p:nvPr>
        </p:nvSpPr>
        <p:spPr>
          <a:xfrm>
            <a:off x="3777608" y="9428584"/>
            <a:ext cx="2889938"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IT">
                <a:solidFill>
                  <a:srgbClr val="000000"/>
                </a:solidFill>
                <a:latin typeface="Calibri"/>
                <a:ea typeface="Calibri"/>
                <a:cs typeface="Calibri"/>
                <a:sym typeface="Calibri"/>
              </a:rPr>
              <a:t>20</a:t>
            </a:fld>
            <a:endParaRPr>
              <a:solidFill>
                <a:srgbClr val="000000"/>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7:notes"/>
          <p:cNvSpPr>
            <a:spLocks noGrp="1" noRot="1" noChangeAspect="1"/>
          </p:cNvSpPr>
          <p:nvPr>
            <p:ph type="sldImg" idx="2"/>
          </p:nvPr>
        </p:nvSpPr>
        <p:spPr>
          <a:xfrm>
            <a:off x="26988" y="744538"/>
            <a:ext cx="6615112"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17:notes"/>
          <p:cNvSpPr txBox="1">
            <a:spLocks noGrp="1"/>
          </p:cNvSpPr>
          <p:nvPr>
            <p:ph type="body" idx="1"/>
          </p:nvPr>
        </p:nvSpPr>
        <p:spPr>
          <a:xfrm>
            <a:off x="666909" y="4715155"/>
            <a:ext cx="5335270" cy="446698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it-IT" dirty="0" smtClean="0"/>
              <a:t>*l’incentivo si applica anche in caso di trasformazione da tempo determinato a tempo indeterminato </a:t>
            </a:r>
            <a:endParaRPr dirty="0"/>
          </a:p>
        </p:txBody>
      </p:sp>
      <p:sp>
        <p:nvSpPr>
          <p:cNvPr id="319" name="Google Shape;319;p17:notes"/>
          <p:cNvSpPr txBox="1">
            <a:spLocks noGrp="1"/>
          </p:cNvSpPr>
          <p:nvPr>
            <p:ph type="sldNum" idx="12"/>
          </p:nvPr>
        </p:nvSpPr>
        <p:spPr>
          <a:xfrm>
            <a:off x="3777608" y="9428584"/>
            <a:ext cx="2889938"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IT">
                <a:solidFill>
                  <a:srgbClr val="000000"/>
                </a:solidFill>
                <a:latin typeface="Calibri"/>
                <a:ea typeface="Calibri"/>
                <a:cs typeface="Calibri"/>
                <a:sym typeface="Calibri"/>
              </a:rPr>
              <a:t>21</a:t>
            </a:fld>
            <a:endParaRPr>
              <a:solidFill>
                <a:srgbClr val="000000"/>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18:notes"/>
          <p:cNvSpPr>
            <a:spLocks noGrp="1" noRot="1" noChangeAspect="1"/>
          </p:cNvSpPr>
          <p:nvPr>
            <p:ph type="sldImg" idx="2"/>
          </p:nvPr>
        </p:nvSpPr>
        <p:spPr>
          <a:xfrm>
            <a:off x="26988" y="744538"/>
            <a:ext cx="6615112"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2" name="Google Shape;332;p18:notes"/>
          <p:cNvSpPr txBox="1">
            <a:spLocks noGrp="1"/>
          </p:cNvSpPr>
          <p:nvPr>
            <p:ph type="body" idx="1"/>
          </p:nvPr>
        </p:nvSpPr>
        <p:spPr>
          <a:xfrm>
            <a:off x="666909" y="4715155"/>
            <a:ext cx="5335270" cy="446698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3" name="Google Shape;333;p18:notes"/>
          <p:cNvSpPr txBox="1">
            <a:spLocks noGrp="1"/>
          </p:cNvSpPr>
          <p:nvPr>
            <p:ph type="sldNum" idx="12"/>
          </p:nvPr>
        </p:nvSpPr>
        <p:spPr>
          <a:xfrm>
            <a:off x="3777608" y="9428584"/>
            <a:ext cx="2889938"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IT">
                <a:solidFill>
                  <a:srgbClr val="000000"/>
                </a:solidFill>
                <a:latin typeface="Calibri"/>
                <a:ea typeface="Calibri"/>
                <a:cs typeface="Calibri"/>
                <a:sym typeface="Calibri"/>
              </a:rPr>
              <a:t>22</a:t>
            </a:fld>
            <a:endParaRPr>
              <a:solidFill>
                <a:srgbClr val="000000"/>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19:notes"/>
          <p:cNvSpPr>
            <a:spLocks noGrp="1" noRot="1" noChangeAspect="1"/>
          </p:cNvSpPr>
          <p:nvPr>
            <p:ph type="sldImg" idx="2"/>
          </p:nvPr>
        </p:nvSpPr>
        <p:spPr>
          <a:xfrm>
            <a:off x="26988" y="744538"/>
            <a:ext cx="6615112"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6" name="Google Shape;346;p19:notes"/>
          <p:cNvSpPr txBox="1">
            <a:spLocks noGrp="1"/>
          </p:cNvSpPr>
          <p:nvPr>
            <p:ph type="body" idx="1"/>
          </p:nvPr>
        </p:nvSpPr>
        <p:spPr>
          <a:xfrm>
            <a:off x="666909" y="4715155"/>
            <a:ext cx="5335270" cy="446698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7" name="Google Shape;347;p19:notes"/>
          <p:cNvSpPr txBox="1">
            <a:spLocks noGrp="1"/>
          </p:cNvSpPr>
          <p:nvPr>
            <p:ph type="sldNum" idx="12"/>
          </p:nvPr>
        </p:nvSpPr>
        <p:spPr>
          <a:xfrm>
            <a:off x="3777608" y="9428584"/>
            <a:ext cx="2889938"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IT">
                <a:solidFill>
                  <a:srgbClr val="000000"/>
                </a:solidFill>
                <a:latin typeface="Calibri"/>
                <a:ea typeface="Calibri"/>
                <a:cs typeface="Calibri"/>
                <a:sym typeface="Calibri"/>
              </a:rPr>
              <a:t>23</a:t>
            </a:fld>
            <a:endParaRPr>
              <a:solidFill>
                <a:srgbClr val="000000"/>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20:notes"/>
          <p:cNvSpPr>
            <a:spLocks noGrp="1" noRot="1" noChangeAspect="1"/>
          </p:cNvSpPr>
          <p:nvPr>
            <p:ph type="sldImg" idx="2"/>
          </p:nvPr>
        </p:nvSpPr>
        <p:spPr>
          <a:xfrm>
            <a:off x="26988" y="744538"/>
            <a:ext cx="6615112"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9" name="Google Shape;359;p20:notes"/>
          <p:cNvSpPr txBox="1">
            <a:spLocks noGrp="1"/>
          </p:cNvSpPr>
          <p:nvPr>
            <p:ph type="body" idx="1"/>
          </p:nvPr>
        </p:nvSpPr>
        <p:spPr>
          <a:xfrm>
            <a:off x="666909" y="4715155"/>
            <a:ext cx="5335270" cy="446698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60" name="Google Shape;360;p20:notes"/>
          <p:cNvSpPr txBox="1">
            <a:spLocks noGrp="1"/>
          </p:cNvSpPr>
          <p:nvPr>
            <p:ph type="sldNum" idx="12"/>
          </p:nvPr>
        </p:nvSpPr>
        <p:spPr>
          <a:xfrm>
            <a:off x="3777608" y="9428584"/>
            <a:ext cx="2889938"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IT">
                <a:solidFill>
                  <a:srgbClr val="000000"/>
                </a:solidFill>
                <a:latin typeface="Calibri"/>
                <a:ea typeface="Calibri"/>
                <a:cs typeface="Calibri"/>
                <a:sym typeface="Calibri"/>
              </a:rPr>
              <a:t>24</a:t>
            </a:fld>
            <a:endParaRPr>
              <a:solidFill>
                <a:srgbClr val="000000"/>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21:notes"/>
          <p:cNvSpPr>
            <a:spLocks noGrp="1" noRot="1" noChangeAspect="1"/>
          </p:cNvSpPr>
          <p:nvPr>
            <p:ph type="sldImg" idx="2"/>
          </p:nvPr>
        </p:nvSpPr>
        <p:spPr>
          <a:xfrm>
            <a:off x="26988" y="744538"/>
            <a:ext cx="6615112"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3" name="Google Shape;373;p21:notes"/>
          <p:cNvSpPr txBox="1">
            <a:spLocks noGrp="1"/>
          </p:cNvSpPr>
          <p:nvPr>
            <p:ph type="body" idx="1"/>
          </p:nvPr>
        </p:nvSpPr>
        <p:spPr>
          <a:xfrm>
            <a:off x="666909" y="4715155"/>
            <a:ext cx="5335270" cy="446698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4" name="Google Shape;374;p21:notes"/>
          <p:cNvSpPr txBox="1">
            <a:spLocks noGrp="1"/>
          </p:cNvSpPr>
          <p:nvPr>
            <p:ph type="sldNum" idx="12"/>
          </p:nvPr>
        </p:nvSpPr>
        <p:spPr>
          <a:xfrm>
            <a:off x="3777608" y="9428584"/>
            <a:ext cx="2889938"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IT">
                <a:solidFill>
                  <a:srgbClr val="000000"/>
                </a:solidFill>
                <a:latin typeface="Calibri"/>
                <a:ea typeface="Calibri"/>
                <a:cs typeface="Calibri"/>
                <a:sym typeface="Calibri"/>
              </a:rPr>
              <a:t>25</a:t>
            </a:fld>
            <a:endParaRPr>
              <a:solidFill>
                <a:srgbClr val="000000"/>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22:notes"/>
          <p:cNvSpPr>
            <a:spLocks noGrp="1" noRot="1" noChangeAspect="1"/>
          </p:cNvSpPr>
          <p:nvPr>
            <p:ph type="sldImg" idx="2"/>
          </p:nvPr>
        </p:nvSpPr>
        <p:spPr>
          <a:xfrm>
            <a:off x="26988" y="744538"/>
            <a:ext cx="6615112"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7" name="Google Shape;387;p22:notes"/>
          <p:cNvSpPr txBox="1">
            <a:spLocks noGrp="1"/>
          </p:cNvSpPr>
          <p:nvPr>
            <p:ph type="body" idx="1"/>
          </p:nvPr>
        </p:nvSpPr>
        <p:spPr>
          <a:xfrm>
            <a:off x="666909" y="4715155"/>
            <a:ext cx="5335270" cy="446698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8" name="Google Shape;388;p22:notes"/>
          <p:cNvSpPr txBox="1">
            <a:spLocks noGrp="1"/>
          </p:cNvSpPr>
          <p:nvPr>
            <p:ph type="sldNum" idx="12"/>
          </p:nvPr>
        </p:nvSpPr>
        <p:spPr>
          <a:xfrm>
            <a:off x="3777608" y="9428584"/>
            <a:ext cx="2889938"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IT">
                <a:solidFill>
                  <a:srgbClr val="000000"/>
                </a:solidFill>
                <a:latin typeface="Calibri"/>
                <a:ea typeface="Calibri"/>
                <a:cs typeface="Calibri"/>
                <a:sym typeface="Calibri"/>
              </a:rPr>
              <a:t>26</a:t>
            </a:fld>
            <a:endParaRPr>
              <a:solidFill>
                <a:srgbClr val="000000"/>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22:notes"/>
          <p:cNvSpPr>
            <a:spLocks noGrp="1" noRot="1" noChangeAspect="1"/>
          </p:cNvSpPr>
          <p:nvPr>
            <p:ph type="sldImg" idx="2"/>
          </p:nvPr>
        </p:nvSpPr>
        <p:spPr>
          <a:xfrm>
            <a:off x="26988" y="744538"/>
            <a:ext cx="6615112"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7" name="Google Shape;387;p22:notes"/>
          <p:cNvSpPr txBox="1">
            <a:spLocks noGrp="1"/>
          </p:cNvSpPr>
          <p:nvPr>
            <p:ph type="body" idx="1"/>
          </p:nvPr>
        </p:nvSpPr>
        <p:spPr>
          <a:xfrm>
            <a:off x="666909" y="4715155"/>
            <a:ext cx="5335270" cy="446698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8" name="Google Shape;388;p22:notes"/>
          <p:cNvSpPr txBox="1">
            <a:spLocks noGrp="1"/>
          </p:cNvSpPr>
          <p:nvPr>
            <p:ph type="sldNum" idx="12"/>
          </p:nvPr>
        </p:nvSpPr>
        <p:spPr>
          <a:xfrm>
            <a:off x="3777608" y="9428584"/>
            <a:ext cx="2889938"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IT">
                <a:solidFill>
                  <a:srgbClr val="000000"/>
                </a:solidFill>
                <a:latin typeface="Calibri"/>
                <a:ea typeface="Calibri"/>
                <a:cs typeface="Calibri"/>
                <a:sym typeface="Calibri"/>
              </a:rPr>
              <a:t>27</a:t>
            </a:fld>
            <a:endParaRPr>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094301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24:notes"/>
          <p:cNvSpPr>
            <a:spLocks noGrp="1" noRot="1" noChangeAspect="1"/>
          </p:cNvSpPr>
          <p:nvPr>
            <p:ph type="sldImg" idx="2"/>
          </p:nvPr>
        </p:nvSpPr>
        <p:spPr>
          <a:xfrm>
            <a:off x="26988" y="744538"/>
            <a:ext cx="6615112"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5" name="Google Shape;415;p24:notes"/>
          <p:cNvSpPr txBox="1">
            <a:spLocks noGrp="1"/>
          </p:cNvSpPr>
          <p:nvPr>
            <p:ph type="body" idx="1"/>
          </p:nvPr>
        </p:nvSpPr>
        <p:spPr>
          <a:xfrm>
            <a:off x="666909" y="4715155"/>
            <a:ext cx="5335270" cy="446698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it-IT" dirty="0" smtClean="0"/>
              <a:t>Legge Fornero</a:t>
            </a:r>
            <a:endParaRPr dirty="0"/>
          </a:p>
        </p:txBody>
      </p:sp>
      <p:sp>
        <p:nvSpPr>
          <p:cNvPr id="416" name="Google Shape;416;p24:notes"/>
          <p:cNvSpPr txBox="1">
            <a:spLocks noGrp="1"/>
          </p:cNvSpPr>
          <p:nvPr>
            <p:ph type="sldNum" idx="12"/>
          </p:nvPr>
        </p:nvSpPr>
        <p:spPr>
          <a:xfrm>
            <a:off x="3777608" y="9428584"/>
            <a:ext cx="2889938"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IT">
                <a:solidFill>
                  <a:srgbClr val="000000"/>
                </a:solidFill>
                <a:latin typeface="Calibri"/>
                <a:ea typeface="Calibri"/>
                <a:cs typeface="Calibri"/>
                <a:sym typeface="Calibri"/>
              </a:rPr>
              <a:t>28</a:t>
            </a:fld>
            <a:endParaRPr>
              <a:solidFill>
                <a:srgbClr val="000000"/>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p25:notes"/>
          <p:cNvSpPr>
            <a:spLocks noGrp="1" noRot="1" noChangeAspect="1"/>
          </p:cNvSpPr>
          <p:nvPr>
            <p:ph type="sldImg" idx="2"/>
          </p:nvPr>
        </p:nvSpPr>
        <p:spPr>
          <a:xfrm>
            <a:off x="26988" y="744538"/>
            <a:ext cx="6615112"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9" name="Google Shape;429;p25:notes"/>
          <p:cNvSpPr txBox="1">
            <a:spLocks noGrp="1"/>
          </p:cNvSpPr>
          <p:nvPr>
            <p:ph type="body" idx="1"/>
          </p:nvPr>
        </p:nvSpPr>
        <p:spPr>
          <a:xfrm>
            <a:off x="666909" y="4715155"/>
            <a:ext cx="5335270" cy="446698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0" name="Google Shape;430;p25:notes"/>
          <p:cNvSpPr txBox="1">
            <a:spLocks noGrp="1"/>
          </p:cNvSpPr>
          <p:nvPr>
            <p:ph type="sldNum" idx="12"/>
          </p:nvPr>
        </p:nvSpPr>
        <p:spPr>
          <a:xfrm>
            <a:off x="3777608" y="9428584"/>
            <a:ext cx="2889938"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IT">
                <a:solidFill>
                  <a:srgbClr val="000000"/>
                </a:solidFill>
                <a:latin typeface="Calibri"/>
                <a:ea typeface="Calibri"/>
                <a:cs typeface="Calibri"/>
                <a:sym typeface="Calibri"/>
              </a:rPr>
              <a:t>29</a:t>
            </a:fld>
            <a:endParaRPr>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3:notes"/>
          <p:cNvSpPr>
            <a:spLocks noGrp="1" noRot="1" noChangeAspect="1"/>
          </p:cNvSpPr>
          <p:nvPr>
            <p:ph type="sldImg" idx="2"/>
          </p:nvPr>
        </p:nvSpPr>
        <p:spPr>
          <a:xfrm>
            <a:off x="26988" y="744538"/>
            <a:ext cx="6615112"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 name="Google Shape;111;p3:notes"/>
          <p:cNvSpPr txBox="1">
            <a:spLocks noGrp="1"/>
          </p:cNvSpPr>
          <p:nvPr>
            <p:ph type="body" idx="1"/>
          </p:nvPr>
        </p:nvSpPr>
        <p:spPr>
          <a:xfrm>
            <a:off x="666909" y="4715155"/>
            <a:ext cx="5335270" cy="446698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it-IT" sz="1200" b="0" i="0" u="none" strike="noStrike" cap="none" dirty="0" smtClean="0">
                <a:solidFill>
                  <a:schemeClr val="dk1"/>
                </a:solidFill>
                <a:effectLst/>
                <a:latin typeface="Calibri"/>
                <a:ea typeface="Calibri"/>
                <a:cs typeface="Calibri"/>
                <a:sym typeface="Calibri"/>
              </a:rPr>
              <a:t>Crescita dei contratti a </a:t>
            </a:r>
            <a:r>
              <a:rPr lang="it-IT" sz="1200" b="1" i="0" u="none" strike="noStrike" cap="none" dirty="0" smtClean="0">
                <a:solidFill>
                  <a:schemeClr val="dk1"/>
                </a:solidFill>
                <a:effectLst/>
                <a:latin typeface="Calibri"/>
                <a:ea typeface="Calibri"/>
                <a:cs typeface="Calibri"/>
                <a:sym typeface="Calibri"/>
              </a:rPr>
              <a:t>tempo determinato</a:t>
            </a:r>
            <a:r>
              <a:rPr lang="it-IT" sz="1200" b="0" i="0" u="none" strike="noStrike" cap="none" dirty="0" smtClean="0">
                <a:solidFill>
                  <a:schemeClr val="dk1"/>
                </a:solidFill>
                <a:effectLst/>
                <a:latin typeface="Calibri"/>
                <a:ea typeface="Calibri"/>
                <a:cs typeface="Calibri"/>
                <a:sym typeface="Calibri"/>
              </a:rPr>
              <a:t> (3.113.633 a fine 2019), in particolare nel biennio 2016-17. Tale tipo di contratti mostra comunque una lenta crescita in quasi tutto il periodo considerato e anche nella fase di crisi economica sono calati poco.</a:t>
            </a:r>
            <a:endParaRPr dirty="0"/>
          </a:p>
        </p:txBody>
      </p:sp>
      <p:sp>
        <p:nvSpPr>
          <p:cNvPr id="112" name="Google Shape;112;p3:notes"/>
          <p:cNvSpPr txBox="1">
            <a:spLocks noGrp="1"/>
          </p:cNvSpPr>
          <p:nvPr>
            <p:ph type="sldNum" idx="12"/>
          </p:nvPr>
        </p:nvSpPr>
        <p:spPr>
          <a:xfrm>
            <a:off x="3777608" y="9428584"/>
            <a:ext cx="2889938"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IT">
                <a:solidFill>
                  <a:srgbClr val="000000"/>
                </a:solidFill>
                <a:latin typeface="Calibri"/>
                <a:ea typeface="Calibri"/>
                <a:cs typeface="Calibri"/>
                <a:sym typeface="Calibri"/>
              </a:rPr>
              <a:t>3</a:t>
            </a:fld>
            <a:endParaRPr>
              <a:solidFill>
                <a:srgbClr val="000000"/>
              </a:solidFill>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p26:notes"/>
          <p:cNvSpPr>
            <a:spLocks noGrp="1" noRot="1" noChangeAspect="1"/>
          </p:cNvSpPr>
          <p:nvPr>
            <p:ph type="sldImg" idx="2"/>
          </p:nvPr>
        </p:nvSpPr>
        <p:spPr>
          <a:xfrm>
            <a:off x="26988" y="744538"/>
            <a:ext cx="6615112"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3" name="Google Shape;443;p26:notes"/>
          <p:cNvSpPr txBox="1">
            <a:spLocks noGrp="1"/>
          </p:cNvSpPr>
          <p:nvPr>
            <p:ph type="body" idx="1"/>
          </p:nvPr>
        </p:nvSpPr>
        <p:spPr>
          <a:xfrm>
            <a:off x="666909" y="4715155"/>
            <a:ext cx="5335270" cy="446698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4" name="Google Shape;444;p26:notes"/>
          <p:cNvSpPr txBox="1">
            <a:spLocks noGrp="1"/>
          </p:cNvSpPr>
          <p:nvPr>
            <p:ph type="sldNum" idx="12"/>
          </p:nvPr>
        </p:nvSpPr>
        <p:spPr>
          <a:xfrm>
            <a:off x="3777608" y="9428584"/>
            <a:ext cx="2889938"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IT">
                <a:solidFill>
                  <a:srgbClr val="000000"/>
                </a:solidFill>
                <a:latin typeface="Calibri"/>
                <a:ea typeface="Calibri"/>
                <a:cs typeface="Calibri"/>
                <a:sym typeface="Calibri"/>
              </a:rPr>
              <a:t>30</a:t>
            </a:fld>
            <a:endParaRPr>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7:notes"/>
          <p:cNvSpPr>
            <a:spLocks noGrp="1" noRot="1" noChangeAspect="1"/>
          </p:cNvSpPr>
          <p:nvPr>
            <p:ph type="sldImg" idx="2"/>
          </p:nvPr>
        </p:nvSpPr>
        <p:spPr>
          <a:xfrm>
            <a:off x="26988" y="744538"/>
            <a:ext cx="6615112"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 name="Google Shape;171;p7:notes"/>
          <p:cNvSpPr txBox="1">
            <a:spLocks noGrp="1"/>
          </p:cNvSpPr>
          <p:nvPr>
            <p:ph type="body" idx="1"/>
          </p:nvPr>
        </p:nvSpPr>
        <p:spPr>
          <a:xfrm>
            <a:off x="666909" y="4715155"/>
            <a:ext cx="5335270" cy="446698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it-IT" dirty="0"/>
              <a:t>I rapporti di lavoro subordinato possono essere a tempo pieno (full </a:t>
            </a:r>
            <a:r>
              <a:rPr lang="it-IT" dirty="0" smtClean="0"/>
              <a:t>time-</a:t>
            </a:r>
            <a:r>
              <a:rPr lang="it-IT" i="1" dirty="0" err="1" smtClean="0"/>
              <a:t>permanent</a:t>
            </a:r>
            <a:r>
              <a:rPr lang="it-IT" dirty="0" smtClean="0"/>
              <a:t>) </a:t>
            </a:r>
            <a:r>
              <a:rPr lang="it-IT" dirty="0"/>
              <a:t>o a tempo parziale (part </a:t>
            </a:r>
            <a:r>
              <a:rPr lang="it-IT" dirty="0" smtClean="0"/>
              <a:t>time, </a:t>
            </a:r>
            <a:r>
              <a:rPr lang="it-IT" i="1" dirty="0" err="1" smtClean="0"/>
              <a:t>fixed-term</a:t>
            </a:r>
            <a:r>
              <a:rPr lang="it-IT" dirty="0" smtClean="0"/>
              <a:t>). </a:t>
            </a:r>
            <a:r>
              <a:rPr lang="it-IT" dirty="0"/>
              <a:t>Il contratto di lavoro part-time è caratterizzato da un orario di lavoro inferiore rispetto all’orario di lavoro normale (full time) previsto dalla legge o dal contratto collettivo applicato dall’azienda in cui il lavoratore presta la propria opera. L’orario di lavoro “normale” è fissato in 40 ore settimanali. I contratti collettivi possono eventualmente stabilire un limite di orario normale in misura anche inferiore. Esistono, infatti, contratti collettivi per cui è considerato tempo pieno un orario di lavoro settimanale ad esempio di 36 ore. Il lavoro prestato oltre il normale orario di lavoro, ovvero oltre la minore durata stabilita dai contratti collettivi, è chiamato lavoro straordinario. Il ricorso al lavoro straordinario deve essere contenuto. In assenza di una specifica disciplina collettiva, il ricorso allo “straordinario” è ammesso solo previo accordo tra datore di lavoro e lavoratore per un periodo che non superi le </a:t>
            </a:r>
            <a:r>
              <a:rPr lang="it-IT" dirty="0" smtClean="0"/>
              <a:t>250 </a:t>
            </a:r>
            <a:r>
              <a:rPr lang="it-IT" dirty="0"/>
              <a:t>ore annuali.</a:t>
            </a:r>
            <a:endParaRPr dirty="0"/>
          </a:p>
        </p:txBody>
      </p:sp>
      <p:sp>
        <p:nvSpPr>
          <p:cNvPr id="172" name="Google Shape;172;p7:notes"/>
          <p:cNvSpPr txBox="1">
            <a:spLocks noGrp="1"/>
          </p:cNvSpPr>
          <p:nvPr>
            <p:ph type="sldNum" idx="12"/>
          </p:nvPr>
        </p:nvSpPr>
        <p:spPr>
          <a:xfrm>
            <a:off x="3777608" y="9428584"/>
            <a:ext cx="2889938"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IT">
                <a:solidFill>
                  <a:srgbClr val="000000"/>
                </a:solidFill>
                <a:latin typeface="Calibri"/>
                <a:ea typeface="Calibri"/>
                <a:cs typeface="Calibri"/>
                <a:sym typeface="Calibri"/>
              </a:rPr>
              <a:t>4</a:t>
            </a:fld>
            <a:endParaRPr>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4:notes"/>
          <p:cNvSpPr>
            <a:spLocks noGrp="1" noRot="1" noChangeAspect="1"/>
          </p:cNvSpPr>
          <p:nvPr>
            <p:ph type="sldImg" idx="2"/>
          </p:nvPr>
        </p:nvSpPr>
        <p:spPr>
          <a:xfrm>
            <a:off x="26988" y="744538"/>
            <a:ext cx="6615112"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 name="Google Shape;126;p4:notes"/>
          <p:cNvSpPr txBox="1">
            <a:spLocks noGrp="1"/>
          </p:cNvSpPr>
          <p:nvPr>
            <p:ph type="body" idx="1"/>
          </p:nvPr>
        </p:nvSpPr>
        <p:spPr>
          <a:xfrm>
            <a:off x="666909" y="4715155"/>
            <a:ext cx="5335270" cy="446698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it-IT" dirty="0"/>
              <a:t>Il contratto di lavoro a tempo indeterminato, un tipo di contratto di lavoro subordinato, non prevede un termine di scadenza. Ciò gli conferisce la caratteristica di maggiore stabilità nel tempo rispetto ad altri contratti per cui invece è di norma prevista una scadenza. Tuttavia non garantisce la prosecuzione del rapporto di lavoro illimitatamente, perché può comunque essere soggetto a risoluzione, ovvero interruzione.</a:t>
            </a:r>
            <a:endParaRPr dirty="0"/>
          </a:p>
        </p:txBody>
      </p:sp>
      <p:sp>
        <p:nvSpPr>
          <p:cNvPr id="127" name="Google Shape;127;p4:notes"/>
          <p:cNvSpPr txBox="1">
            <a:spLocks noGrp="1"/>
          </p:cNvSpPr>
          <p:nvPr>
            <p:ph type="sldNum" idx="12"/>
          </p:nvPr>
        </p:nvSpPr>
        <p:spPr>
          <a:xfrm>
            <a:off x="3777608" y="9428584"/>
            <a:ext cx="2889938"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IT">
                <a:solidFill>
                  <a:srgbClr val="000000"/>
                </a:solidFill>
                <a:latin typeface="Calibri"/>
                <a:ea typeface="Calibri"/>
                <a:cs typeface="Calibri"/>
                <a:sym typeface="Calibri"/>
              </a:rPr>
              <a:t>5</a:t>
            </a:fld>
            <a:endParaRPr>
              <a:solidFill>
                <a:srgbClr val="000000"/>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4:notes"/>
          <p:cNvSpPr>
            <a:spLocks noGrp="1" noRot="1" noChangeAspect="1"/>
          </p:cNvSpPr>
          <p:nvPr>
            <p:ph type="sldImg" idx="2"/>
          </p:nvPr>
        </p:nvSpPr>
        <p:spPr>
          <a:xfrm>
            <a:off x="26988" y="744538"/>
            <a:ext cx="6615112"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 name="Google Shape;126;p4:notes"/>
          <p:cNvSpPr txBox="1">
            <a:spLocks noGrp="1"/>
          </p:cNvSpPr>
          <p:nvPr>
            <p:ph type="body" idx="1"/>
          </p:nvPr>
        </p:nvSpPr>
        <p:spPr>
          <a:xfrm>
            <a:off x="666909" y="4715155"/>
            <a:ext cx="5335270" cy="446698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7" name="Google Shape;127;p4:notes"/>
          <p:cNvSpPr txBox="1">
            <a:spLocks noGrp="1"/>
          </p:cNvSpPr>
          <p:nvPr>
            <p:ph type="sldNum" idx="12"/>
          </p:nvPr>
        </p:nvSpPr>
        <p:spPr>
          <a:xfrm>
            <a:off x="3777608" y="9428584"/>
            <a:ext cx="2889938"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IT">
                <a:solidFill>
                  <a:srgbClr val="000000"/>
                </a:solidFill>
                <a:latin typeface="Calibri"/>
                <a:ea typeface="Calibri"/>
                <a:cs typeface="Calibri"/>
                <a:sym typeface="Calibri"/>
              </a:rPr>
              <a:t>6</a:t>
            </a:fld>
            <a:endParaRPr>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0021581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4:notes"/>
          <p:cNvSpPr>
            <a:spLocks noGrp="1" noRot="1" noChangeAspect="1"/>
          </p:cNvSpPr>
          <p:nvPr>
            <p:ph type="sldImg" idx="2"/>
          </p:nvPr>
        </p:nvSpPr>
        <p:spPr>
          <a:xfrm>
            <a:off x="26988" y="744538"/>
            <a:ext cx="6615112"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 name="Google Shape;126;p4:notes"/>
          <p:cNvSpPr txBox="1">
            <a:spLocks noGrp="1"/>
          </p:cNvSpPr>
          <p:nvPr>
            <p:ph type="body" idx="1"/>
          </p:nvPr>
        </p:nvSpPr>
        <p:spPr>
          <a:xfrm>
            <a:off x="666909" y="4715155"/>
            <a:ext cx="5335270" cy="446698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7" name="Google Shape;127;p4:notes"/>
          <p:cNvSpPr txBox="1">
            <a:spLocks noGrp="1"/>
          </p:cNvSpPr>
          <p:nvPr>
            <p:ph type="sldNum" idx="12"/>
          </p:nvPr>
        </p:nvSpPr>
        <p:spPr>
          <a:xfrm>
            <a:off x="3777608" y="9428584"/>
            <a:ext cx="2889938"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IT">
                <a:solidFill>
                  <a:srgbClr val="000000"/>
                </a:solidFill>
                <a:latin typeface="Calibri"/>
                <a:ea typeface="Calibri"/>
                <a:cs typeface="Calibri"/>
                <a:sym typeface="Calibri"/>
              </a:rPr>
              <a:t>7</a:t>
            </a:fld>
            <a:endParaRPr>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40516145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6:notes"/>
          <p:cNvSpPr>
            <a:spLocks noGrp="1" noRot="1" noChangeAspect="1"/>
          </p:cNvSpPr>
          <p:nvPr>
            <p:ph type="sldImg" idx="2"/>
          </p:nvPr>
        </p:nvSpPr>
        <p:spPr>
          <a:xfrm>
            <a:off x="26988" y="744538"/>
            <a:ext cx="6615112"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Google Shape;154;p6:notes"/>
          <p:cNvSpPr txBox="1">
            <a:spLocks noGrp="1"/>
          </p:cNvSpPr>
          <p:nvPr>
            <p:ph type="body" idx="1"/>
          </p:nvPr>
        </p:nvSpPr>
        <p:spPr>
          <a:xfrm>
            <a:off x="666909" y="4715155"/>
            <a:ext cx="5335270" cy="446698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5" name="Google Shape;155;p6:notes"/>
          <p:cNvSpPr txBox="1">
            <a:spLocks noGrp="1"/>
          </p:cNvSpPr>
          <p:nvPr>
            <p:ph type="sldNum" idx="12"/>
          </p:nvPr>
        </p:nvSpPr>
        <p:spPr>
          <a:xfrm>
            <a:off x="3777608" y="9428584"/>
            <a:ext cx="2889938"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IT">
                <a:solidFill>
                  <a:srgbClr val="000000"/>
                </a:solidFill>
                <a:latin typeface="Calibri"/>
                <a:ea typeface="Calibri"/>
                <a:cs typeface="Calibri"/>
                <a:sym typeface="Calibri"/>
              </a:rPr>
              <a:t>8</a:t>
            </a:fld>
            <a:endParaRPr>
              <a:solidFill>
                <a:srgbClr val="000000"/>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5:notes"/>
          <p:cNvSpPr>
            <a:spLocks noGrp="1" noRot="1" noChangeAspect="1"/>
          </p:cNvSpPr>
          <p:nvPr>
            <p:ph type="sldImg" idx="2"/>
          </p:nvPr>
        </p:nvSpPr>
        <p:spPr>
          <a:xfrm>
            <a:off x="26988" y="744538"/>
            <a:ext cx="6615112"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 name="Google Shape;140;p5:notes"/>
          <p:cNvSpPr txBox="1">
            <a:spLocks noGrp="1"/>
          </p:cNvSpPr>
          <p:nvPr>
            <p:ph type="body" idx="1"/>
          </p:nvPr>
        </p:nvSpPr>
        <p:spPr>
          <a:xfrm>
            <a:off x="666909" y="4715155"/>
            <a:ext cx="5335270" cy="446698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it-IT" sz="1200" b="1" i="0" dirty="0" smtClean="0">
                <a:solidFill>
                  <a:schemeClr val="dk1"/>
                </a:solidFill>
                <a:latin typeface="Calibri"/>
                <a:ea typeface="Calibri"/>
                <a:cs typeface="Calibri"/>
                <a:sym typeface="Calibri"/>
              </a:rPr>
              <a:t>Fino </a:t>
            </a:r>
            <a:r>
              <a:rPr lang="it-IT" sz="1200" b="1" i="0" dirty="0">
                <a:solidFill>
                  <a:schemeClr val="dk1"/>
                </a:solidFill>
                <a:latin typeface="Calibri"/>
                <a:ea typeface="Calibri"/>
                <a:cs typeface="Calibri"/>
                <a:sym typeface="Calibri"/>
              </a:rPr>
              <a:t>al 31 dicembre 2021, </a:t>
            </a:r>
            <a:r>
              <a:rPr lang="it-IT" sz="1200" b="0" i="0" dirty="0">
                <a:solidFill>
                  <a:schemeClr val="dk1"/>
                </a:solidFill>
                <a:latin typeface="Calibri"/>
                <a:ea typeface="Calibri"/>
                <a:cs typeface="Calibri"/>
                <a:sym typeface="Calibri"/>
              </a:rPr>
              <a:t>in deroga all'art. 21 del </a:t>
            </a:r>
            <a:r>
              <a:rPr lang="it-IT" sz="1200" b="0" i="0" dirty="0" err="1">
                <a:solidFill>
                  <a:schemeClr val="dk1"/>
                </a:solidFill>
                <a:latin typeface="Calibri"/>
                <a:ea typeface="Calibri"/>
                <a:cs typeface="Calibri"/>
                <a:sym typeface="Calibri"/>
              </a:rPr>
              <a:t>D.Lgs.</a:t>
            </a:r>
            <a:r>
              <a:rPr lang="it-IT" sz="1200" b="0" i="0" dirty="0">
                <a:solidFill>
                  <a:schemeClr val="dk1"/>
                </a:solidFill>
                <a:latin typeface="Calibri"/>
                <a:ea typeface="Calibri"/>
                <a:cs typeface="Calibri"/>
                <a:sym typeface="Calibri"/>
              </a:rPr>
              <a:t> n. 81/2015, ferma restando la durata massima complessiva di 24 mesi, </a:t>
            </a:r>
            <a:r>
              <a:rPr lang="it-IT" sz="1200" b="1" i="0" dirty="0">
                <a:solidFill>
                  <a:schemeClr val="dk1"/>
                </a:solidFill>
                <a:latin typeface="Calibri"/>
                <a:ea typeface="Calibri"/>
                <a:cs typeface="Calibri"/>
                <a:sym typeface="Calibri"/>
              </a:rPr>
              <a:t>è possibile rinnovare o prorogare per un periodo massimo di 12 mesi e per una sola volta</a:t>
            </a:r>
            <a:r>
              <a:rPr lang="it-IT" sz="1200" b="0" i="0" dirty="0">
                <a:solidFill>
                  <a:schemeClr val="dk1"/>
                </a:solidFill>
                <a:latin typeface="Calibri"/>
                <a:ea typeface="Calibri"/>
                <a:cs typeface="Calibri"/>
                <a:sym typeface="Calibri"/>
              </a:rPr>
              <a:t> i contratti di lavoro subordinato a tempo determinato, anche in assenza delle condizioni di cui all'art. 19, comma 1, del </a:t>
            </a:r>
            <a:r>
              <a:rPr lang="it-IT" sz="1200" b="0" i="0" dirty="0" err="1">
                <a:solidFill>
                  <a:schemeClr val="dk1"/>
                </a:solidFill>
                <a:latin typeface="Calibri"/>
                <a:ea typeface="Calibri"/>
                <a:cs typeface="Calibri"/>
                <a:sym typeface="Calibri"/>
              </a:rPr>
              <a:t>D.Lgs.</a:t>
            </a:r>
            <a:r>
              <a:rPr lang="it-IT" sz="1200" b="0" i="0" dirty="0">
                <a:solidFill>
                  <a:schemeClr val="dk1"/>
                </a:solidFill>
                <a:latin typeface="Calibri"/>
                <a:ea typeface="Calibri"/>
                <a:cs typeface="Calibri"/>
                <a:sym typeface="Calibri"/>
              </a:rPr>
              <a:t> n. 81/2015. Inoltre, a seguito delle modifiche introdotte dal </a:t>
            </a:r>
            <a:r>
              <a:rPr lang="it-IT" sz="1200" b="0" i="0" u="sng" strike="noStrike" dirty="0">
                <a:solidFill>
                  <a:schemeClr val="hlink"/>
                </a:solidFill>
                <a:latin typeface="Calibri"/>
                <a:ea typeface="Calibri"/>
                <a:cs typeface="Calibri"/>
                <a:sym typeface="Calibri"/>
                <a:hlinkClick r:id="rId3"/>
              </a:rPr>
              <a:t>Decreto Legge 25 maggio 2021, n. 73</a:t>
            </a:r>
            <a:r>
              <a:rPr lang="it-IT" sz="1200" b="0" i="0" dirty="0">
                <a:solidFill>
                  <a:schemeClr val="dk1"/>
                </a:solidFill>
                <a:latin typeface="Calibri"/>
                <a:ea typeface="Calibri"/>
                <a:cs typeface="Calibri"/>
                <a:sym typeface="Calibri"/>
              </a:rPr>
              <a:t> (Decreto Sostegni bis), convertito con modificazioni in </a:t>
            </a:r>
            <a:r>
              <a:rPr lang="it-IT" sz="1200" b="0" i="0" u="sng" strike="noStrike" dirty="0">
                <a:solidFill>
                  <a:schemeClr val="hlink"/>
                </a:solidFill>
                <a:latin typeface="Calibri"/>
                <a:ea typeface="Calibri"/>
                <a:cs typeface="Calibri"/>
                <a:sym typeface="Calibri"/>
                <a:hlinkClick r:id="rId4"/>
              </a:rPr>
              <a:t>Legge 23 luglio 2021, n. 106</a:t>
            </a:r>
            <a:r>
              <a:rPr lang="it-IT" sz="1200" b="0" i="0" dirty="0">
                <a:solidFill>
                  <a:schemeClr val="dk1"/>
                </a:solidFill>
                <a:latin typeface="Calibri"/>
                <a:ea typeface="Calibri"/>
                <a:cs typeface="Calibri"/>
                <a:sym typeface="Calibri"/>
              </a:rPr>
              <a:t>, </a:t>
            </a:r>
            <a:r>
              <a:rPr lang="it-IT" sz="1200" b="1" i="0" dirty="0">
                <a:solidFill>
                  <a:schemeClr val="dk1"/>
                </a:solidFill>
                <a:latin typeface="Calibri"/>
                <a:ea typeface="Calibri"/>
                <a:cs typeface="Calibri"/>
                <a:sym typeface="Calibri"/>
              </a:rPr>
              <a:t>fino al 30 settembre 2022</a:t>
            </a:r>
            <a:r>
              <a:rPr lang="it-IT" sz="1200" b="0" i="0" dirty="0">
                <a:solidFill>
                  <a:schemeClr val="dk1"/>
                </a:solidFill>
                <a:latin typeface="Calibri"/>
                <a:ea typeface="Calibri"/>
                <a:cs typeface="Calibri"/>
                <a:sym typeface="Calibri"/>
              </a:rPr>
              <a:t>, la </a:t>
            </a:r>
            <a:r>
              <a:rPr lang="it-IT" sz="1200" b="1" i="0" dirty="0">
                <a:solidFill>
                  <a:schemeClr val="dk1"/>
                </a:solidFill>
                <a:latin typeface="Calibri"/>
                <a:ea typeface="Calibri"/>
                <a:cs typeface="Calibri"/>
                <a:sym typeface="Calibri"/>
              </a:rPr>
              <a:t>durata</a:t>
            </a:r>
            <a:r>
              <a:rPr lang="it-IT" sz="1200" b="0" i="0" dirty="0">
                <a:solidFill>
                  <a:schemeClr val="dk1"/>
                </a:solidFill>
                <a:latin typeface="Calibri"/>
                <a:ea typeface="Calibri"/>
                <a:cs typeface="Calibri"/>
                <a:sym typeface="Calibri"/>
              </a:rPr>
              <a:t> del contratto può essere superiore a 12 mesi e non eccedente i 24 mesi anche in presenza di </a:t>
            </a:r>
            <a:r>
              <a:rPr lang="it-IT" sz="1200" b="1" i="0" dirty="0">
                <a:solidFill>
                  <a:schemeClr val="dk1"/>
                </a:solidFill>
                <a:latin typeface="Calibri"/>
                <a:ea typeface="Calibri"/>
                <a:cs typeface="Calibri"/>
                <a:sym typeface="Calibri"/>
              </a:rPr>
              <a:t>specifiche esigenze previste dai contratti collettivi</a:t>
            </a:r>
            <a:r>
              <a:rPr lang="it-IT" sz="1200" b="0" i="0" dirty="0">
                <a:solidFill>
                  <a:schemeClr val="dk1"/>
                </a:solidFill>
                <a:latin typeface="Calibri"/>
                <a:ea typeface="Calibri"/>
                <a:cs typeface="Calibri"/>
                <a:sym typeface="Calibri"/>
              </a:rPr>
              <a:t> (art. 19, comma 1, </a:t>
            </a:r>
            <a:r>
              <a:rPr lang="it-IT" sz="1200" b="0" i="0" dirty="0" err="1">
                <a:solidFill>
                  <a:schemeClr val="dk1"/>
                </a:solidFill>
                <a:latin typeface="Calibri"/>
                <a:ea typeface="Calibri"/>
                <a:cs typeface="Calibri"/>
                <a:sym typeface="Calibri"/>
              </a:rPr>
              <a:t>lett</a:t>
            </a:r>
            <a:r>
              <a:rPr lang="it-IT" sz="1200" b="0" i="0" dirty="0">
                <a:solidFill>
                  <a:schemeClr val="dk1"/>
                </a:solidFill>
                <a:latin typeface="Calibri"/>
                <a:ea typeface="Calibri"/>
                <a:cs typeface="Calibri"/>
                <a:sym typeface="Calibri"/>
              </a:rPr>
              <a:t>. b-bis e comma 1.1, </a:t>
            </a:r>
            <a:r>
              <a:rPr lang="it-IT" sz="1200" b="0" i="0" dirty="0" err="1">
                <a:solidFill>
                  <a:schemeClr val="dk1"/>
                </a:solidFill>
                <a:latin typeface="Calibri"/>
                <a:ea typeface="Calibri"/>
                <a:cs typeface="Calibri"/>
                <a:sym typeface="Calibri"/>
              </a:rPr>
              <a:t>D.Lgs.</a:t>
            </a:r>
            <a:r>
              <a:rPr lang="it-IT" sz="1200" b="0" i="0" dirty="0">
                <a:solidFill>
                  <a:schemeClr val="dk1"/>
                </a:solidFill>
                <a:latin typeface="Calibri"/>
                <a:ea typeface="Calibri"/>
                <a:cs typeface="Calibri"/>
                <a:sym typeface="Calibri"/>
              </a:rPr>
              <a:t> n. 81/2015).</a:t>
            </a:r>
            <a:endParaRPr dirty="0"/>
          </a:p>
        </p:txBody>
      </p:sp>
      <p:sp>
        <p:nvSpPr>
          <p:cNvPr id="141" name="Google Shape;141;p5:notes"/>
          <p:cNvSpPr txBox="1">
            <a:spLocks noGrp="1"/>
          </p:cNvSpPr>
          <p:nvPr>
            <p:ph type="sldNum" idx="12"/>
          </p:nvPr>
        </p:nvSpPr>
        <p:spPr>
          <a:xfrm>
            <a:off x="3777608" y="9428584"/>
            <a:ext cx="2889938"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IT">
                <a:solidFill>
                  <a:srgbClr val="000000"/>
                </a:solidFill>
                <a:latin typeface="Calibri"/>
                <a:ea typeface="Calibri"/>
                <a:cs typeface="Calibri"/>
                <a:sym typeface="Calibri"/>
              </a:rPr>
              <a:t>9</a:t>
            </a:fld>
            <a:endParaRPr>
              <a:solidFill>
                <a:srgbClr val="000000"/>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4" name="Google Shape;24;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5183188" y="987425"/>
            <a:ext cx="6172200" cy="4873625"/>
          </a:xfrm>
          <a:prstGeom prst="rect">
            <a:avLst/>
          </a:prstGeom>
          <a:noFill/>
          <a:ln>
            <a:noFill/>
          </a:ln>
        </p:spPr>
      </p:sp>
      <p:sp>
        <p:nvSpPr>
          <p:cNvPr id="68" name="Google Shape;68;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3.jp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8"/>
        <p:cNvGrpSpPr/>
        <p:nvPr/>
      </p:nvGrpSpPr>
      <p:grpSpPr>
        <a:xfrm>
          <a:off x="0" y="0"/>
          <a:ext cx="0" cy="0"/>
          <a:chOff x="0" y="0"/>
          <a:chExt cx="0" cy="0"/>
        </a:xfrm>
      </p:grpSpPr>
      <p:sp>
        <p:nvSpPr>
          <p:cNvPr id="89" name="Google Shape;89;p13"/>
          <p:cNvSpPr/>
          <p:nvPr/>
        </p:nvSpPr>
        <p:spPr>
          <a:xfrm>
            <a:off x="0" y="-23718"/>
            <a:ext cx="576000" cy="6886668"/>
          </a:xfrm>
          <a:prstGeom prst="rect">
            <a:avLst/>
          </a:prstGeom>
          <a:solidFill>
            <a:srgbClr val="1E4099"/>
          </a:solidFill>
          <a:ln w="12700" cap="flat" cmpd="sng">
            <a:solidFill>
              <a:srgbClr val="00329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b="1" i="0" u="none" strike="noStrike" cap="none">
              <a:solidFill>
                <a:schemeClr val="lt1"/>
              </a:solidFill>
              <a:latin typeface="Verdana"/>
              <a:ea typeface="Verdana"/>
              <a:cs typeface="Verdana"/>
              <a:sym typeface="Verdana"/>
            </a:endParaRPr>
          </a:p>
        </p:txBody>
      </p:sp>
      <p:sp>
        <p:nvSpPr>
          <p:cNvPr id="90" name="Google Shape;90;p13"/>
          <p:cNvSpPr/>
          <p:nvPr/>
        </p:nvSpPr>
        <p:spPr>
          <a:xfrm>
            <a:off x="1963839" y="209241"/>
            <a:ext cx="11163372" cy="1050003"/>
          </a:xfrm>
          <a:prstGeom prst="rect">
            <a:avLst/>
          </a:prstGeom>
          <a:noFill/>
          <a:ln>
            <a:noFill/>
          </a:ln>
        </p:spPr>
        <p:txBody>
          <a:bodyPr spcFirstLastPara="1" wrap="square" lIns="0" tIns="45700" rIns="0" bIns="45700" anchor="t" anchorCtr="0">
            <a:noAutofit/>
          </a:bodyPr>
          <a:lstStyle/>
          <a:p>
            <a:pPr marL="0" marR="0" lvl="0" indent="0" algn="just" rtl="0">
              <a:lnSpc>
                <a:spcPct val="115384"/>
              </a:lnSpc>
              <a:spcBef>
                <a:spcPts val="0"/>
              </a:spcBef>
              <a:spcAft>
                <a:spcPts val="0"/>
              </a:spcAft>
              <a:buNone/>
            </a:pPr>
            <a:r>
              <a:rPr lang="it-IT" sz="1300" b="1" i="0" u="none" strike="noStrike" cap="none">
                <a:solidFill>
                  <a:srgbClr val="1E4099"/>
                </a:solidFill>
                <a:latin typeface="Verdana"/>
                <a:ea typeface="Verdana"/>
                <a:cs typeface="Verdana"/>
                <a:sym typeface="Verdana"/>
              </a:rPr>
              <a:t> </a:t>
            </a:r>
            <a:endParaRPr sz="1200" b="0" i="0" u="none" strike="noStrike" cap="none">
              <a:solidFill>
                <a:srgbClr val="1E4099"/>
              </a:solidFill>
              <a:latin typeface="Verdana"/>
              <a:ea typeface="Verdana"/>
              <a:cs typeface="Verdana"/>
              <a:sym typeface="Verdana"/>
            </a:endParaRPr>
          </a:p>
        </p:txBody>
      </p:sp>
      <p:sp>
        <p:nvSpPr>
          <p:cNvPr id="91" name="Google Shape;91;p13"/>
          <p:cNvSpPr txBox="1"/>
          <p:nvPr/>
        </p:nvSpPr>
        <p:spPr>
          <a:xfrm>
            <a:off x="1726054" y="220469"/>
            <a:ext cx="9950093" cy="1326009"/>
          </a:xfrm>
          <a:prstGeom prst="rect">
            <a:avLst/>
          </a:prstGeom>
          <a:solidFill>
            <a:schemeClr val="lt1"/>
          </a:solidFill>
          <a:ln>
            <a:noFill/>
          </a:ln>
        </p:spPr>
        <p:txBody>
          <a:bodyPr spcFirstLastPara="1" wrap="square" lIns="91425" tIns="45700" rIns="91425" bIns="45700" anchor="ctr" anchorCtr="0">
            <a:normAutofit/>
          </a:bodyPr>
          <a:lstStyle/>
          <a:p>
            <a:pPr marL="0" marR="0" lvl="0" indent="0" algn="ctr" rtl="0">
              <a:lnSpc>
                <a:spcPct val="100000"/>
              </a:lnSpc>
              <a:spcBef>
                <a:spcPts val="0"/>
              </a:spcBef>
              <a:spcAft>
                <a:spcPts val="0"/>
              </a:spcAft>
              <a:buClr>
                <a:schemeClr val="dk1"/>
              </a:buClr>
              <a:buSzPts val="4400"/>
              <a:buFont typeface="Calibri"/>
              <a:buNone/>
            </a:pPr>
            <a:endParaRPr sz="4400" b="0" i="0" u="none" strike="noStrike" cap="none">
              <a:solidFill>
                <a:schemeClr val="dk1"/>
              </a:solidFill>
              <a:latin typeface="Overlock"/>
              <a:ea typeface="Overlock"/>
              <a:cs typeface="Overlock"/>
              <a:sym typeface="Overlock"/>
            </a:endParaRPr>
          </a:p>
        </p:txBody>
      </p:sp>
      <p:pic>
        <p:nvPicPr>
          <p:cNvPr id="92" name="Google Shape;92;p13"/>
          <p:cNvPicPr preferRelativeResize="0"/>
          <p:nvPr/>
        </p:nvPicPr>
        <p:blipFill rotWithShape="1">
          <a:blip r:embed="rId3">
            <a:alphaModFix/>
          </a:blip>
          <a:srcRect/>
          <a:stretch/>
        </p:blipFill>
        <p:spPr>
          <a:xfrm>
            <a:off x="4527953" y="5861385"/>
            <a:ext cx="3624207" cy="776146"/>
          </a:xfrm>
          <a:prstGeom prst="rect">
            <a:avLst/>
          </a:prstGeom>
          <a:noFill/>
          <a:ln>
            <a:noFill/>
          </a:ln>
        </p:spPr>
      </p:pic>
      <p:pic>
        <p:nvPicPr>
          <p:cNvPr id="93" name="Google Shape;93;p13"/>
          <p:cNvPicPr preferRelativeResize="0"/>
          <p:nvPr/>
        </p:nvPicPr>
        <p:blipFill rotWithShape="1">
          <a:blip r:embed="rId4">
            <a:alphaModFix/>
          </a:blip>
          <a:srcRect/>
          <a:stretch/>
        </p:blipFill>
        <p:spPr>
          <a:xfrm>
            <a:off x="1726054" y="567581"/>
            <a:ext cx="9576519" cy="2353260"/>
          </a:xfrm>
          <a:prstGeom prst="rect">
            <a:avLst/>
          </a:prstGeom>
          <a:noFill/>
          <a:ln>
            <a:noFill/>
          </a:ln>
        </p:spPr>
      </p:pic>
      <p:sp>
        <p:nvSpPr>
          <p:cNvPr id="94" name="Google Shape;94;p13"/>
          <p:cNvSpPr txBox="1"/>
          <p:nvPr/>
        </p:nvSpPr>
        <p:spPr>
          <a:xfrm>
            <a:off x="1726054" y="3665015"/>
            <a:ext cx="9576519" cy="1470025"/>
          </a:xfrm>
          <a:prstGeom prst="rect">
            <a:avLst/>
          </a:prstGeom>
          <a:noFill/>
          <a:ln>
            <a:noFill/>
          </a:ln>
        </p:spPr>
        <p:txBody>
          <a:bodyPr spcFirstLastPara="1" wrap="square" lIns="91425" tIns="45700" rIns="91425" bIns="45700" anchor="ctr" anchorCtr="0">
            <a:normAutofit fontScale="25000" lnSpcReduction="20000"/>
          </a:bodyPr>
          <a:lstStyle/>
          <a:p>
            <a:pPr marL="0" marR="0" lvl="0" indent="0" algn="ctr" rtl="0">
              <a:lnSpc>
                <a:spcPct val="90000"/>
              </a:lnSpc>
              <a:spcBef>
                <a:spcPts val="0"/>
              </a:spcBef>
              <a:spcAft>
                <a:spcPts val="0"/>
              </a:spcAft>
              <a:buClr>
                <a:srgbClr val="003299"/>
              </a:buClr>
              <a:buSzPct val="100000"/>
              <a:buFont typeface="Calibri"/>
              <a:buNone/>
            </a:pPr>
            <a:r>
              <a:rPr lang="it-IT" sz="17600" b="1" i="0" u="none" strike="noStrike" cap="none" dirty="0">
                <a:solidFill>
                  <a:srgbClr val="003299"/>
                </a:solidFill>
                <a:latin typeface="Calibri"/>
                <a:ea typeface="Calibri"/>
                <a:cs typeface="Calibri"/>
                <a:sym typeface="Calibri"/>
              </a:rPr>
              <a:t>I contratti di lavoro in Italia e gli incentivi alle assunzioni</a:t>
            </a:r>
            <a:endParaRPr sz="17600" b="1" i="0" u="none" strike="noStrike" cap="none" dirty="0">
              <a:solidFill>
                <a:srgbClr val="003299"/>
              </a:solidFill>
              <a:latin typeface="Calibri"/>
              <a:ea typeface="Calibri"/>
              <a:cs typeface="Calibri"/>
              <a:sym typeface="Calibri"/>
            </a:endParaRPr>
          </a:p>
          <a:p>
            <a:pPr marL="0" marR="0" lvl="0" indent="0" algn="ctr" rtl="0">
              <a:lnSpc>
                <a:spcPct val="90000"/>
              </a:lnSpc>
              <a:spcBef>
                <a:spcPts val="0"/>
              </a:spcBef>
              <a:spcAft>
                <a:spcPts val="0"/>
              </a:spcAft>
              <a:buClr>
                <a:schemeClr val="dk1"/>
              </a:buClr>
              <a:buSzPct val="100000"/>
              <a:buFont typeface="Calibri"/>
              <a:buNone/>
            </a:pPr>
            <a:endParaRPr sz="17600" b="0" i="0" u="none" strike="noStrike" cap="none" dirty="0">
              <a:solidFill>
                <a:schemeClr val="dk1"/>
              </a:solidFill>
              <a:latin typeface="Calibri"/>
              <a:ea typeface="Calibri"/>
              <a:cs typeface="Calibri"/>
              <a:sym typeface="Calibri"/>
            </a:endParaRPr>
          </a:p>
          <a:p>
            <a:pPr marL="0" marR="0" lvl="0" indent="0" algn="ctr" rtl="0">
              <a:lnSpc>
                <a:spcPct val="90000"/>
              </a:lnSpc>
              <a:spcBef>
                <a:spcPts val="0"/>
              </a:spcBef>
              <a:spcAft>
                <a:spcPts val="0"/>
              </a:spcAft>
              <a:buClr>
                <a:srgbClr val="003299"/>
              </a:buClr>
              <a:buSzPct val="100000"/>
              <a:buFont typeface="Calibri"/>
              <a:buNone/>
            </a:pPr>
            <a:r>
              <a:rPr lang="it-IT" sz="11200" b="1" i="0" u="none" strike="noStrike" cap="none" dirty="0">
                <a:solidFill>
                  <a:srgbClr val="003299"/>
                </a:solidFill>
                <a:latin typeface="Calibri"/>
                <a:ea typeface="Calibri"/>
                <a:cs typeface="Calibri"/>
                <a:sym typeface="Calibri"/>
              </a:rPr>
              <a:t>   </a:t>
            </a:r>
            <a:r>
              <a:rPr lang="it-IT" sz="11200" b="1" i="0" u="none" strike="noStrike" cap="none" dirty="0" smtClean="0">
                <a:solidFill>
                  <a:srgbClr val="003299"/>
                </a:solidFill>
                <a:latin typeface="Calibri"/>
                <a:ea typeface="Calibri"/>
                <a:cs typeface="Calibri"/>
                <a:sym typeface="Calibri"/>
              </a:rPr>
              <a:t>Stefania Garofalo</a:t>
            </a:r>
          </a:p>
          <a:p>
            <a:pPr marL="0" marR="0" lvl="0" indent="0" algn="ctr" rtl="0">
              <a:lnSpc>
                <a:spcPct val="90000"/>
              </a:lnSpc>
              <a:spcBef>
                <a:spcPts val="0"/>
              </a:spcBef>
              <a:spcAft>
                <a:spcPts val="0"/>
              </a:spcAft>
              <a:buClr>
                <a:srgbClr val="003299"/>
              </a:buClr>
              <a:buSzPct val="100000"/>
              <a:buFont typeface="Calibri"/>
              <a:buNone/>
            </a:pPr>
            <a:endParaRPr lang="it-IT" sz="11200" b="1" i="0" u="none" strike="noStrike" cap="none" dirty="0" smtClean="0">
              <a:solidFill>
                <a:srgbClr val="003299"/>
              </a:solidFill>
              <a:latin typeface="Calibri"/>
              <a:ea typeface="Calibri"/>
              <a:cs typeface="Calibri"/>
              <a:sym typeface="Calibri"/>
            </a:endParaRPr>
          </a:p>
          <a:p>
            <a:pPr marL="0" marR="0" lvl="0" indent="0" algn="ctr" rtl="0">
              <a:lnSpc>
                <a:spcPct val="90000"/>
              </a:lnSpc>
              <a:spcBef>
                <a:spcPts val="0"/>
              </a:spcBef>
              <a:spcAft>
                <a:spcPts val="0"/>
              </a:spcAft>
              <a:buClr>
                <a:srgbClr val="003299"/>
              </a:buClr>
              <a:buSzPct val="100000"/>
              <a:buFont typeface="Calibri"/>
              <a:buNone/>
            </a:pPr>
            <a:r>
              <a:rPr lang="it-IT" sz="11200" b="1" dirty="0" err="1" smtClean="0">
                <a:solidFill>
                  <a:srgbClr val="003299"/>
                </a:solidFill>
                <a:latin typeface="Calibri"/>
                <a:ea typeface="Calibri"/>
                <a:cs typeface="Calibri"/>
                <a:sym typeface="Calibri"/>
              </a:rPr>
              <a:t>Employers</a:t>
            </a:r>
            <a:r>
              <a:rPr lang="it-IT" sz="11200" b="1" dirty="0" smtClean="0">
                <a:solidFill>
                  <a:srgbClr val="003299"/>
                </a:solidFill>
                <a:latin typeface="Calibri"/>
                <a:ea typeface="Calibri"/>
                <a:cs typeface="Calibri"/>
                <a:sym typeface="Calibri"/>
              </a:rPr>
              <a:t>’ </a:t>
            </a:r>
            <a:r>
              <a:rPr lang="it-IT" sz="11200" b="1" dirty="0" err="1" smtClean="0">
                <a:solidFill>
                  <a:srgbClr val="003299"/>
                </a:solidFill>
                <a:latin typeface="Calibri"/>
                <a:ea typeface="Calibri"/>
                <a:cs typeface="Calibri"/>
                <a:sym typeface="Calibri"/>
              </a:rPr>
              <a:t>Day</a:t>
            </a:r>
            <a:r>
              <a:rPr lang="it-IT" sz="11200" b="1" dirty="0" smtClean="0">
                <a:solidFill>
                  <a:srgbClr val="003299"/>
                </a:solidFill>
                <a:latin typeface="Calibri"/>
                <a:ea typeface="Calibri"/>
                <a:cs typeface="Calibri"/>
                <a:sym typeface="Calibri"/>
              </a:rPr>
              <a:t> - </a:t>
            </a:r>
            <a:r>
              <a:rPr lang="it-IT" sz="11200" b="1" i="0" u="none" strike="noStrike" cap="none" dirty="0" smtClean="0">
                <a:solidFill>
                  <a:srgbClr val="003299"/>
                </a:solidFill>
                <a:latin typeface="Calibri"/>
                <a:ea typeface="Calibri"/>
                <a:cs typeface="Calibri"/>
                <a:sym typeface="Calibri"/>
              </a:rPr>
              <a:t>2 </a:t>
            </a:r>
            <a:r>
              <a:rPr lang="it-IT" sz="11200" b="1" i="0" u="none" strike="noStrike" cap="none" dirty="0">
                <a:solidFill>
                  <a:srgbClr val="003299"/>
                </a:solidFill>
                <a:latin typeface="Calibri"/>
                <a:ea typeface="Calibri"/>
                <a:cs typeface="Calibri"/>
                <a:sym typeface="Calibri"/>
              </a:rPr>
              <a:t>Dicembre </a:t>
            </a:r>
            <a:r>
              <a:rPr lang="it-IT" sz="11200" b="1" i="0" u="none" strike="noStrike" cap="none" dirty="0" smtClean="0">
                <a:solidFill>
                  <a:srgbClr val="003299"/>
                </a:solidFill>
                <a:latin typeface="Calibri"/>
                <a:ea typeface="Calibri"/>
                <a:cs typeface="Calibri"/>
                <a:sym typeface="Calibri"/>
              </a:rPr>
              <a:t>2021</a:t>
            </a:r>
            <a:endParaRPr sz="11200" b="1" i="0" u="none" strike="noStrike" cap="none" dirty="0">
              <a:solidFill>
                <a:srgbClr val="003299"/>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0"/>
          <p:cNvSpPr/>
          <p:nvPr/>
        </p:nvSpPr>
        <p:spPr>
          <a:xfrm>
            <a:off x="731520" y="1719240"/>
            <a:ext cx="1840991" cy="2694263"/>
          </a:xfrm>
          <a:prstGeom prst="rect">
            <a:avLst/>
          </a:prstGeom>
          <a:noFill/>
          <a:ln>
            <a:noFill/>
          </a:ln>
        </p:spPr>
        <p:txBody>
          <a:bodyPr spcFirstLastPara="1" wrap="square" lIns="0" tIns="45700" rIns="0" bIns="45700" anchor="t" anchorCtr="0">
            <a:noAutofit/>
          </a:bodyPr>
          <a:lstStyle/>
          <a:p>
            <a:pPr marL="0" marR="0" lvl="0" indent="0" algn="just" rtl="0">
              <a:lnSpc>
                <a:spcPct val="115384"/>
              </a:lnSpc>
              <a:spcBef>
                <a:spcPts val="0"/>
              </a:spcBef>
              <a:spcAft>
                <a:spcPts val="0"/>
              </a:spcAft>
              <a:buClr>
                <a:schemeClr val="dk1"/>
              </a:buClr>
              <a:buSzPts val="1300"/>
              <a:buFont typeface="Calibri"/>
              <a:buNone/>
            </a:pPr>
            <a:endParaRPr sz="1300" b="0" i="0" u="none" strike="noStrike" cap="none">
              <a:solidFill>
                <a:srgbClr val="1E4099"/>
              </a:solidFill>
              <a:latin typeface="Verdana"/>
              <a:ea typeface="Verdana"/>
              <a:cs typeface="Verdana"/>
              <a:sym typeface="Verdana"/>
            </a:endParaRPr>
          </a:p>
        </p:txBody>
      </p:sp>
      <p:sp>
        <p:nvSpPr>
          <p:cNvPr id="191" name="Google Shape;191;p20"/>
          <p:cNvSpPr/>
          <p:nvPr/>
        </p:nvSpPr>
        <p:spPr>
          <a:xfrm>
            <a:off x="0" y="-23718"/>
            <a:ext cx="576000" cy="6886668"/>
          </a:xfrm>
          <a:prstGeom prst="rect">
            <a:avLst/>
          </a:prstGeom>
          <a:solidFill>
            <a:srgbClr val="1E4099"/>
          </a:solidFill>
          <a:ln w="12700" cap="flat" cmpd="sng">
            <a:solidFill>
              <a:srgbClr val="00329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Calibri"/>
              <a:buNone/>
            </a:pPr>
            <a:endParaRPr sz="2800" b="1" i="0" u="none" strike="noStrike" cap="none">
              <a:solidFill>
                <a:srgbClr val="FFFFFF"/>
              </a:solidFill>
              <a:latin typeface="Verdana"/>
              <a:ea typeface="Verdana"/>
              <a:cs typeface="Verdana"/>
              <a:sym typeface="Verdana"/>
            </a:endParaRPr>
          </a:p>
        </p:txBody>
      </p:sp>
      <p:sp>
        <p:nvSpPr>
          <p:cNvPr id="192" name="Google Shape;192;p20"/>
          <p:cNvSpPr/>
          <p:nvPr/>
        </p:nvSpPr>
        <p:spPr>
          <a:xfrm>
            <a:off x="1023747" y="1851683"/>
            <a:ext cx="10652845" cy="4530455"/>
          </a:xfrm>
          <a:prstGeom prst="rect">
            <a:avLst/>
          </a:prstGeom>
          <a:noFill/>
          <a:ln>
            <a:noFill/>
          </a:ln>
        </p:spPr>
        <p:txBody>
          <a:bodyPr spcFirstLastPara="1" wrap="square" lIns="0" tIns="45700" rIns="0" bIns="45700" anchor="t" anchorCtr="0">
            <a:noAutofit/>
          </a:bodyPr>
          <a:lstStyle/>
          <a:p>
            <a:pPr marL="0" marR="0" lvl="0" indent="0" algn="just" rtl="0">
              <a:lnSpc>
                <a:spcPct val="75000"/>
              </a:lnSpc>
              <a:spcBef>
                <a:spcPts val="0"/>
              </a:spcBef>
              <a:spcAft>
                <a:spcPts val="0"/>
              </a:spcAft>
              <a:buClr>
                <a:schemeClr val="dk1"/>
              </a:buClr>
              <a:buSzPts val="2000"/>
              <a:buFont typeface="Calibri"/>
              <a:buNone/>
            </a:pPr>
            <a:endParaRPr sz="2000" b="1" i="0" u="none" strike="noStrike" cap="none">
              <a:solidFill>
                <a:srgbClr val="1E4099"/>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rgbClr val="000000"/>
              </a:solidFill>
              <a:latin typeface="Calibri"/>
              <a:ea typeface="Calibri"/>
              <a:cs typeface="Calibri"/>
              <a:sym typeface="Calibri"/>
            </a:endParaRPr>
          </a:p>
          <a:p>
            <a:pPr marL="0" marR="0" lvl="0" indent="0" algn="just" rtl="0">
              <a:lnSpc>
                <a:spcPct val="75000"/>
              </a:lnSpc>
              <a:spcBef>
                <a:spcPts val="300"/>
              </a:spcBef>
              <a:spcAft>
                <a:spcPts val="0"/>
              </a:spcAft>
              <a:buClr>
                <a:schemeClr val="dk1"/>
              </a:buClr>
              <a:buSzPts val="2000"/>
              <a:buFont typeface="Calibri"/>
              <a:buNone/>
            </a:pPr>
            <a:endParaRPr sz="2000" b="0" i="0" u="none" strike="noStrike" cap="none">
              <a:solidFill>
                <a:srgbClr val="1E4099"/>
              </a:solidFill>
              <a:latin typeface="Verdana"/>
              <a:ea typeface="Verdana"/>
              <a:cs typeface="Verdana"/>
              <a:sym typeface="Verdana"/>
            </a:endParaRPr>
          </a:p>
          <a:p>
            <a:pPr marL="0" marR="0" lvl="0" indent="0" algn="just" rtl="0">
              <a:lnSpc>
                <a:spcPct val="75000"/>
              </a:lnSpc>
              <a:spcBef>
                <a:spcPts val="300"/>
              </a:spcBef>
              <a:spcAft>
                <a:spcPts val="0"/>
              </a:spcAft>
              <a:buClr>
                <a:schemeClr val="dk1"/>
              </a:buClr>
              <a:buSzPts val="2000"/>
              <a:buFont typeface="Calibri"/>
              <a:buNone/>
            </a:pPr>
            <a:endParaRPr sz="2000" b="0" i="0" u="none" strike="noStrike" cap="none">
              <a:solidFill>
                <a:srgbClr val="000000"/>
              </a:solidFill>
              <a:latin typeface="Verdana"/>
              <a:ea typeface="Verdana"/>
              <a:cs typeface="Verdana"/>
              <a:sym typeface="Verdana"/>
            </a:endParaRPr>
          </a:p>
        </p:txBody>
      </p:sp>
      <p:sp>
        <p:nvSpPr>
          <p:cNvPr id="193" name="Google Shape;193;p20"/>
          <p:cNvSpPr/>
          <p:nvPr/>
        </p:nvSpPr>
        <p:spPr>
          <a:xfrm>
            <a:off x="1023747" y="5340720"/>
            <a:ext cx="10801257" cy="1694463"/>
          </a:xfrm>
          <a:prstGeom prst="rect">
            <a:avLst/>
          </a:prstGeom>
          <a:noFill/>
          <a:ln>
            <a:noFill/>
          </a:ln>
        </p:spPr>
        <p:txBody>
          <a:bodyPr spcFirstLastPara="1" wrap="square" lIns="0" tIns="45700" rIns="0" bIns="45700" anchor="t" anchorCtr="0">
            <a:noAutofit/>
          </a:bodyPr>
          <a:lstStyle/>
          <a:p>
            <a:pPr marL="0" marR="0" lvl="0" indent="0" algn="l" rtl="0">
              <a:lnSpc>
                <a:spcPct val="75000"/>
              </a:lnSpc>
              <a:spcBef>
                <a:spcPts val="0"/>
              </a:spcBef>
              <a:spcAft>
                <a:spcPts val="0"/>
              </a:spcAft>
              <a:buClr>
                <a:schemeClr val="dk1"/>
              </a:buClr>
              <a:buSzPts val="2000"/>
              <a:buFont typeface="Calibri"/>
              <a:buNone/>
            </a:pPr>
            <a:endParaRPr sz="2000" b="0" i="0" u="none" strike="noStrike" cap="none">
              <a:solidFill>
                <a:srgbClr val="000000"/>
              </a:solidFill>
              <a:latin typeface="Verdana"/>
              <a:ea typeface="Verdana"/>
              <a:cs typeface="Verdana"/>
              <a:sym typeface="Verdana"/>
            </a:endParaRPr>
          </a:p>
        </p:txBody>
      </p:sp>
      <p:sp>
        <p:nvSpPr>
          <p:cNvPr id="194" name="Google Shape;194;p20"/>
          <p:cNvSpPr/>
          <p:nvPr/>
        </p:nvSpPr>
        <p:spPr>
          <a:xfrm>
            <a:off x="859572" y="1412437"/>
            <a:ext cx="5466584" cy="369332"/>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196" name="Google Shape;196;p20" descr="Immagine che contiene testo, mappa&#10;&#10;Descrizione generata automaticamente"/>
          <p:cNvPicPr preferRelativeResize="0"/>
          <p:nvPr/>
        </p:nvPicPr>
        <p:blipFill rotWithShape="1">
          <a:blip r:embed="rId3">
            <a:alphaModFix/>
          </a:blip>
          <a:srcRect/>
          <a:stretch/>
        </p:blipFill>
        <p:spPr>
          <a:xfrm>
            <a:off x="10914927" y="0"/>
            <a:ext cx="1277073" cy="6858000"/>
          </a:xfrm>
          <a:prstGeom prst="rect">
            <a:avLst/>
          </a:prstGeom>
          <a:noFill/>
          <a:ln>
            <a:noFill/>
          </a:ln>
        </p:spPr>
      </p:pic>
      <p:sp>
        <p:nvSpPr>
          <p:cNvPr id="197" name="Google Shape;197;p20"/>
          <p:cNvSpPr txBox="1">
            <a:spLocks noGrp="1"/>
          </p:cNvSpPr>
          <p:nvPr>
            <p:ph type="title"/>
          </p:nvPr>
        </p:nvSpPr>
        <p:spPr>
          <a:xfrm>
            <a:off x="576000" y="57478"/>
            <a:ext cx="10846966" cy="8683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3299"/>
              </a:buClr>
              <a:buSzPts val="4400"/>
              <a:buFont typeface="Calibri"/>
              <a:buNone/>
            </a:pPr>
            <a:r>
              <a:rPr lang="it-IT" b="1">
                <a:solidFill>
                  <a:srgbClr val="003299"/>
                </a:solidFill>
              </a:rPr>
              <a:t>Il  contratto di SOMMINISTRAZIONE </a:t>
            </a:r>
            <a:r>
              <a:rPr lang="it-IT" sz="2200" b="1">
                <a:solidFill>
                  <a:srgbClr val="003299"/>
                </a:solidFill>
              </a:rPr>
              <a:t>Staff Leasing</a:t>
            </a:r>
            <a:endParaRPr sz="2200" b="1">
              <a:solidFill>
                <a:srgbClr val="003299"/>
              </a:solidFill>
            </a:endParaRPr>
          </a:p>
        </p:txBody>
      </p:sp>
      <p:sp>
        <p:nvSpPr>
          <p:cNvPr id="198" name="Google Shape;198;p20"/>
          <p:cNvSpPr txBox="1">
            <a:spLocks noGrp="1"/>
          </p:cNvSpPr>
          <p:nvPr>
            <p:ph type="body" idx="1"/>
          </p:nvPr>
        </p:nvSpPr>
        <p:spPr>
          <a:xfrm>
            <a:off x="561796" y="3684479"/>
            <a:ext cx="10244825" cy="317352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1E4099"/>
              </a:buClr>
              <a:buSzPts val="2800"/>
              <a:buNone/>
            </a:pPr>
            <a:r>
              <a:rPr lang="it-IT" dirty="0">
                <a:solidFill>
                  <a:srgbClr val="1E4099"/>
                </a:solidFill>
              </a:rPr>
              <a:t>Caratteristiche:</a:t>
            </a:r>
            <a:endParaRPr dirty="0"/>
          </a:p>
          <a:p>
            <a:pPr marL="228600" lvl="0" indent="-228600" algn="l" rtl="0">
              <a:lnSpc>
                <a:spcPct val="90000"/>
              </a:lnSpc>
              <a:spcBef>
                <a:spcPts val="1000"/>
              </a:spcBef>
              <a:spcAft>
                <a:spcPts val="0"/>
              </a:spcAft>
              <a:buClr>
                <a:srgbClr val="1E4099"/>
              </a:buClr>
              <a:buSzPts val="2000"/>
              <a:buChar char="•"/>
            </a:pPr>
            <a:r>
              <a:rPr lang="it-IT" sz="2000" dirty="0" smtClean="0">
                <a:solidFill>
                  <a:srgbClr val="1E4099"/>
                </a:solidFill>
              </a:rPr>
              <a:t>Contratto </a:t>
            </a:r>
            <a:r>
              <a:rPr lang="it-IT" sz="2000" dirty="0">
                <a:solidFill>
                  <a:srgbClr val="1E4099"/>
                </a:solidFill>
              </a:rPr>
              <a:t>scritto tra l'impresa che utilizza il lavoratore per le sue attività e l'agenzia autorizzata iscritta nell'apposito Albo</a:t>
            </a:r>
            <a:endParaRPr dirty="0"/>
          </a:p>
          <a:p>
            <a:pPr marL="228600" lvl="0" indent="-228600" algn="l" rtl="0">
              <a:lnSpc>
                <a:spcPct val="90000"/>
              </a:lnSpc>
              <a:spcBef>
                <a:spcPts val="1000"/>
              </a:spcBef>
              <a:spcAft>
                <a:spcPts val="0"/>
              </a:spcAft>
              <a:buClr>
                <a:srgbClr val="1E4099"/>
              </a:buClr>
              <a:buSzPts val="2000"/>
              <a:buChar char="•"/>
            </a:pPr>
            <a:r>
              <a:rPr lang="it-IT" sz="2000" dirty="0">
                <a:solidFill>
                  <a:srgbClr val="1E4099"/>
                </a:solidFill>
              </a:rPr>
              <a:t>Il lavoratore è assunto e retribuito dall’agenzia autorizzata, che gli versa i contributi</a:t>
            </a:r>
            <a:endParaRPr dirty="0"/>
          </a:p>
          <a:p>
            <a:pPr marL="228600" lvl="0" indent="-228600" algn="l" rtl="0">
              <a:lnSpc>
                <a:spcPct val="90000"/>
              </a:lnSpc>
              <a:spcBef>
                <a:spcPts val="1000"/>
              </a:spcBef>
              <a:spcAft>
                <a:spcPts val="0"/>
              </a:spcAft>
              <a:buClr>
                <a:srgbClr val="1E4099"/>
              </a:buClr>
              <a:buSzPts val="2000"/>
              <a:buChar char="•"/>
            </a:pPr>
            <a:r>
              <a:rPr lang="it-IT" sz="2000" dirty="0" smtClean="0">
                <a:solidFill>
                  <a:srgbClr val="1E4099"/>
                </a:solidFill>
              </a:rPr>
              <a:t>Diritti </a:t>
            </a:r>
            <a:r>
              <a:rPr lang="it-IT" sz="2000" dirty="0">
                <a:solidFill>
                  <a:srgbClr val="1E4099"/>
                </a:solidFill>
              </a:rPr>
              <a:t>e doveri uguali a quelli dei dipendenti assunti direttamente dall’azienda</a:t>
            </a:r>
            <a:endParaRPr dirty="0"/>
          </a:p>
          <a:p>
            <a:pPr marL="228600" lvl="0" indent="-228600" algn="l" rtl="0">
              <a:lnSpc>
                <a:spcPct val="90000"/>
              </a:lnSpc>
              <a:spcBef>
                <a:spcPts val="1000"/>
              </a:spcBef>
              <a:spcAft>
                <a:spcPts val="0"/>
              </a:spcAft>
              <a:buClr>
                <a:srgbClr val="1E4099"/>
              </a:buClr>
              <a:buSzPts val="2000"/>
              <a:buChar char="•"/>
            </a:pPr>
            <a:r>
              <a:rPr lang="it-IT" sz="2000" dirty="0" smtClean="0">
                <a:solidFill>
                  <a:srgbClr val="1E4099"/>
                </a:solidFill>
              </a:rPr>
              <a:t>A tempo </a:t>
            </a:r>
            <a:r>
              <a:rPr lang="it-IT" sz="2000" dirty="0">
                <a:solidFill>
                  <a:srgbClr val="1E4099"/>
                </a:solidFill>
              </a:rPr>
              <a:t>indeterminato o determinato</a:t>
            </a:r>
            <a:endParaRPr sz="2000" dirty="0">
              <a:solidFill>
                <a:srgbClr val="1E4099"/>
              </a:solidFill>
            </a:endParaRPr>
          </a:p>
          <a:p>
            <a:pPr marL="228600" lvl="0" indent="-228600" algn="l" rtl="0">
              <a:lnSpc>
                <a:spcPct val="90000"/>
              </a:lnSpc>
              <a:spcBef>
                <a:spcPts val="1000"/>
              </a:spcBef>
              <a:spcAft>
                <a:spcPts val="0"/>
              </a:spcAft>
              <a:buClr>
                <a:srgbClr val="1E4099"/>
              </a:buClr>
              <a:buSzPts val="2000"/>
              <a:buChar char="•"/>
            </a:pPr>
            <a:r>
              <a:rPr lang="it-IT" sz="2000" dirty="0">
                <a:solidFill>
                  <a:srgbClr val="1E4099"/>
                </a:solidFill>
              </a:rPr>
              <a:t>Può essere </a:t>
            </a:r>
            <a:r>
              <a:rPr lang="it-IT" sz="2000" dirty="0" smtClean="0">
                <a:solidFill>
                  <a:srgbClr val="1E4099"/>
                </a:solidFill>
              </a:rPr>
              <a:t>rinnovato, </a:t>
            </a:r>
            <a:r>
              <a:rPr lang="it-IT" sz="2000" dirty="0">
                <a:solidFill>
                  <a:srgbClr val="1E4099"/>
                </a:solidFill>
              </a:rPr>
              <a:t>ma rispettando intervalli di tempo da 10 a 20 giorni </a:t>
            </a:r>
            <a:endParaRPr sz="2000" dirty="0">
              <a:solidFill>
                <a:srgbClr val="1E4099"/>
              </a:solidFill>
            </a:endParaRPr>
          </a:p>
          <a:p>
            <a:pPr marL="228600" lvl="0" indent="-228600" algn="l" rtl="0">
              <a:lnSpc>
                <a:spcPct val="90000"/>
              </a:lnSpc>
              <a:spcBef>
                <a:spcPts val="1000"/>
              </a:spcBef>
              <a:spcAft>
                <a:spcPts val="0"/>
              </a:spcAft>
              <a:buClr>
                <a:srgbClr val="1E4099"/>
              </a:buClr>
              <a:buSzPts val="2000"/>
              <a:buChar char="•"/>
            </a:pPr>
            <a:r>
              <a:rPr lang="it-IT" sz="2000" dirty="0">
                <a:solidFill>
                  <a:srgbClr val="1E4099"/>
                </a:solidFill>
              </a:rPr>
              <a:t>Si possono stipulare dal 20 al 30% del numero dei lavoratori a tempo indeterminato</a:t>
            </a:r>
            <a:endParaRPr sz="2000" dirty="0">
              <a:solidFill>
                <a:srgbClr val="1E4099"/>
              </a:solidFill>
            </a:endParaRPr>
          </a:p>
        </p:txBody>
      </p:sp>
      <p:sp>
        <p:nvSpPr>
          <p:cNvPr id="199" name="Google Shape;199;p20"/>
          <p:cNvSpPr/>
          <p:nvPr/>
        </p:nvSpPr>
        <p:spPr>
          <a:xfrm>
            <a:off x="1023747" y="1061351"/>
            <a:ext cx="9819844" cy="224676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dirty="0"/>
          </a:p>
        </p:txBody>
      </p:sp>
      <p:pic>
        <p:nvPicPr>
          <p:cNvPr id="2" name="Immagine 1"/>
          <p:cNvPicPr>
            <a:picLocks noChangeAspect="1"/>
          </p:cNvPicPr>
          <p:nvPr/>
        </p:nvPicPr>
        <p:blipFill>
          <a:blip r:embed="rId4"/>
          <a:stretch>
            <a:fillRect/>
          </a:stretch>
        </p:blipFill>
        <p:spPr>
          <a:xfrm>
            <a:off x="4059222" y="925841"/>
            <a:ext cx="6667500" cy="315277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21"/>
          <p:cNvSpPr/>
          <p:nvPr/>
        </p:nvSpPr>
        <p:spPr>
          <a:xfrm>
            <a:off x="731520" y="1719240"/>
            <a:ext cx="1840991" cy="2694263"/>
          </a:xfrm>
          <a:prstGeom prst="rect">
            <a:avLst/>
          </a:prstGeom>
          <a:noFill/>
          <a:ln>
            <a:noFill/>
          </a:ln>
        </p:spPr>
        <p:txBody>
          <a:bodyPr spcFirstLastPara="1" wrap="square" lIns="0" tIns="45700" rIns="0" bIns="45700" anchor="t" anchorCtr="0">
            <a:noAutofit/>
          </a:bodyPr>
          <a:lstStyle/>
          <a:p>
            <a:pPr marL="0" marR="0" lvl="0" indent="0" algn="just" rtl="0">
              <a:lnSpc>
                <a:spcPct val="115384"/>
              </a:lnSpc>
              <a:spcBef>
                <a:spcPts val="0"/>
              </a:spcBef>
              <a:spcAft>
                <a:spcPts val="0"/>
              </a:spcAft>
              <a:buClr>
                <a:schemeClr val="dk1"/>
              </a:buClr>
              <a:buSzPts val="1300"/>
              <a:buFont typeface="Calibri"/>
              <a:buNone/>
            </a:pPr>
            <a:endParaRPr sz="1300" b="0" i="0" u="none" strike="noStrike" cap="none">
              <a:solidFill>
                <a:srgbClr val="1E4099"/>
              </a:solidFill>
              <a:latin typeface="Verdana"/>
              <a:ea typeface="Verdana"/>
              <a:cs typeface="Verdana"/>
              <a:sym typeface="Verdana"/>
            </a:endParaRPr>
          </a:p>
        </p:txBody>
      </p:sp>
      <p:sp>
        <p:nvSpPr>
          <p:cNvPr id="206" name="Google Shape;206;p21"/>
          <p:cNvSpPr/>
          <p:nvPr/>
        </p:nvSpPr>
        <p:spPr>
          <a:xfrm>
            <a:off x="0" y="-23718"/>
            <a:ext cx="576000" cy="6886668"/>
          </a:xfrm>
          <a:prstGeom prst="rect">
            <a:avLst/>
          </a:prstGeom>
          <a:solidFill>
            <a:srgbClr val="1E4099"/>
          </a:solidFill>
          <a:ln w="12700" cap="flat" cmpd="sng">
            <a:solidFill>
              <a:srgbClr val="00329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Calibri"/>
              <a:buNone/>
            </a:pPr>
            <a:endParaRPr sz="2800" b="1" i="0" u="none" strike="noStrike" cap="none">
              <a:solidFill>
                <a:srgbClr val="FFFFFF"/>
              </a:solidFill>
              <a:latin typeface="Verdana"/>
              <a:ea typeface="Verdana"/>
              <a:cs typeface="Verdana"/>
              <a:sym typeface="Verdana"/>
            </a:endParaRPr>
          </a:p>
        </p:txBody>
      </p:sp>
      <p:sp>
        <p:nvSpPr>
          <p:cNvPr id="207" name="Google Shape;207;p21"/>
          <p:cNvSpPr/>
          <p:nvPr/>
        </p:nvSpPr>
        <p:spPr>
          <a:xfrm>
            <a:off x="1023747" y="1851683"/>
            <a:ext cx="10652845" cy="4530455"/>
          </a:xfrm>
          <a:prstGeom prst="rect">
            <a:avLst/>
          </a:prstGeom>
          <a:noFill/>
          <a:ln>
            <a:noFill/>
          </a:ln>
        </p:spPr>
        <p:txBody>
          <a:bodyPr spcFirstLastPara="1" wrap="square" lIns="0" tIns="45700" rIns="0" bIns="45700" anchor="t" anchorCtr="0">
            <a:noAutofit/>
          </a:bodyPr>
          <a:lstStyle/>
          <a:p>
            <a:pPr marL="0" marR="0" lvl="0" indent="0" algn="just" rtl="0">
              <a:lnSpc>
                <a:spcPct val="75000"/>
              </a:lnSpc>
              <a:spcBef>
                <a:spcPts val="0"/>
              </a:spcBef>
              <a:spcAft>
                <a:spcPts val="0"/>
              </a:spcAft>
              <a:buClr>
                <a:schemeClr val="dk1"/>
              </a:buClr>
              <a:buSzPts val="2000"/>
              <a:buFont typeface="Calibri"/>
              <a:buNone/>
            </a:pPr>
            <a:endParaRPr sz="2000" b="1" i="0" u="none" strike="noStrike" cap="none">
              <a:solidFill>
                <a:srgbClr val="1E4099"/>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rgbClr val="000000"/>
              </a:solidFill>
              <a:latin typeface="Calibri"/>
              <a:ea typeface="Calibri"/>
              <a:cs typeface="Calibri"/>
              <a:sym typeface="Calibri"/>
            </a:endParaRPr>
          </a:p>
          <a:p>
            <a:pPr marL="0" marR="0" lvl="0" indent="0" algn="just" rtl="0">
              <a:lnSpc>
                <a:spcPct val="75000"/>
              </a:lnSpc>
              <a:spcBef>
                <a:spcPts val="300"/>
              </a:spcBef>
              <a:spcAft>
                <a:spcPts val="0"/>
              </a:spcAft>
              <a:buClr>
                <a:schemeClr val="dk1"/>
              </a:buClr>
              <a:buSzPts val="2000"/>
              <a:buFont typeface="Calibri"/>
              <a:buNone/>
            </a:pPr>
            <a:endParaRPr sz="2000" b="0" i="0" u="none" strike="noStrike" cap="none">
              <a:solidFill>
                <a:srgbClr val="1E4099"/>
              </a:solidFill>
              <a:latin typeface="Verdana"/>
              <a:ea typeface="Verdana"/>
              <a:cs typeface="Verdana"/>
              <a:sym typeface="Verdana"/>
            </a:endParaRPr>
          </a:p>
          <a:p>
            <a:pPr marL="0" marR="0" lvl="0" indent="0" algn="just" rtl="0">
              <a:lnSpc>
                <a:spcPct val="75000"/>
              </a:lnSpc>
              <a:spcBef>
                <a:spcPts val="300"/>
              </a:spcBef>
              <a:spcAft>
                <a:spcPts val="0"/>
              </a:spcAft>
              <a:buClr>
                <a:schemeClr val="dk1"/>
              </a:buClr>
              <a:buSzPts val="2000"/>
              <a:buFont typeface="Calibri"/>
              <a:buNone/>
            </a:pPr>
            <a:endParaRPr sz="2000" b="0" i="0" u="none" strike="noStrike" cap="none">
              <a:solidFill>
                <a:srgbClr val="000000"/>
              </a:solidFill>
              <a:latin typeface="Verdana"/>
              <a:ea typeface="Verdana"/>
              <a:cs typeface="Verdana"/>
              <a:sym typeface="Verdana"/>
            </a:endParaRPr>
          </a:p>
        </p:txBody>
      </p:sp>
      <p:sp>
        <p:nvSpPr>
          <p:cNvPr id="208" name="Google Shape;208;p21"/>
          <p:cNvSpPr/>
          <p:nvPr/>
        </p:nvSpPr>
        <p:spPr>
          <a:xfrm>
            <a:off x="1023747" y="5340720"/>
            <a:ext cx="10801257" cy="1694463"/>
          </a:xfrm>
          <a:prstGeom prst="rect">
            <a:avLst/>
          </a:prstGeom>
          <a:noFill/>
          <a:ln>
            <a:noFill/>
          </a:ln>
        </p:spPr>
        <p:txBody>
          <a:bodyPr spcFirstLastPara="1" wrap="square" lIns="0" tIns="45700" rIns="0" bIns="45700" anchor="t" anchorCtr="0">
            <a:noAutofit/>
          </a:bodyPr>
          <a:lstStyle/>
          <a:p>
            <a:pPr marL="0" marR="0" lvl="0" indent="0" algn="l" rtl="0">
              <a:lnSpc>
                <a:spcPct val="75000"/>
              </a:lnSpc>
              <a:spcBef>
                <a:spcPts val="0"/>
              </a:spcBef>
              <a:spcAft>
                <a:spcPts val="0"/>
              </a:spcAft>
              <a:buClr>
                <a:schemeClr val="dk1"/>
              </a:buClr>
              <a:buSzPts val="2000"/>
              <a:buFont typeface="Calibri"/>
              <a:buNone/>
            </a:pPr>
            <a:endParaRPr sz="2000" b="0" i="0" u="none" strike="noStrike" cap="none">
              <a:solidFill>
                <a:srgbClr val="000000"/>
              </a:solidFill>
              <a:latin typeface="Verdana"/>
              <a:ea typeface="Verdana"/>
              <a:cs typeface="Verdana"/>
              <a:sym typeface="Verdana"/>
            </a:endParaRPr>
          </a:p>
        </p:txBody>
      </p:sp>
      <p:sp>
        <p:nvSpPr>
          <p:cNvPr id="209" name="Google Shape;209;p21"/>
          <p:cNvSpPr/>
          <p:nvPr/>
        </p:nvSpPr>
        <p:spPr>
          <a:xfrm>
            <a:off x="859572" y="1412437"/>
            <a:ext cx="5466584" cy="369332"/>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10" name="Google Shape;210;p21"/>
          <p:cNvSpPr/>
          <p:nvPr/>
        </p:nvSpPr>
        <p:spPr>
          <a:xfrm>
            <a:off x="724411" y="1491193"/>
            <a:ext cx="10472324" cy="258532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p:txBody>
      </p:sp>
      <p:pic>
        <p:nvPicPr>
          <p:cNvPr id="211" name="Google Shape;211;p21" descr="Immagine che contiene testo, mappa&#10;&#10;Descrizione generata automaticamente"/>
          <p:cNvPicPr preferRelativeResize="0"/>
          <p:nvPr/>
        </p:nvPicPr>
        <p:blipFill rotWithShape="1">
          <a:blip r:embed="rId3">
            <a:alphaModFix/>
          </a:blip>
          <a:srcRect/>
          <a:stretch/>
        </p:blipFill>
        <p:spPr>
          <a:xfrm>
            <a:off x="10914927" y="0"/>
            <a:ext cx="1277073" cy="6858000"/>
          </a:xfrm>
          <a:prstGeom prst="rect">
            <a:avLst/>
          </a:prstGeom>
          <a:noFill/>
          <a:ln>
            <a:noFill/>
          </a:ln>
        </p:spPr>
      </p:pic>
      <p:sp>
        <p:nvSpPr>
          <p:cNvPr id="212" name="Google Shape;212;p21"/>
          <p:cNvSpPr txBox="1">
            <a:spLocks noGrp="1"/>
          </p:cNvSpPr>
          <p:nvPr>
            <p:ph type="title"/>
          </p:nvPr>
        </p:nvSpPr>
        <p:spPr>
          <a:xfrm>
            <a:off x="637052" y="325210"/>
            <a:ext cx="10216823" cy="8683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03299"/>
              </a:buClr>
              <a:buSzPct val="141935"/>
              <a:buFont typeface="Calibri"/>
              <a:buNone/>
            </a:pPr>
            <a:r>
              <a:rPr lang="it-IT" b="1" dirty="0" smtClean="0">
                <a:solidFill>
                  <a:srgbClr val="003299"/>
                </a:solidFill>
              </a:rPr>
              <a:t>Il </a:t>
            </a:r>
            <a:r>
              <a:rPr lang="it-IT" b="1" dirty="0">
                <a:solidFill>
                  <a:srgbClr val="003299"/>
                </a:solidFill>
              </a:rPr>
              <a:t>contratto INTERMITTENTE </a:t>
            </a:r>
            <a:r>
              <a:rPr lang="it-IT" sz="3100" b="1" dirty="0" smtClean="0">
                <a:solidFill>
                  <a:srgbClr val="003299"/>
                </a:solidFill>
              </a:rPr>
              <a:t>(</a:t>
            </a:r>
            <a:r>
              <a:rPr lang="it-IT" sz="3100" b="1" dirty="0">
                <a:solidFill>
                  <a:srgbClr val="003299"/>
                </a:solidFill>
              </a:rPr>
              <a:t>A</a:t>
            </a:r>
            <a:r>
              <a:rPr lang="it-IT" sz="3100" b="1" dirty="0" smtClean="0">
                <a:solidFill>
                  <a:srgbClr val="003299"/>
                </a:solidFill>
              </a:rPr>
              <a:t> chiamata </a:t>
            </a:r>
            <a:r>
              <a:rPr lang="it-IT" sz="3100" b="1" dirty="0">
                <a:solidFill>
                  <a:srgbClr val="003299"/>
                </a:solidFill>
              </a:rPr>
              <a:t>o Job on call)</a:t>
            </a:r>
            <a:endParaRPr sz="3100" b="1" dirty="0">
              <a:solidFill>
                <a:srgbClr val="003299"/>
              </a:solidFill>
            </a:endParaRPr>
          </a:p>
        </p:txBody>
      </p:sp>
      <p:sp>
        <p:nvSpPr>
          <p:cNvPr id="213" name="Google Shape;213;p21"/>
          <p:cNvSpPr txBox="1">
            <a:spLocks noGrp="1"/>
          </p:cNvSpPr>
          <p:nvPr>
            <p:ph type="body" idx="1"/>
          </p:nvPr>
        </p:nvSpPr>
        <p:spPr>
          <a:xfrm>
            <a:off x="575999" y="1537555"/>
            <a:ext cx="9960226" cy="2319033"/>
          </a:xfrm>
          <a:prstGeom prst="rect">
            <a:avLst/>
          </a:prstGeom>
          <a:noFill/>
          <a:ln>
            <a:noFill/>
          </a:ln>
        </p:spPr>
        <p:txBody>
          <a:bodyPr spcFirstLastPara="1" wrap="square" lIns="91425" tIns="45700" rIns="91425" bIns="45700" anchor="t" anchorCtr="0">
            <a:normAutofit/>
          </a:bodyPr>
          <a:lstStyle/>
          <a:p>
            <a:pPr marL="228600" lvl="0" indent="-228600" algn="just" rtl="0">
              <a:lnSpc>
                <a:spcPct val="90000"/>
              </a:lnSpc>
              <a:spcBef>
                <a:spcPts val="1000"/>
              </a:spcBef>
              <a:spcAft>
                <a:spcPts val="0"/>
              </a:spcAft>
              <a:buClr>
                <a:schemeClr val="dk1"/>
              </a:buClr>
              <a:buSzPts val="2800"/>
              <a:buChar char="•"/>
            </a:pPr>
            <a:r>
              <a:rPr lang="it-IT" dirty="0">
                <a:solidFill>
                  <a:srgbClr val="003299"/>
                </a:solidFill>
                <a:sym typeface="Arial"/>
              </a:rPr>
              <a:t>Il  contratto collettivo disciplina esigenze del datore di lavoro e le modalità di utilizzo. Può essere applicato per </a:t>
            </a:r>
            <a:r>
              <a:rPr lang="it-IT" b="1" dirty="0">
                <a:solidFill>
                  <a:srgbClr val="003299"/>
                </a:solidFill>
                <a:sym typeface="Arial"/>
              </a:rPr>
              <a:t>cause soggettive</a:t>
            </a:r>
            <a:r>
              <a:rPr lang="it-IT" dirty="0">
                <a:solidFill>
                  <a:srgbClr val="003299"/>
                </a:solidFill>
                <a:sym typeface="Arial"/>
              </a:rPr>
              <a:t>: meno di 24 o più di 55 anni (anche pensionati</a:t>
            </a:r>
            <a:r>
              <a:rPr lang="it-IT" dirty="0" smtClean="0">
                <a:solidFill>
                  <a:srgbClr val="003299"/>
                </a:solidFill>
                <a:sym typeface="Arial"/>
              </a:rPr>
              <a:t>). Al di fuori, solo in casistiche previste dai CCNL applicabili.</a:t>
            </a:r>
            <a:endParaRPr lang="it-IT" dirty="0">
              <a:solidFill>
                <a:srgbClr val="003299"/>
              </a:solidFill>
              <a:sym typeface="Arial"/>
            </a:endParaRPr>
          </a:p>
          <a:p>
            <a:pPr marL="228600" indent="-228600" algn="just">
              <a:buSzPts val="2800"/>
            </a:pPr>
            <a:r>
              <a:rPr lang="it-IT" dirty="0">
                <a:solidFill>
                  <a:srgbClr val="003299"/>
                </a:solidFill>
                <a:sym typeface="Arial"/>
              </a:rPr>
              <a:t>E’ obbligatorio l’</a:t>
            </a:r>
            <a:r>
              <a:rPr lang="it-IT" b="1" dirty="0">
                <a:solidFill>
                  <a:srgbClr val="003299"/>
                </a:solidFill>
                <a:sym typeface="Arial"/>
              </a:rPr>
              <a:t>atto </a:t>
            </a:r>
            <a:r>
              <a:rPr lang="it-IT" b="1" dirty="0" smtClean="0">
                <a:solidFill>
                  <a:srgbClr val="003299"/>
                </a:solidFill>
                <a:sym typeface="Arial"/>
              </a:rPr>
              <a:t>scritto.</a:t>
            </a:r>
            <a:endParaRPr lang="it-IT" b="1" dirty="0">
              <a:solidFill>
                <a:srgbClr val="003299"/>
              </a:solidFill>
              <a:sym typeface="Arial"/>
            </a:endParaRPr>
          </a:p>
        </p:txBody>
      </p:sp>
      <p:pic>
        <p:nvPicPr>
          <p:cNvPr id="2" name="Immagine 1"/>
          <p:cNvPicPr>
            <a:picLocks noChangeAspect="1"/>
          </p:cNvPicPr>
          <p:nvPr/>
        </p:nvPicPr>
        <p:blipFill>
          <a:blip r:embed="rId4"/>
          <a:stretch>
            <a:fillRect/>
          </a:stretch>
        </p:blipFill>
        <p:spPr>
          <a:xfrm>
            <a:off x="612834" y="4015991"/>
            <a:ext cx="5062252" cy="2836887"/>
          </a:xfrm>
          <a:prstGeom prst="rect">
            <a:avLst/>
          </a:prstGeom>
        </p:spPr>
      </p:pic>
      <p:sp>
        <p:nvSpPr>
          <p:cNvPr id="3" name="Rettangolo 2"/>
          <p:cNvSpPr/>
          <p:nvPr/>
        </p:nvSpPr>
        <p:spPr>
          <a:xfrm>
            <a:off x="4016919" y="3902950"/>
            <a:ext cx="6836956" cy="1643527"/>
          </a:xfrm>
          <a:prstGeom prst="rect">
            <a:avLst/>
          </a:prstGeom>
        </p:spPr>
        <p:txBody>
          <a:bodyPr wrap="square">
            <a:spAutoFit/>
          </a:bodyPr>
          <a:lstStyle/>
          <a:p>
            <a:pPr marL="228600" indent="-228600" algn="just">
              <a:lnSpc>
                <a:spcPct val="90000"/>
              </a:lnSpc>
              <a:spcBef>
                <a:spcPts val="1000"/>
              </a:spcBef>
              <a:buClr>
                <a:schemeClr val="dk1"/>
              </a:buClr>
              <a:buSzPts val="2800"/>
              <a:buFont typeface="Arial"/>
              <a:buChar char="•"/>
            </a:pPr>
            <a:r>
              <a:rPr lang="it-IT" sz="2800" dirty="0">
                <a:solidFill>
                  <a:srgbClr val="003299"/>
                </a:solidFill>
                <a:latin typeface="Calibri"/>
                <a:ea typeface="Calibri"/>
                <a:cs typeface="Calibri"/>
                <a:sym typeface="Calibri"/>
              </a:rPr>
              <a:t>La </a:t>
            </a:r>
            <a:r>
              <a:rPr lang="it-IT" sz="2800" b="1" dirty="0">
                <a:solidFill>
                  <a:srgbClr val="003299"/>
                </a:solidFill>
                <a:latin typeface="Calibri"/>
                <a:ea typeface="Calibri"/>
                <a:cs typeface="Calibri"/>
                <a:sym typeface="Calibri"/>
              </a:rPr>
              <a:t>durata massima </a:t>
            </a:r>
            <a:r>
              <a:rPr lang="it-IT" sz="2800" dirty="0">
                <a:solidFill>
                  <a:srgbClr val="003299"/>
                </a:solidFill>
                <a:latin typeface="Calibri"/>
                <a:ea typeface="Calibri"/>
                <a:cs typeface="Calibri"/>
                <a:sym typeface="Calibri"/>
              </a:rPr>
              <a:t>di un contratto a chiamata non può superare i 400 giorni in 3 anni, fatta eccezione di alcuni settori, quali: turismo, pubblici esercizi e </a:t>
            </a:r>
            <a:r>
              <a:rPr lang="it-IT" sz="2800" dirty="0" smtClean="0">
                <a:solidFill>
                  <a:srgbClr val="003299"/>
                </a:solidFill>
                <a:latin typeface="Calibri"/>
                <a:ea typeface="Calibri"/>
                <a:cs typeface="Calibri"/>
                <a:sym typeface="Calibri"/>
              </a:rPr>
              <a:t>spettacolo.</a:t>
            </a:r>
            <a:endParaRPr lang="it-IT" sz="2800" dirty="0">
              <a:solidFill>
                <a:srgbClr val="003299"/>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21"/>
          <p:cNvSpPr/>
          <p:nvPr/>
        </p:nvSpPr>
        <p:spPr>
          <a:xfrm>
            <a:off x="731520" y="1719240"/>
            <a:ext cx="1840991" cy="2694263"/>
          </a:xfrm>
          <a:prstGeom prst="rect">
            <a:avLst/>
          </a:prstGeom>
          <a:noFill/>
          <a:ln>
            <a:noFill/>
          </a:ln>
        </p:spPr>
        <p:txBody>
          <a:bodyPr spcFirstLastPara="1" wrap="square" lIns="0" tIns="45700" rIns="0" bIns="45700" anchor="t" anchorCtr="0">
            <a:noAutofit/>
          </a:bodyPr>
          <a:lstStyle/>
          <a:p>
            <a:pPr marL="0" marR="0" lvl="0" indent="0" algn="just" rtl="0">
              <a:lnSpc>
                <a:spcPct val="115384"/>
              </a:lnSpc>
              <a:spcBef>
                <a:spcPts val="0"/>
              </a:spcBef>
              <a:spcAft>
                <a:spcPts val="0"/>
              </a:spcAft>
              <a:buClr>
                <a:schemeClr val="dk1"/>
              </a:buClr>
              <a:buSzPts val="1300"/>
              <a:buFont typeface="Calibri"/>
              <a:buNone/>
            </a:pPr>
            <a:endParaRPr sz="1300" b="0" i="0" u="none" strike="noStrike" cap="none">
              <a:solidFill>
                <a:srgbClr val="1E4099"/>
              </a:solidFill>
              <a:latin typeface="Verdana"/>
              <a:ea typeface="Verdana"/>
              <a:cs typeface="Verdana"/>
              <a:sym typeface="Verdana"/>
            </a:endParaRPr>
          </a:p>
        </p:txBody>
      </p:sp>
      <p:sp>
        <p:nvSpPr>
          <p:cNvPr id="206" name="Google Shape;206;p21"/>
          <p:cNvSpPr/>
          <p:nvPr/>
        </p:nvSpPr>
        <p:spPr>
          <a:xfrm>
            <a:off x="0" y="-23718"/>
            <a:ext cx="576000" cy="6886668"/>
          </a:xfrm>
          <a:prstGeom prst="rect">
            <a:avLst/>
          </a:prstGeom>
          <a:solidFill>
            <a:srgbClr val="1E4099"/>
          </a:solidFill>
          <a:ln w="12700" cap="flat" cmpd="sng">
            <a:solidFill>
              <a:srgbClr val="00329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Calibri"/>
              <a:buNone/>
            </a:pPr>
            <a:endParaRPr sz="2800" b="1" i="0" u="none" strike="noStrike" cap="none">
              <a:solidFill>
                <a:srgbClr val="FFFFFF"/>
              </a:solidFill>
              <a:latin typeface="Verdana"/>
              <a:ea typeface="Verdana"/>
              <a:cs typeface="Verdana"/>
              <a:sym typeface="Verdana"/>
            </a:endParaRPr>
          </a:p>
        </p:txBody>
      </p:sp>
      <p:sp>
        <p:nvSpPr>
          <p:cNvPr id="207" name="Google Shape;207;p21"/>
          <p:cNvSpPr/>
          <p:nvPr/>
        </p:nvSpPr>
        <p:spPr>
          <a:xfrm>
            <a:off x="1023747" y="1851683"/>
            <a:ext cx="10652845" cy="4530455"/>
          </a:xfrm>
          <a:prstGeom prst="rect">
            <a:avLst/>
          </a:prstGeom>
          <a:noFill/>
          <a:ln>
            <a:noFill/>
          </a:ln>
        </p:spPr>
        <p:txBody>
          <a:bodyPr spcFirstLastPara="1" wrap="square" lIns="0" tIns="45700" rIns="0" bIns="45700" anchor="t" anchorCtr="0">
            <a:noAutofit/>
          </a:bodyPr>
          <a:lstStyle/>
          <a:p>
            <a:pPr marL="0" marR="0" lvl="0" indent="0" algn="just" rtl="0">
              <a:lnSpc>
                <a:spcPct val="75000"/>
              </a:lnSpc>
              <a:spcBef>
                <a:spcPts val="0"/>
              </a:spcBef>
              <a:spcAft>
                <a:spcPts val="0"/>
              </a:spcAft>
              <a:buClr>
                <a:schemeClr val="dk1"/>
              </a:buClr>
              <a:buSzPts val="2000"/>
              <a:buFont typeface="Calibri"/>
              <a:buNone/>
            </a:pPr>
            <a:endParaRPr sz="2000" b="1" i="0" u="none" strike="noStrike" cap="none">
              <a:solidFill>
                <a:srgbClr val="1E4099"/>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rgbClr val="000000"/>
              </a:solidFill>
              <a:latin typeface="Calibri"/>
              <a:ea typeface="Calibri"/>
              <a:cs typeface="Calibri"/>
              <a:sym typeface="Calibri"/>
            </a:endParaRPr>
          </a:p>
          <a:p>
            <a:pPr marL="0" marR="0" lvl="0" indent="0" algn="just" rtl="0">
              <a:lnSpc>
                <a:spcPct val="75000"/>
              </a:lnSpc>
              <a:spcBef>
                <a:spcPts val="300"/>
              </a:spcBef>
              <a:spcAft>
                <a:spcPts val="0"/>
              </a:spcAft>
              <a:buClr>
                <a:schemeClr val="dk1"/>
              </a:buClr>
              <a:buSzPts val="2000"/>
              <a:buFont typeface="Calibri"/>
              <a:buNone/>
            </a:pPr>
            <a:endParaRPr sz="2000" b="0" i="0" u="none" strike="noStrike" cap="none">
              <a:solidFill>
                <a:srgbClr val="1E4099"/>
              </a:solidFill>
              <a:latin typeface="Verdana"/>
              <a:ea typeface="Verdana"/>
              <a:cs typeface="Verdana"/>
              <a:sym typeface="Verdana"/>
            </a:endParaRPr>
          </a:p>
          <a:p>
            <a:pPr marL="0" marR="0" lvl="0" indent="0" algn="just" rtl="0">
              <a:lnSpc>
                <a:spcPct val="75000"/>
              </a:lnSpc>
              <a:spcBef>
                <a:spcPts val="300"/>
              </a:spcBef>
              <a:spcAft>
                <a:spcPts val="0"/>
              </a:spcAft>
              <a:buClr>
                <a:schemeClr val="dk1"/>
              </a:buClr>
              <a:buSzPts val="2000"/>
              <a:buFont typeface="Calibri"/>
              <a:buNone/>
            </a:pPr>
            <a:endParaRPr sz="2000" b="0" i="0" u="none" strike="noStrike" cap="none">
              <a:solidFill>
                <a:srgbClr val="000000"/>
              </a:solidFill>
              <a:latin typeface="Verdana"/>
              <a:ea typeface="Verdana"/>
              <a:cs typeface="Verdana"/>
              <a:sym typeface="Verdana"/>
            </a:endParaRPr>
          </a:p>
        </p:txBody>
      </p:sp>
      <p:sp>
        <p:nvSpPr>
          <p:cNvPr id="208" name="Google Shape;208;p21"/>
          <p:cNvSpPr/>
          <p:nvPr/>
        </p:nvSpPr>
        <p:spPr>
          <a:xfrm>
            <a:off x="1023747" y="5340720"/>
            <a:ext cx="10801257" cy="1694463"/>
          </a:xfrm>
          <a:prstGeom prst="rect">
            <a:avLst/>
          </a:prstGeom>
          <a:noFill/>
          <a:ln>
            <a:noFill/>
          </a:ln>
        </p:spPr>
        <p:txBody>
          <a:bodyPr spcFirstLastPara="1" wrap="square" lIns="0" tIns="45700" rIns="0" bIns="45700" anchor="t" anchorCtr="0">
            <a:noAutofit/>
          </a:bodyPr>
          <a:lstStyle/>
          <a:p>
            <a:pPr marL="0" marR="0" lvl="0" indent="0" algn="l" rtl="0">
              <a:lnSpc>
                <a:spcPct val="75000"/>
              </a:lnSpc>
              <a:spcBef>
                <a:spcPts val="0"/>
              </a:spcBef>
              <a:spcAft>
                <a:spcPts val="0"/>
              </a:spcAft>
              <a:buClr>
                <a:schemeClr val="dk1"/>
              </a:buClr>
              <a:buSzPts val="2000"/>
              <a:buFont typeface="Calibri"/>
              <a:buNone/>
            </a:pPr>
            <a:endParaRPr sz="2000" b="0" i="0" u="none" strike="noStrike" cap="none">
              <a:solidFill>
                <a:srgbClr val="000000"/>
              </a:solidFill>
              <a:latin typeface="Verdana"/>
              <a:ea typeface="Verdana"/>
              <a:cs typeface="Verdana"/>
              <a:sym typeface="Verdana"/>
            </a:endParaRPr>
          </a:p>
        </p:txBody>
      </p:sp>
      <p:sp>
        <p:nvSpPr>
          <p:cNvPr id="209" name="Google Shape;209;p21"/>
          <p:cNvSpPr/>
          <p:nvPr/>
        </p:nvSpPr>
        <p:spPr>
          <a:xfrm>
            <a:off x="859572" y="1412437"/>
            <a:ext cx="5466584" cy="369332"/>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10" name="Google Shape;210;p21"/>
          <p:cNvSpPr/>
          <p:nvPr/>
        </p:nvSpPr>
        <p:spPr>
          <a:xfrm>
            <a:off x="724411" y="1491193"/>
            <a:ext cx="10472324" cy="258532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p:txBody>
      </p:sp>
      <p:pic>
        <p:nvPicPr>
          <p:cNvPr id="211" name="Google Shape;211;p21" descr="Immagine che contiene testo, mappa&#10;&#10;Descrizione generata automaticamente"/>
          <p:cNvPicPr preferRelativeResize="0"/>
          <p:nvPr/>
        </p:nvPicPr>
        <p:blipFill rotWithShape="1">
          <a:blip r:embed="rId3">
            <a:alphaModFix/>
          </a:blip>
          <a:srcRect/>
          <a:stretch/>
        </p:blipFill>
        <p:spPr>
          <a:xfrm>
            <a:off x="10914927" y="0"/>
            <a:ext cx="1277073" cy="6858000"/>
          </a:xfrm>
          <a:prstGeom prst="rect">
            <a:avLst/>
          </a:prstGeom>
          <a:noFill/>
          <a:ln>
            <a:noFill/>
          </a:ln>
        </p:spPr>
      </p:pic>
      <p:sp>
        <p:nvSpPr>
          <p:cNvPr id="212" name="Google Shape;212;p21"/>
          <p:cNvSpPr txBox="1">
            <a:spLocks noGrp="1"/>
          </p:cNvSpPr>
          <p:nvPr>
            <p:ph type="title"/>
          </p:nvPr>
        </p:nvSpPr>
        <p:spPr>
          <a:xfrm>
            <a:off x="724411" y="978255"/>
            <a:ext cx="10216823" cy="868363"/>
          </a:xfrm>
          <a:prstGeom prst="rect">
            <a:avLst/>
          </a:prstGeom>
          <a:noFill/>
          <a:ln>
            <a:noFill/>
          </a:ln>
        </p:spPr>
        <p:txBody>
          <a:bodyPr spcFirstLastPara="1" wrap="square" lIns="91425" tIns="45700" rIns="91425" bIns="45700" anchor="ctr" anchorCtr="0">
            <a:normAutofit fontScale="90000"/>
          </a:bodyPr>
          <a:lstStyle/>
          <a:p>
            <a:pPr algn="ctr">
              <a:buClr>
                <a:srgbClr val="003299"/>
              </a:buClr>
              <a:buSzPct val="141935"/>
            </a:pPr>
            <a:r>
              <a:rPr lang="it-IT" altLang="it-IT" b="1" dirty="0" smtClean="0">
                <a:solidFill>
                  <a:srgbClr val="003299"/>
                </a:solidFill>
              </a:rPr>
              <a:t>IL </a:t>
            </a:r>
            <a:r>
              <a:rPr lang="it-IT" altLang="it-IT" b="1" dirty="0">
                <a:solidFill>
                  <a:srgbClr val="003299"/>
                </a:solidFill>
              </a:rPr>
              <a:t>LAVORO OCCASIONALE</a:t>
            </a:r>
            <a:br>
              <a:rPr lang="it-IT" altLang="it-IT" b="1" dirty="0">
                <a:solidFill>
                  <a:srgbClr val="003299"/>
                </a:solidFill>
              </a:rPr>
            </a:br>
            <a:r>
              <a:rPr lang="it-IT" altLang="it-IT" sz="2700" dirty="0">
                <a:solidFill>
                  <a:srgbClr val="003299"/>
                </a:solidFill>
              </a:rPr>
              <a:t>art. 54 bis D.L. 50/2017 in vigore dal 24 giugno 2017</a:t>
            </a:r>
            <a:br>
              <a:rPr lang="it-IT" altLang="it-IT" sz="2700" dirty="0">
                <a:solidFill>
                  <a:srgbClr val="003299"/>
                </a:solidFill>
              </a:rPr>
            </a:br>
            <a:r>
              <a:rPr lang="it-IT" altLang="it-IT" sz="2700" dirty="0">
                <a:solidFill>
                  <a:srgbClr val="003299"/>
                </a:solidFill>
              </a:rPr>
              <a:t>circolare Inps n. 107 del 05 luglio 2017</a:t>
            </a:r>
            <a:r>
              <a:rPr lang="it-IT" altLang="it-IT" sz="3200" dirty="0">
                <a:solidFill>
                  <a:srgbClr val="21449C"/>
                </a:solidFill>
                <a:ea typeface="+mn-ea"/>
                <a:cs typeface="+mn-cs"/>
              </a:rPr>
              <a:t/>
            </a:r>
            <a:br>
              <a:rPr lang="it-IT" altLang="it-IT" sz="3200" dirty="0">
                <a:solidFill>
                  <a:srgbClr val="21449C"/>
                </a:solidFill>
                <a:ea typeface="+mn-ea"/>
                <a:cs typeface="+mn-cs"/>
              </a:rPr>
            </a:br>
            <a:r>
              <a:rPr lang="it-IT" sz="3100" b="1" dirty="0" smtClean="0">
                <a:solidFill>
                  <a:srgbClr val="003299"/>
                </a:solidFill>
              </a:rPr>
              <a:t/>
            </a:r>
            <a:br>
              <a:rPr lang="it-IT" sz="3100" b="1" dirty="0" smtClean="0">
                <a:solidFill>
                  <a:srgbClr val="003299"/>
                </a:solidFill>
              </a:rPr>
            </a:br>
            <a:endParaRPr sz="3100" b="1" dirty="0">
              <a:solidFill>
                <a:srgbClr val="003299"/>
              </a:solidFill>
            </a:endParaRPr>
          </a:p>
        </p:txBody>
      </p:sp>
      <p:sp>
        <p:nvSpPr>
          <p:cNvPr id="14" name="Rectangle 2"/>
          <p:cNvSpPr txBox="1">
            <a:spLocks noChangeArrowheads="1"/>
          </p:cNvSpPr>
          <p:nvPr/>
        </p:nvSpPr>
        <p:spPr>
          <a:xfrm>
            <a:off x="755684" y="862378"/>
            <a:ext cx="10744200" cy="762000"/>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defRPr/>
            </a:pPr>
            <a:endParaRPr lang="it-IT" altLang="it-IT" sz="1800" dirty="0">
              <a:solidFill>
                <a:srgbClr val="21449C"/>
              </a:solidFill>
              <a:ea typeface="+mn-ea"/>
              <a:cs typeface="+mn-cs"/>
            </a:endParaRPr>
          </a:p>
        </p:txBody>
      </p:sp>
      <p:sp>
        <p:nvSpPr>
          <p:cNvPr id="15" name="Rectangle 3"/>
          <p:cNvSpPr txBox="1">
            <a:spLocks noChangeArrowheads="1"/>
          </p:cNvSpPr>
          <p:nvPr/>
        </p:nvSpPr>
        <p:spPr bwMode="auto">
          <a:xfrm>
            <a:off x="889525" y="1860525"/>
            <a:ext cx="9688359" cy="4392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eaLnBrk="0" hangingPunct="0">
              <a:spcBef>
                <a:spcPct val="20000"/>
              </a:spcBef>
              <a:buClr>
                <a:srgbClr val="21449C"/>
              </a:buClr>
              <a:buChar char="•"/>
              <a:defRPr sz="2800">
                <a:solidFill>
                  <a:schemeClr val="tx1"/>
                </a:solidFill>
                <a:latin typeface="DecimaWE Rg" pitchFamily="2" charset="0"/>
              </a:defRPr>
            </a:lvl1pPr>
            <a:lvl2pPr marL="742950" indent="-285750" algn="l" eaLnBrk="0" hangingPunct="0">
              <a:spcBef>
                <a:spcPct val="20000"/>
              </a:spcBef>
              <a:buFont typeface="Wingdings" pitchFamily="2" charset="2"/>
              <a:buChar char="§"/>
              <a:defRPr sz="2400">
                <a:solidFill>
                  <a:schemeClr val="tx1"/>
                </a:solidFill>
                <a:latin typeface="DecimaWE Rg" pitchFamily="2" charset="0"/>
              </a:defRPr>
            </a:lvl2pPr>
            <a:lvl3pPr marL="1143000" indent="-228600" algn="l" eaLnBrk="0" hangingPunct="0">
              <a:spcBef>
                <a:spcPct val="20000"/>
              </a:spcBef>
              <a:buChar char="•"/>
              <a:defRPr sz="2200">
                <a:solidFill>
                  <a:schemeClr val="tx1"/>
                </a:solidFill>
                <a:latin typeface="DecimaWE Rg" pitchFamily="2" charset="0"/>
              </a:defRPr>
            </a:lvl3pPr>
            <a:lvl4pPr marL="1600200" indent="-228600" algn="l" eaLnBrk="0" hangingPunct="0">
              <a:spcBef>
                <a:spcPct val="20000"/>
              </a:spcBef>
              <a:defRPr>
                <a:solidFill>
                  <a:schemeClr val="tx1"/>
                </a:solidFill>
                <a:latin typeface="DecimaW03 Rg" pitchFamily="2" charset="0"/>
              </a:defRPr>
            </a:lvl4pPr>
            <a:lvl5pPr marL="2057400" indent="-228600" algn="l" eaLnBrk="0" hangingPunct="0">
              <a:spcBef>
                <a:spcPct val="20000"/>
              </a:spcBef>
              <a:buChar char="»"/>
              <a:defRPr>
                <a:solidFill>
                  <a:schemeClr val="tx1"/>
                </a:solidFill>
                <a:latin typeface="DecimaW03 Rg" pitchFamily="2" charset="0"/>
              </a:defRPr>
            </a:lvl5pPr>
            <a:lvl6pPr marL="2514600" indent="-228600" eaLnBrk="0" fontAlgn="base" hangingPunct="0">
              <a:spcBef>
                <a:spcPct val="20000"/>
              </a:spcBef>
              <a:spcAft>
                <a:spcPct val="0"/>
              </a:spcAft>
              <a:buChar char="»"/>
              <a:defRPr>
                <a:solidFill>
                  <a:schemeClr val="tx1"/>
                </a:solidFill>
                <a:latin typeface="DecimaW03 Rg" pitchFamily="2" charset="0"/>
              </a:defRPr>
            </a:lvl6pPr>
            <a:lvl7pPr marL="2971800" indent="-228600" eaLnBrk="0" fontAlgn="base" hangingPunct="0">
              <a:spcBef>
                <a:spcPct val="20000"/>
              </a:spcBef>
              <a:spcAft>
                <a:spcPct val="0"/>
              </a:spcAft>
              <a:buChar char="»"/>
              <a:defRPr>
                <a:solidFill>
                  <a:schemeClr val="tx1"/>
                </a:solidFill>
                <a:latin typeface="DecimaW03 Rg" pitchFamily="2" charset="0"/>
              </a:defRPr>
            </a:lvl7pPr>
            <a:lvl8pPr marL="3429000" indent="-228600" eaLnBrk="0" fontAlgn="base" hangingPunct="0">
              <a:spcBef>
                <a:spcPct val="20000"/>
              </a:spcBef>
              <a:spcAft>
                <a:spcPct val="0"/>
              </a:spcAft>
              <a:buChar char="»"/>
              <a:defRPr>
                <a:solidFill>
                  <a:schemeClr val="tx1"/>
                </a:solidFill>
                <a:latin typeface="DecimaW03 Rg" pitchFamily="2" charset="0"/>
              </a:defRPr>
            </a:lvl8pPr>
            <a:lvl9pPr marL="3886200" indent="-228600" eaLnBrk="0" fontAlgn="base" hangingPunct="0">
              <a:spcBef>
                <a:spcPct val="20000"/>
              </a:spcBef>
              <a:spcAft>
                <a:spcPct val="0"/>
              </a:spcAft>
              <a:buChar char="»"/>
              <a:defRPr>
                <a:solidFill>
                  <a:schemeClr val="tx1"/>
                </a:solidFill>
                <a:latin typeface="DecimaW03 Rg" pitchFamily="2" charset="0"/>
              </a:defRPr>
            </a:lvl9pPr>
          </a:lstStyle>
          <a:p>
            <a:pPr marL="0" marR="0" lvl="0" indent="0" algn="just" defTabSz="914400" eaLnBrk="0" fontAlgn="base" latinLnBrk="0" hangingPunct="0">
              <a:lnSpc>
                <a:spcPct val="100000"/>
              </a:lnSpc>
              <a:spcBef>
                <a:spcPct val="20000"/>
              </a:spcBef>
              <a:spcAft>
                <a:spcPct val="0"/>
              </a:spcAft>
              <a:buClr>
                <a:srgbClr val="21449C"/>
              </a:buClr>
              <a:buSzTx/>
              <a:buFont typeface="Arial"/>
              <a:buNone/>
              <a:tabLst/>
              <a:defRPr/>
            </a:pPr>
            <a:r>
              <a:rPr lang="it-IT" sz="2400" b="1" dirty="0" smtClean="0">
                <a:solidFill>
                  <a:srgbClr val="003299"/>
                </a:solidFill>
                <a:latin typeface="Calibri"/>
                <a:ea typeface="Calibri"/>
                <a:cs typeface="Calibri"/>
                <a:sym typeface="Calibri"/>
              </a:rPr>
              <a:t>Limiti </a:t>
            </a:r>
            <a:r>
              <a:rPr lang="it-IT" sz="2400" b="1" dirty="0">
                <a:solidFill>
                  <a:srgbClr val="003299"/>
                </a:solidFill>
                <a:latin typeface="Calibri"/>
                <a:ea typeface="Calibri"/>
                <a:cs typeface="Calibri"/>
                <a:sym typeface="Calibri"/>
              </a:rPr>
              <a:t>economici</a:t>
            </a:r>
            <a:r>
              <a:rPr lang="it-IT" sz="2400" dirty="0">
                <a:solidFill>
                  <a:srgbClr val="003299"/>
                </a:solidFill>
                <a:latin typeface="Calibri"/>
                <a:ea typeface="Calibri"/>
                <a:cs typeface="Calibri"/>
                <a:sym typeface="Calibri"/>
              </a:rPr>
              <a:t>:</a:t>
            </a:r>
          </a:p>
          <a:p>
            <a:pPr marL="0" marR="0" lvl="0" indent="0" algn="just" defTabSz="914400" eaLnBrk="0" fontAlgn="base" latinLnBrk="0" hangingPunct="0">
              <a:lnSpc>
                <a:spcPct val="100000"/>
              </a:lnSpc>
              <a:spcBef>
                <a:spcPct val="20000"/>
              </a:spcBef>
              <a:spcAft>
                <a:spcPct val="0"/>
              </a:spcAft>
              <a:buClr>
                <a:srgbClr val="21449C"/>
              </a:buClr>
              <a:buSzTx/>
              <a:buFont typeface="Arial"/>
              <a:buNone/>
              <a:tabLst/>
              <a:defRPr/>
            </a:pPr>
            <a:r>
              <a:rPr lang="it-IT" sz="2400" dirty="0">
                <a:solidFill>
                  <a:srgbClr val="003299"/>
                </a:solidFill>
                <a:latin typeface="Calibri"/>
                <a:ea typeface="Calibri"/>
                <a:cs typeface="Calibri"/>
                <a:sym typeface="Calibri"/>
              </a:rPr>
              <a:t>I compensi derivanti da lavoro occasionale devono essere contenuti entro limiti economici massimi previsti dalla Legge:</a:t>
            </a:r>
          </a:p>
          <a:p>
            <a:pPr marL="0" marR="0" lvl="0" indent="0" algn="just" defTabSz="914400" eaLnBrk="0" fontAlgn="base" latinLnBrk="0" hangingPunct="0">
              <a:lnSpc>
                <a:spcPct val="100000"/>
              </a:lnSpc>
              <a:spcBef>
                <a:spcPct val="20000"/>
              </a:spcBef>
              <a:spcAft>
                <a:spcPct val="0"/>
              </a:spcAft>
              <a:buClr>
                <a:srgbClr val="21449C"/>
              </a:buClr>
              <a:buSzTx/>
              <a:buFont typeface="Arial"/>
              <a:buNone/>
              <a:tabLst/>
              <a:defRPr/>
            </a:pPr>
            <a:endParaRPr lang="it-IT" sz="2400" dirty="0">
              <a:solidFill>
                <a:srgbClr val="003299"/>
              </a:solidFill>
              <a:latin typeface="Calibri"/>
              <a:ea typeface="Calibri"/>
              <a:cs typeface="Calibri"/>
              <a:sym typeface="Calibri"/>
            </a:endParaRPr>
          </a:p>
          <a:p>
            <a:pPr marL="342900" marR="0" lvl="0" indent="-342900" algn="just" defTabSz="914400" eaLnBrk="0" fontAlgn="base" latinLnBrk="0" hangingPunct="0">
              <a:lnSpc>
                <a:spcPct val="100000"/>
              </a:lnSpc>
              <a:spcBef>
                <a:spcPct val="20000"/>
              </a:spcBef>
              <a:spcAft>
                <a:spcPct val="0"/>
              </a:spcAft>
              <a:buClr>
                <a:srgbClr val="21449C"/>
              </a:buClr>
              <a:buSzTx/>
              <a:buFontTx/>
              <a:buChar char="•"/>
              <a:tabLst/>
              <a:defRPr/>
            </a:pPr>
            <a:r>
              <a:rPr lang="it-IT" sz="2400" dirty="0">
                <a:solidFill>
                  <a:srgbClr val="003299"/>
                </a:solidFill>
                <a:latin typeface="Calibri"/>
                <a:ea typeface="Calibri"/>
                <a:cs typeface="Calibri"/>
                <a:sym typeface="Calibri"/>
              </a:rPr>
              <a:t>Il lavoratore può svolgere lavoro occasionale entro il limite di </a:t>
            </a:r>
            <a:r>
              <a:rPr lang="it-IT" sz="2400" b="1" dirty="0">
                <a:solidFill>
                  <a:srgbClr val="003299"/>
                </a:solidFill>
                <a:latin typeface="Calibri"/>
                <a:ea typeface="Calibri"/>
                <a:cs typeface="Calibri"/>
                <a:sym typeface="Calibri"/>
              </a:rPr>
              <a:t>€ 5.000 </a:t>
            </a:r>
            <a:r>
              <a:rPr lang="it-IT" sz="2400" dirty="0">
                <a:solidFill>
                  <a:srgbClr val="003299"/>
                </a:solidFill>
                <a:latin typeface="Calibri"/>
                <a:ea typeface="Calibri"/>
                <a:cs typeface="Calibri"/>
                <a:sym typeface="Calibri"/>
              </a:rPr>
              <a:t>netti annui nei confronti della totalità dei committenti;</a:t>
            </a:r>
          </a:p>
          <a:p>
            <a:pPr marL="342900" marR="0" lvl="0" indent="-342900" algn="just" defTabSz="914400" eaLnBrk="0" fontAlgn="base" latinLnBrk="0" hangingPunct="0">
              <a:lnSpc>
                <a:spcPct val="100000"/>
              </a:lnSpc>
              <a:spcBef>
                <a:spcPct val="20000"/>
              </a:spcBef>
              <a:spcAft>
                <a:spcPct val="0"/>
              </a:spcAft>
              <a:buClr>
                <a:srgbClr val="21449C"/>
              </a:buClr>
              <a:buSzTx/>
              <a:buFontTx/>
              <a:buChar char="•"/>
              <a:tabLst/>
              <a:defRPr/>
            </a:pPr>
            <a:r>
              <a:rPr lang="it-IT" sz="2400" dirty="0">
                <a:solidFill>
                  <a:srgbClr val="003299"/>
                </a:solidFill>
                <a:latin typeface="Calibri"/>
                <a:ea typeface="Calibri"/>
                <a:cs typeface="Calibri"/>
                <a:sym typeface="Calibri"/>
              </a:rPr>
              <a:t>Il lavoratore può svolgere lavoro occasionale entro limite di </a:t>
            </a:r>
            <a:r>
              <a:rPr lang="it-IT" sz="2400" b="1" dirty="0">
                <a:solidFill>
                  <a:srgbClr val="003299"/>
                </a:solidFill>
                <a:latin typeface="Calibri"/>
                <a:ea typeface="Calibri"/>
                <a:cs typeface="Calibri"/>
                <a:sym typeface="Calibri"/>
              </a:rPr>
              <a:t>€ 2.500 </a:t>
            </a:r>
            <a:r>
              <a:rPr lang="it-IT" sz="2400" dirty="0">
                <a:solidFill>
                  <a:srgbClr val="003299"/>
                </a:solidFill>
                <a:latin typeface="Calibri"/>
                <a:ea typeface="Calibri"/>
                <a:cs typeface="Calibri"/>
                <a:sym typeface="Calibri"/>
              </a:rPr>
              <a:t>netti nei confronti del singolo committente.</a:t>
            </a:r>
          </a:p>
          <a:p>
            <a:pPr marL="0" marR="0" lvl="0" indent="0" algn="just" defTabSz="914400" eaLnBrk="0" fontAlgn="base" latinLnBrk="0" hangingPunct="0">
              <a:lnSpc>
                <a:spcPct val="100000"/>
              </a:lnSpc>
              <a:spcBef>
                <a:spcPct val="20000"/>
              </a:spcBef>
              <a:spcAft>
                <a:spcPct val="0"/>
              </a:spcAft>
              <a:buClr>
                <a:srgbClr val="21449C"/>
              </a:buClr>
              <a:buSzTx/>
              <a:buFont typeface="Arial"/>
              <a:buNone/>
              <a:tabLst/>
              <a:defRPr/>
            </a:pPr>
            <a:endParaRPr lang="it-IT" sz="2400" dirty="0">
              <a:solidFill>
                <a:srgbClr val="003299"/>
              </a:solidFill>
              <a:latin typeface="Calibri"/>
              <a:ea typeface="Calibri"/>
              <a:cs typeface="Calibri"/>
              <a:sym typeface="Calibri"/>
            </a:endParaRPr>
          </a:p>
          <a:p>
            <a:pPr marL="0" marR="0" lvl="0" indent="0" algn="just" defTabSz="914400" eaLnBrk="0" fontAlgn="base" latinLnBrk="0" hangingPunct="0">
              <a:lnSpc>
                <a:spcPct val="100000"/>
              </a:lnSpc>
              <a:spcBef>
                <a:spcPct val="20000"/>
              </a:spcBef>
              <a:spcAft>
                <a:spcPct val="0"/>
              </a:spcAft>
              <a:buClr>
                <a:srgbClr val="21449C"/>
              </a:buClr>
              <a:buSzTx/>
              <a:buFont typeface="Arial"/>
              <a:buNone/>
              <a:tabLst/>
              <a:defRPr/>
            </a:pPr>
            <a:r>
              <a:rPr lang="it-IT" sz="2400" dirty="0">
                <a:solidFill>
                  <a:srgbClr val="003299"/>
                </a:solidFill>
                <a:latin typeface="Calibri"/>
                <a:ea typeface="Calibri"/>
                <a:cs typeface="Calibri"/>
                <a:sym typeface="Calibri"/>
              </a:rPr>
              <a:t>I</a:t>
            </a:r>
            <a:r>
              <a:rPr lang="it-IT" sz="2400" dirty="0" smtClean="0">
                <a:solidFill>
                  <a:srgbClr val="003299"/>
                </a:solidFill>
                <a:latin typeface="Calibri"/>
                <a:ea typeface="Calibri"/>
                <a:cs typeface="Calibri"/>
                <a:sym typeface="Calibri"/>
              </a:rPr>
              <a:t>n </a:t>
            </a:r>
            <a:r>
              <a:rPr lang="it-IT" sz="2400" dirty="0">
                <a:solidFill>
                  <a:srgbClr val="003299"/>
                </a:solidFill>
                <a:latin typeface="Calibri"/>
                <a:ea typeface="Calibri"/>
                <a:cs typeface="Calibri"/>
                <a:sym typeface="Calibri"/>
              </a:rPr>
              <a:t>caso di </a:t>
            </a:r>
            <a:r>
              <a:rPr lang="it-IT" sz="2400" b="1" dirty="0" smtClean="0">
                <a:solidFill>
                  <a:srgbClr val="003299"/>
                </a:solidFill>
                <a:latin typeface="Calibri"/>
                <a:ea typeface="Calibri"/>
                <a:cs typeface="Calibri"/>
                <a:sym typeface="Calibri"/>
              </a:rPr>
              <a:t>superamento</a:t>
            </a:r>
            <a:r>
              <a:rPr lang="it-IT" sz="2400" dirty="0" smtClean="0">
                <a:solidFill>
                  <a:srgbClr val="003299"/>
                </a:solidFill>
                <a:latin typeface="Calibri"/>
                <a:ea typeface="Calibri"/>
                <a:cs typeface="Calibri"/>
                <a:sym typeface="Calibri"/>
              </a:rPr>
              <a:t>, </a:t>
            </a:r>
            <a:r>
              <a:rPr lang="it-IT" sz="2400" dirty="0">
                <a:solidFill>
                  <a:srgbClr val="003299"/>
                </a:solidFill>
                <a:latin typeface="Calibri"/>
                <a:ea typeface="Calibri"/>
                <a:cs typeface="Calibri"/>
                <a:sym typeface="Calibri"/>
              </a:rPr>
              <a:t>si verifica la </a:t>
            </a:r>
            <a:r>
              <a:rPr lang="it-IT" sz="2400" b="1" dirty="0">
                <a:solidFill>
                  <a:srgbClr val="003299"/>
                </a:solidFill>
                <a:latin typeface="Calibri"/>
                <a:ea typeface="Calibri"/>
                <a:cs typeface="Calibri"/>
                <a:sym typeface="Calibri"/>
              </a:rPr>
              <a:t>trasformazione</a:t>
            </a:r>
            <a:r>
              <a:rPr lang="it-IT" sz="2400" dirty="0">
                <a:solidFill>
                  <a:srgbClr val="003299"/>
                </a:solidFill>
                <a:latin typeface="Calibri"/>
                <a:ea typeface="Calibri"/>
                <a:cs typeface="Calibri"/>
                <a:sym typeface="Calibri"/>
              </a:rPr>
              <a:t> del rapporto di prestazione occasionale in rapporto di lavoro subordinato </a:t>
            </a:r>
            <a:r>
              <a:rPr lang="it-IT" sz="2400" b="1" dirty="0">
                <a:solidFill>
                  <a:srgbClr val="003299"/>
                </a:solidFill>
                <a:latin typeface="Calibri"/>
                <a:ea typeface="Calibri"/>
                <a:cs typeface="Calibri"/>
                <a:sym typeface="Calibri"/>
              </a:rPr>
              <a:t>a tempo pieno ed </a:t>
            </a:r>
            <a:r>
              <a:rPr lang="it-IT" sz="2400" b="1" dirty="0" smtClean="0">
                <a:solidFill>
                  <a:srgbClr val="003299"/>
                </a:solidFill>
                <a:latin typeface="Calibri"/>
                <a:ea typeface="Calibri"/>
                <a:cs typeface="Calibri"/>
                <a:sym typeface="Calibri"/>
              </a:rPr>
              <a:t>indeterminato</a:t>
            </a:r>
            <a:endParaRPr lang="it-IT" sz="2400" b="1" dirty="0">
              <a:solidFill>
                <a:srgbClr val="003299"/>
              </a:solidFill>
              <a:latin typeface="Calibri"/>
              <a:ea typeface="Calibri"/>
              <a:cs typeface="Calibri"/>
              <a:sym typeface="Calibri"/>
            </a:endParaRPr>
          </a:p>
          <a:p>
            <a:pPr marL="342900" marR="0" lvl="0" indent="-342900" algn="just" defTabSz="914400" eaLnBrk="0" fontAlgn="base" latinLnBrk="0" hangingPunct="0">
              <a:lnSpc>
                <a:spcPct val="100000"/>
              </a:lnSpc>
              <a:spcBef>
                <a:spcPct val="20000"/>
              </a:spcBef>
              <a:spcAft>
                <a:spcPct val="0"/>
              </a:spcAft>
              <a:buClr>
                <a:srgbClr val="21449C"/>
              </a:buClr>
              <a:buSzTx/>
              <a:buFontTx/>
              <a:buChar char="•"/>
              <a:tabLst/>
              <a:defRPr/>
            </a:pPr>
            <a:endParaRPr kumimoji="0" lang="it-IT" sz="1800" b="0" i="0" u="none" strike="noStrike" kern="1200" cap="none" spc="0" normalizeH="0" baseline="0" noProof="0" dirty="0">
              <a:ln>
                <a:noFill/>
              </a:ln>
              <a:solidFill>
                <a:srgbClr val="000000"/>
              </a:solidFill>
              <a:effectLst/>
              <a:uLnTx/>
              <a:uFillTx/>
              <a:latin typeface="DecimaWE Rg" pitchFamily="2" charset="0"/>
              <a:ea typeface="+mn-ea"/>
            </a:endParaRPr>
          </a:p>
          <a:p>
            <a:pPr marL="342900" marR="0" lvl="0" indent="-342900" algn="just" defTabSz="914400" eaLnBrk="0" fontAlgn="base" latinLnBrk="0" hangingPunct="0">
              <a:lnSpc>
                <a:spcPct val="100000"/>
              </a:lnSpc>
              <a:spcBef>
                <a:spcPct val="20000"/>
              </a:spcBef>
              <a:spcAft>
                <a:spcPct val="0"/>
              </a:spcAft>
              <a:buClr>
                <a:srgbClr val="21449C"/>
              </a:buClr>
              <a:buSzTx/>
              <a:buFontTx/>
              <a:buChar char="•"/>
              <a:tabLst/>
              <a:defRPr/>
            </a:pPr>
            <a:endParaRPr kumimoji="0" lang="it-IT" sz="1800" b="0" i="0" u="none" strike="noStrike" kern="1200" cap="none" spc="0" normalizeH="0" baseline="0" noProof="0" dirty="0">
              <a:ln>
                <a:noFill/>
              </a:ln>
              <a:solidFill>
                <a:srgbClr val="000000"/>
              </a:solidFill>
              <a:effectLst/>
              <a:uLnTx/>
              <a:uFillTx/>
              <a:latin typeface="DecimaWE Rg" pitchFamily="2" charset="0"/>
              <a:ea typeface="+mn-ea"/>
            </a:endParaRPr>
          </a:p>
        </p:txBody>
      </p:sp>
      <p:pic>
        <p:nvPicPr>
          <p:cNvPr id="5" name="Immagine 4"/>
          <p:cNvPicPr>
            <a:picLocks noChangeAspect="1"/>
          </p:cNvPicPr>
          <p:nvPr/>
        </p:nvPicPr>
        <p:blipFill>
          <a:blip r:embed="rId4"/>
          <a:stretch>
            <a:fillRect/>
          </a:stretch>
        </p:blipFill>
        <p:spPr>
          <a:xfrm>
            <a:off x="9162339" y="488672"/>
            <a:ext cx="1572904" cy="1048603"/>
          </a:xfrm>
          <a:prstGeom prst="rect">
            <a:avLst/>
          </a:prstGeom>
        </p:spPr>
      </p:pic>
    </p:spTree>
    <p:extLst>
      <p:ext uri="{BB962C8B-B14F-4D97-AF65-F5344CB8AC3E}">
        <p14:creationId xmlns:p14="http://schemas.microsoft.com/office/powerpoint/2010/main" val="6528664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23"/>
          <p:cNvSpPr/>
          <p:nvPr/>
        </p:nvSpPr>
        <p:spPr>
          <a:xfrm>
            <a:off x="731520" y="1719240"/>
            <a:ext cx="1840991" cy="2694263"/>
          </a:xfrm>
          <a:prstGeom prst="rect">
            <a:avLst/>
          </a:prstGeom>
          <a:noFill/>
          <a:ln>
            <a:noFill/>
          </a:ln>
        </p:spPr>
        <p:txBody>
          <a:bodyPr spcFirstLastPara="1" wrap="square" lIns="0" tIns="45700" rIns="0" bIns="45700" anchor="t" anchorCtr="0">
            <a:noAutofit/>
          </a:bodyPr>
          <a:lstStyle/>
          <a:p>
            <a:pPr marL="0" marR="0" lvl="0" indent="0" algn="just" rtl="0">
              <a:lnSpc>
                <a:spcPct val="115384"/>
              </a:lnSpc>
              <a:spcBef>
                <a:spcPts val="0"/>
              </a:spcBef>
              <a:spcAft>
                <a:spcPts val="0"/>
              </a:spcAft>
              <a:buClr>
                <a:schemeClr val="dk1"/>
              </a:buClr>
              <a:buSzPts val="1300"/>
              <a:buFont typeface="Calibri"/>
              <a:buNone/>
            </a:pPr>
            <a:endParaRPr sz="1300" b="0" i="0" u="none" strike="noStrike" cap="none">
              <a:solidFill>
                <a:srgbClr val="1E4099"/>
              </a:solidFill>
              <a:latin typeface="Verdana"/>
              <a:ea typeface="Verdana"/>
              <a:cs typeface="Verdana"/>
              <a:sym typeface="Verdana"/>
            </a:endParaRPr>
          </a:p>
        </p:txBody>
      </p:sp>
      <p:sp>
        <p:nvSpPr>
          <p:cNvPr id="239" name="Google Shape;239;p23"/>
          <p:cNvSpPr/>
          <p:nvPr/>
        </p:nvSpPr>
        <p:spPr>
          <a:xfrm>
            <a:off x="0" y="-23718"/>
            <a:ext cx="576000" cy="6886668"/>
          </a:xfrm>
          <a:prstGeom prst="rect">
            <a:avLst/>
          </a:prstGeom>
          <a:solidFill>
            <a:srgbClr val="1E4099"/>
          </a:solidFill>
          <a:ln w="12700" cap="flat" cmpd="sng">
            <a:solidFill>
              <a:srgbClr val="00329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Calibri"/>
              <a:buNone/>
            </a:pPr>
            <a:endParaRPr sz="2800" b="1" i="0" u="none" strike="noStrike" cap="none">
              <a:solidFill>
                <a:srgbClr val="FFFFFF"/>
              </a:solidFill>
              <a:latin typeface="Verdana"/>
              <a:ea typeface="Verdana"/>
              <a:cs typeface="Verdana"/>
              <a:sym typeface="Verdana"/>
            </a:endParaRPr>
          </a:p>
        </p:txBody>
      </p:sp>
      <p:sp>
        <p:nvSpPr>
          <p:cNvPr id="240" name="Google Shape;240;p23"/>
          <p:cNvSpPr/>
          <p:nvPr/>
        </p:nvSpPr>
        <p:spPr>
          <a:xfrm>
            <a:off x="1023747" y="1851683"/>
            <a:ext cx="10652845" cy="4530455"/>
          </a:xfrm>
          <a:prstGeom prst="rect">
            <a:avLst/>
          </a:prstGeom>
          <a:noFill/>
          <a:ln>
            <a:noFill/>
          </a:ln>
        </p:spPr>
        <p:txBody>
          <a:bodyPr spcFirstLastPara="1" wrap="square" lIns="0" tIns="45700" rIns="0" bIns="45700" anchor="t" anchorCtr="0">
            <a:noAutofit/>
          </a:bodyPr>
          <a:lstStyle/>
          <a:p>
            <a:pPr marL="0" marR="0" lvl="0" indent="0" algn="just" rtl="0">
              <a:lnSpc>
                <a:spcPct val="75000"/>
              </a:lnSpc>
              <a:spcBef>
                <a:spcPts val="0"/>
              </a:spcBef>
              <a:spcAft>
                <a:spcPts val="0"/>
              </a:spcAft>
              <a:buClr>
                <a:schemeClr val="dk1"/>
              </a:buClr>
              <a:buSzPts val="2000"/>
              <a:buFont typeface="Calibri"/>
              <a:buNone/>
            </a:pPr>
            <a:endParaRPr sz="2000" b="1" i="0" u="none" strike="noStrike" cap="none">
              <a:solidFill>
                <a:srgbClr val="1E4099"/>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rgbClr val="000000"/>
              </a:solidFill>
              <a:latin typeface="Calibri"/>
              <a:ea typeface="Calibri"/>
              <a:cs typeface="Calibri"/>
              <a:sym typeface="Calibri"/>
            </a:endParaRPr>
          </a:p>
          <a:p>
            <a:pPr marL="0" marR="0" lvl="0" indent="0" algn="just" rtl="0">
              <a:lnSpc>
                <a:spcPct val="75000"/>
              </a:lnSpc>
              <a:spcBef>
                <a:spcPts val="300"/>
              </a:spcBef>
              <a:spcAft>
                <a:spcPts val="0"/>
              </a:spcAft>
              <a:buClr>
                <a:schemeClr val="dk1"/>
              </a:buClr>
              <a:buSzPts val="2000"/>
              <a:buFont typeface="Calibri"/>
              <a:buNone/>
            </a:pPr>
            <a:endParaRPr sz="2000" b="0" i="0" u="none" strike="noStrike" cap="none">
              <a:solidFill>
                <a:srgbClr val="1E4099"/>
              </a:solidFill>
              <a:latin typeface="Verdana"/>
              <a:ea typeface="Verdana"/>
              <a:cs typeface="Verdana"/>
              <a:sym typeface="Verdana"/>
            </a:endParaRPr>
          </a:p>
          <a:p>
            <a:pPr marL="0" marR="0" lvl="0" indent="0" algn="just" rtl="0">
              <a:lnSpc>
                <a:spcPct val="75000"/>
              </a:lnSpc>
              <a:spcBef>
                <a:spcPts val="300"/>
              </a:spcBef>
              <a:spcAft>
                <a:spcPts val="0"/>
              </a:spcAft>
              <a:buClr>
                <a:schemeClr val="dk1"/>
              </a:buClr>
              <a:buSzPts val="2000"/>
              <a:buFont typeface="Calibri"/>
              <a:buNone/>
            </a:pPr>
            <a:endParaRPr sz="2000" b="0" i="0" u="none" strike="noStrike" cap="none">
              <a:solidFill>
                <a:srgbClr val="000000"/>
              </a:solidFill>
              <a:latin typeface="Verdana"/>
              <a:ea typeface="Verdana"/>
              <a:cs typeface="Verdana"/>
              <a:sym typeface="Verdana"/>
            </a:endParaRPr>
          </a:p>
        </p:txBody>
      </p:sp>
      <p:sp>
        <p:nvSpPr>
          <p:cNvPr id="241" name="Google Shape;241;p23"/>
          <p:cNvSpPr/>
          <p:nvPr/>
        </p:nvSpPr>
        <p:spPr>
          <a:xfrm>
            <a:off x="1023747" y="5340720"/>
            <a:ext cx="10801257" cy="1694463"/>
          </a:xfrm>
          <a:prstGeom prst="rect">
            <a:avLst/>
          </a:prstGeom>
          <a:noFill/>
          <a:ln>
            <a:noFill/>
          </a:ln>
        </p:spPr>
        <p:txBody>
          <a:bodyPr spcFirstLastPara="1" wrap="square" lIns="0" tIns="45700" rIns="0" bIns="45700" anchor="t" anchorCtr="0">
            <a:noAutofit/>
          </a:bodyPr>
          <a:lstStyle/>
          <a:p>
            <a:pPr marL="0" marR="0" lvl="0" indent="0" algn="l" rtl="0">
              <a:lnSpc>
                <a:spcPct val="75000"/>
              </a:lnSpc>
              <a:spcBef>
                <a:spcPts val="0"/>
              </a:spcBef>
              <a:spcAft>
                <a:spcPts val="0"/>
              </a:spcAft>
              <a:buClr>
                <a:schemeClr val="dk1"/>
              </a:buClr>
              <a:buSzPts val="2000"/>
              <a:buFont typeface="Calibri"/>
              <a:buNone/>
            </a:pPr>
            <a:endParaRPr sz="2000" b="0" i="0" u="none" strike="noStrike" cap="none">
              <a:solidFill>
                <a:srgbClr val="000000"/>
              </a:solidFill>
              <a:latin typeface="Verdana"/>
              <a:ea typeface="Verdana"/>
              <a:cs typeface="Verdana"/>
              <a:sym typeface="Verdana"/>
            </a:endParaRPr>
          </a:p>
        </p:txBody>
      </p:sp>
      <p:sp>
        <p:nvSpPr>
          <p:cNvPr id="242" name="Google Shape;242;p23"/>
          <p:cNvSpPr/>
          <p:nvPr/>
        </p:nvSpPr>
        <p:spPr>
          <a:xfrm>
            <a:off x="658075" y="1242261"/>
            <a:ext cx="9906943" cy="5056094"/>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Font typeface="Arial" panose="020B0604020202020204" pitchFamily="34" charset="0"/>
              <a:buChar char="•"/>
            </a:pPr>
            <a:r>
              <a:rPr lang="it-IT" sz="2400" b="1" dirty="0" smtClean="0">
                <a:solidFill>
                  <a:srgbClr val="003299"/>
                </a:solidFill>
                <a:latin typeface="Calibri"/>
                <a:ea typeface="Calibri"/>
                <a:cs typeface="Calibri"/>
                <a:sym typeface="Calibri"/>
              </a:rPr>
              <a:t>Attività</a:t>
            </a:r>
            <a:r>
              <a:rPr lang="it-IT" sz="2400" dirty="0">
                <a:solidFill>
                  <a:srgbClr val="003299"/>
                </a:solidFill>
                <a:latin typeface="Calibri"/>
                <a:ea typeface="Calibri"/>
                <a:cs typeface="Calibri"/>
                <a:sym typeface="Calibri"/>
              </a:rPr>
              <a:t> lavorative </a:t>
            </a:r>
            <a:r>
              <a:rPr lang="it-IT" sz="2400" dirty="0" smtClean="0">
                <a:solidFill>
                  <a:srgbClr val="003299"/>
                </a:solidFill>
                <a:latin typeface="Calibri"/>
                <a:ea typeface="Calibri"/>
                <a:cs typeface="Calibri"/>
                <a:sym typeface="Calibri"/>
              </a:rPr>
              <a:t>sporadiche </a:t>
            </a:r>
            <a:r>
              <a:rPr lang="it-IT" sz="2400" dirty="0">
                <a:solidFill>
                  <a:srgbClr val="003299"/>
                </a:solidFill>
                <a:latin typeface="Calibri"/>
                <a:ea typeface="Calibri"/>
                <a:cs typeface="Calibri"/>
                <a:sym typeface="Calibri"/>
              </a:rPr>
              <a:t>e </a:t>
            </a:r>
            <a:r>
              <a:rPr lang="it-IT" sz="2400" dirty="0" smtClean="0">
                <a:solidFill>
                  <a:srgbClr val="003299"/>
                </a:solidFill>
                <a:latin typeface="Calibri"/>
                <a:ea typeface="Calibri"/>
                <a:cs typeface="Calibri"/>
                <a:sym typeface="Calibri"/>
              </a:rPr>
              <a:t>saltuarie:</a:t>
            </a:r>
          </a:p>
          <a:p>
            <a:pPr marL="0" marR="0" lvl="0" indent="0" algn="l" rtl="0">
              <a:spcBef>
                <a:spcPts val="0"/>
              </a:spcBef>
              <a:spcAft>
                <a:spcPts val="0"/>
              </a:spcAft>
              <a:buNone/>
            </a:pPr>
            <a:endParaRPr sz="1600" dirty="0"/>
          </a:p>
          <a:p>
            <a:pPr marL="342900" indent="-342900">
              <a:buClr>
                <a:schemeClr val="dk1"/>
              </a:buClr>
              <a:buSzPts val="2000"/>
              <a:buFont typeface="Calibri"/>
              <a:buChar char="-"/>
            </a:pPr>
            <a:r>
              <a:rPr lang="it-IT" sz="2400" dirty="0">
                <a:solidFill>
                  <a:srgbClr val="003299"/>
                </a:solidFill>
                <a:latin typeface="Calibri"/>
                <a:ea typeface="Calibri"/>
                <a:cs typeface="Calibri"/>
                <a:sym typeface="Calibri"/>
              </a:rPr>
              <a:t>Lavori di giardinaggio e manutenzione</a:t>
            </a:r>
            <a:endParaRPr sz="2400" dirty="0">
              <a:solidFill>
                <a:srgbClr val="003299"/>
              </a:solidFill>
              <a:latin typeface="Calibri"/>
              <a:ea typeface="Calibri"/>
              <a:cs typeface="Calibri"/>
            </a:endParaRPr>
          </a:p>
          <a:p>
            <a:pPr marL="342900" marR="0" lvl="0" indent="-342900" algn="l" rtl="0">
              <a:spcBef>
                <a:spcPts val="0"/>
              </a:spcBef>
              <a:spcAft>
                <a:spcPts val="0"/>
              </a:spcAft>
              <a:buClr>
                <a:schemeClr val="dk1"/>
              </a:buClr>
              <a:buSzPts val="2000"/>
              <a:buFont typeface="Calibri"/>
              <a:buChar char="-"/>
            </a:pPr>
            <a:r>
              <a:rPr lang="it-IT" sz="2400" dirty="0">
                <a:solidFill>
                  <a:srgbClr val="003299"/>
                </a:solidFill>
                <a:latin typeface="Calibri"/>
                <a:ea typeface="Calibri"/>
                <a:cs typeface="Calibri"/>
                <a:sym typeface="Calibri"/>
              </a:rPr>
              <a:t>Baby </a:t>
            </a:r>
            <a:r>
              <a:rPr lang="it-IT" sz="2400" dirty="0" err="1">
                <a:solidFill>
                  <a:srgbClr val="003299"/>
                </a:solidFill>
                <a:latin typeface="Calibri"/>
                <a:ea typeface="Calibri"/>
                <a:cs typeface="Calibri"/>
                <a:sym typeface="Calibri"/>
              </a:rPr>
              <a:t>sitting</a:t>
            </a:r>
            <a:r>
              <a:rPr lang="it-IT" sz="2400" dirty="0">
                <a:solidFill>
                  <a:srgbClr val="003299"/>
                </a:solidFill>
                <a:latin typeface="Calibri"/>
                <a:ea typeface="Calibri"/>
                <a:cs typeface="Calibri"/>
                <a:sym typeface="Calibri"/>
              </a:rPr>
              <a:t> e assistenza anziani e disabili</a:t>
            </a:r>
            <a:endParaRPr sz="2400" dirty="0">
              <a:solidFill>
                <a:srgbClr val="003299"/>
              </a:solidFill>
              <a:latin typeface="Calibri"/>
              <a:ea typeface="Calibri"/>
              <a:cs typeface="Calibri"/>
            </a:endParaRPr>
          </a:p>
          <a:p>
            <a:pPr marL="342900" marR="0" lvl="0" indent="-342900" algn="l" rtl="0">
              <a:spcBef>
                <a:spcPts val="0"/>
              </a:spcBef>
              <a:spcAft>
                <a:spcPts val="0"/>
              </a:spcAft>
              <a:buClr>
                <a:schemeClr val="dk1"/>
              </a:buClr>
              <a:buSzPts val="2000"/>
              <a:buFont typeface="Calibri"/>
              <a:buChar char="-"/>
            </a:pPr>
            <a:r>
              <a:rPr lang="it-IT" sz="2400" dirty="0">
                <a:solidFill>
                  <a:srgbClr val="003299"/>
                </a:solidFill>
                <a:latin typeface="Calibri"/>
                <a:ea typeface="Calibri"/>
                <a:cs typeface="Calibri"/>
                <a:sym typeface="Calibri"/>
              </a:rPr>
              <a:t>Insegnamento privato supplementare</a:t>
            </a:r>
            <a:endParaRPr sz="2400" dirty="0">
              <a:solidFill>
                <a:srgbClr val="003299"/>
              </a:solidFill>
              <a:latin typeface="Calibri"/>
              <a:ea typeface="Calibri"/>
              <a:cs typeface="Calibri"/>
              <a:sym typeface="Calibri"/>
            </a:endParaRPr>
          </a:p>
          <a:p>
            <a:pPr marL="0" marR="0" lvl="0" indent="0" algn="l" rtl="0">
              <a:spcBef>
                <a:spcPts val="0"/>
              </a:spcBef>
              <a:spcAft>
                <a:spcPts val="0"/>
              </a:spcAft>
              <a:buNone/>
            </a:pPr>
            <a:endParaRPr sz="2400" dirty="0">
              <a:solidFill>
                <a:srgbClr val="003299"/>
              </a:solidFill>
              <a:latin typeface="Calibri"/>
              <a:ea typeface="Calibri"/>
              <a:cs typeface="Calibri"/>
              <a:sym typeface="Calibri"/>
            </a:endParaRPr>
          </a:p>
          <a:p>
            <a:pPr marL="0" marR="0" lvl="0" indent="0" algn="l" rtl="0">
              <a:spcBef>
                <a:spcPts val="0"/>
              </a:spcBef>
              <a:spcAft>
                <a:spcPts val="0"/>
              </a:spcAft>
              <a:buNone/>
            </a:pPr>
            <a:endParaRPr sz="2000" dirty="0">
              <a:solidFill>
                <a:schemeClr val="dk1"/>
              </a:solidFill>
              <a:latin typeface="Calibri"/>
              <a:ea typeface="Calibri"/>
              <a:cs typeface="Calibri"/>
              <a:sym typeface="Calibri"/>
            </a:endParaRPr>
          </a:p>
          <a:p>
            <a:pPr marL="342900" lvl="0" indent="-342900">
              <a:buClr>
                <a:schemeClr val="dk1"/>
              </a:buClr>
              <a:buSzPts val="2000"/>
              <a:buFont typeface="Arial" panose="020B0604020202020204" pitchFamily="34" charset="0"/>
              <a:buChar char="•"/>
            </a:pPr>
            <a:r>
              <a:rPr lang="it-IT" sz="2400" dirty="0">
                <a:solidFill>
                  <a:srgbClr val="003299"/>
                </a:solidFill>
                <a:latin typeface="Calibri"/>
                <a:ea typeface="Calibri"/>
                <a:cs typeface="Calibri"/>
                <a:sym typeface="Calibri"/>
              </a:rPr>
              <a:t>Il libretto famiglia è rivolto alle </a:t>
            </a:r>
            <a:r>
              <a:rPr lang="it-IT" sz="2400" b="1" dirty="0">
                <a:solidFill>
                  <a:srgbClr val="003299"/>
                </a:solidFill>
                <a:latin typeface="Calibri"/>
                <a:ea typeface="Calibri"/>
                <a:cs typeface="Calibri"/>
                <a:sym typeface="Calibri"/>
              </a:rPr>
              <a:t>persone fisiche </a:t>
            </a:r>
            <a:r>
              <a:rPr lang="it-IT" sz="2400" dirty="0">
                <a:solidFill>
                  <a:srgbClr val="003299"/>
                </a:solidFill>
                <a:latin typeface="Calibri"/>
                <a:ea typeface="Calibri"/>
                <a:cs typeface="Calibri"/>
                <a:sym typeface="Calibri"/>
              </a:rPr>
              <a:t>non nell’esercizio di attività professionale o d’impresa.</a:t>
            </a:r>
            <a:endParaRPr sz="2400" dirty="0">
              <a:solidFill>
                <a:srgbClr val="003299"/>
              </a:solidFill>
              <a:latin typeface="Calibri"/>
              <a:ea typeface="Calibri"/>
              <a:cs typeface="Calibri"/>
              <a:sym typeface="Calibri"/>
            </a:endParaRPr>
          </a:p>
          <a:p>
            <a:pPr marL="342900" lvl="0" indent="-342900">
              <a:buClr>
                <a:schemeClr val="dk1"/>
              </a:buClr>
              <a:buSzPts val="2000"/>
              <a:buFont typeface="Calibri"/>
              <a:buChar char="-"/>
            </a:pPr>
            <a:endParaRPr sz="2400" dirty="0">
              <a:solidFill>
                <a:srgbClr val="003299"/>
              </a:solidFill>
              <a:latin typeface="Calibri"/>
              <a:ea typeface="Calibri"/>
              <a:cs typeface="Calibri"/>
              <a:sym typeface="Calibri"/>
            </a:endParaRPr>
          </a:p>
          <a:p>
            <a:pPr marL="342900" lvl="0" indent="-342900">
              <a:buClr>
                <a:schemeClr val="dk1"/>
              </a:buClr>
              <a:buSzPts val="2000"/>
              <a:buFont typeface="Calibri"/>
              <a:buChar char="-"/>
            </a:pPr>
            <a:endParaRPr sz="2400" dirty="0">
              <a:solidFill>
                <a:srgbClr val="003299"/>
              </a:solidFill>
              <a:latin typeface="Calibri"/>
              <a:ea typeface="Calibri"/>
              <a:cs typeface="Calibri"/>
              <a:sym typeface="Calibri"/>
            </a:endParaRPr>
          </a:p>
          <a:p>
            <a:pPr marL="342900" lvl="0" indent="-342900">
              <a:buClr>
                <a:schemeClr val="dk1"/>
              </a:buClr>
              <a:buSzPts val="2000"/>
              <a:buFont typeface="Arial" panose="020B0604020202020204" pitchFamily="34" charset="0"/>
              <a:buChar char="•"/>
            </a:pPr>
            <a:r>
              <a:rPr lang="it-IT" sz="2400" dirty="0">
                <a:solidFill>
                  <a:srgbClr val="003299"/>
                </a:solidFill>
                <a:latin typeface="Calibri"/>
                <a:ea typeface="Calibri"/>
                <a:cs typeface="Calibri"/>
                <a:sym typeface="Calibri"/>
              </a:rPr>
              <a:t>Gli utilizzatori possono acquisire prestazioni di lavoro attraverso il </a:t>
            </a:r>
            <a:r>
              <a:rPr lang="it-IT" sz="2400" b="1" dirty="0">
                <a:solidFill>
                  <a:srgbClr val="003299"/>
                </a:solidFill>
                <a:latin typeface="Calibri"/>
                <a:ea typeface="Calibri"/>
                <a:cs typeface="Calibri"/>
                <a:sym typeface="Calibri"/>
              </a:rPr>
              <a:t>libretto famiglia</a:t>
            </a:r>
            <a:r>
              <a:rPr lang="it-IT" sz="2400" dirty="0">
                <a:solidFill>
                  <a:srgbClr val="003299"/>
                </a:solidFill>
                <a:latin typeface="Calibri"/>
                <a:ea typeface="Calibri"/>
                <a:cs typeface="Calibri"/>
                <a:sym typeface="Calibri"/>
              </a:rPr>
              <a:t>, un libretto nominativo prefinanziato, composto da titoli di pagamento, il cui valore nominale è fissato in 10 €</a:t>
            </a:r>
            <a:r>
              <a:rPr lang="it-IT" sz="2400" dirty="0" smtClean="0">
                <a:solidFill>
                  <a:srgbClr val="003299"/>
                </a:solidFill>
                <a:latin typeface="Calibri"/>
                <a:ea typeface="Calibri"/>
                <a:cs typeface="Calibri"/>
                <a:sym typeface="Calibri"/>
              </a:rPr>
              <a:t>, </a:t>
            </a:r>
            <a:r>
              <a:rPr lang="it-IT" sz="2400" dirty="0">
                <a:solidFill>
                  <a:srgbClr val="003299"/>
                </a:solidFill>
                <a:latin typeface="Calibri"/>
                <a:ea typeface="Calibri"/>
                <a:cs typeface="Calibri"/>
                <a:sym typeface="Calibri"/>
              </a:rPr>
              <a:t>importo finalizzato a compensare attività lavorative di durata non superiore a un’ora. </a:t>
            </a:r>
            <a:endParaRPr sz="2400" dirty="0">
              <a:solidFill>
                <a:srgbClr val="003299"/>
              </a:solidFill>
              <a:latin typeface="Calibri"/>
              <a:ea typeface="Calibri"/>
              <a:cs typeface="Calibri"/>
            </a:endParaRPr>
          </a:p>
        </p:txBody>
      </p:sp>
      <p:sp>
        <p:nvSpPr>
          <p:cNvPr id="243" name="Google Shape;243;p23"/>
          <p:cNvSpPr/>
          <p:nvPr/>
        </p:nvSpPr>
        <p:spPr>
          <a:xfrm>
            <a:off x="740175" y="1154207"/>
            <a:ext cx="10456559" cy="26161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rgbClr val="000000"/>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p:txBody>
      </p:sp>
      <p:pic>
        <p:nvPicPr>
          <p:cNvPr id="244" name="Google Shape;244;p23" descr="Immagine che contiene testo, mappa&#10;&#10;Descrizione generata automaticamente"/>
          <p:cNvPicPr preferRelativeResize="0"/>
          <p:nvPr/>
        </p:nvPicPr>
        <p:blipFill rotWithShape="1">
          <a:blip r:embed="rId3">
            <a:alphaModFix/>
          </a:blip>
          <a:srcRect/>
          <a:stretch/>
        </p:blipFill>
        <p:spPr>
          <a:xfrm>
            <a:off x="10864353" y="-18324"/>
            <a:ext cx="1277073" cy="6858000"/>
          </a:xfrm>
          <a:prstGeom prst="rect">
            <a:avLst/>
          </a:prstGeom>
          <a:noFill/>
          <a:ln>
            <a:noFill/>
          </a:ln>
        </p:spPr>
      </p:pic>
      <p:sp>
        <p:nvSpPr>
          <p:cNvPr id="245" name="Google Shape;245;p23"/>
          <p:cNvSpPr txBox="1">
            <a:spLocks noGrp="1"/>
          </p:cNvSpPr>
          <p:nvPr>
            <p:ph type="title"/>
          </p:nvPr>
        </p:nvSpPr>
        <p:spPr>
          <a:xfrm>
            <a:off x="658075" y="285843"/>
            <a:ext cx="10124203" cy="8683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03299"/>
              </a:buClr>
              <a:buSzPct val="100000"/>
              <a:buFont typeface="Calibri"/>
              <a:buNone/>
            </a:pPr>
            <a:r>
              <a:rPr lang="it-IT" b="1" cap="all" dirty="0">
                <a:solidFill>
                  <a:srgbClr val="003299"/>
                </a:solidFill>
                <a:latin typeface="Calibri"/>
                <a:ea typeface="Calibri"/>
                <a:cs typeface="Calibri"/>
                <a:sym typeface="Calibri"/>
              </a:rPr>
              <a:t>Prestazioni occasionali </a:t>
            </a:r>
            <a:r>
              <a:rPr lang="it-IT" b="1" dirty="0">
                <a:solidFill>
                  <a:srgbClr val="003299"/>
                </a:solidFill>
                <a:sym typeface="Calibri"/>
              </a:rPr>
              <a:t>– Libretto </a:t>
            </a:r>
            <a:r>
              <a:rPr lang="it-IT" b="1" dirty="0" smtClean="0">
                <a:solidFill>
                  <a:srgbClr val="003299"/>
                </a:solidFill>
                <a:sym typeface="Calibri"/>
              </a:rPr>
              <a:t>famiglia</a:t>
            </a:r>
            <a:endParaRPr b="1" dirty="0">
              <a:solidFill>
                <a:srgbClr val="003299"/>
              </a:solidFill>
            </a:endParaRPr>
          </a:p>
        </p:txBody>
      </p:sp>
      <p:pic>
        <p:nvPicPr>
          <p:cNvPr id="2" name="Immagine 1"/>
          <p:cNvPicPr>
            <a:picLocks noChangeAspect="1"/>
          </p:cNvPicPr>
          <p:nvPr/>
        </p:nvPicPr>
        <p:blipFill>
          <a:blip r:embed="rId4"/>
          <a:stretch>
            <a:fillRect/>
          </a:stretch>
        </p:blipFill>
        <p:spPr>
          <a:xfrm>
            <a:off x="6520970" y="1171083"/>
            <a:ext cx="4052703" cy="2311307"/>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23"/>
          <p:cNvSpPr/>
          <p:nvPr/>
        </p:nvSpPr>
        <p:spPr>
          <a:xfrm>
            <a:off x="731520" y="1719240"/>
            <a:ext cx="1840991" cy="2694263"/>
          </a:xfrm>
          <a:prstGeom prst="rect">
            <a:avLst/>
          </a:prstGeom>
          <a:noFill/>
          <a:ln>
            <a:noFill/>
          </a:ln>
        </p:spPr>
        <p:txBody>
          <a:bodyPr spcFirstLastPara="1" wrap="square" lIns="0" tIns="45700" rIns="0" bIns="45700" anchor="t" anchorCtr="0">
            <a:noAutofit/>
          </a:bodyPr>
          <a:lstStyle/>
          <a:p>
            <a:pPr marL="0" marR="0" lvl="0" indent="0" algn="just" rtl="0">
              <a:lnSpc>
                <a:spcPct val="115384"/>
              </a:lnSpc>
              <a:spcBef>
                <a:spcPts val="0"/>
              </a:spcBef>
              <a:spcAft>
                <a:spcPts val="0"/>
              </a:spcAft>
              <a:buClr>
                <a:schemeClr val="dk1"/>
              </a:buClr>
              <a:buSzPts val="1300"/>
              <a:buFont typeface="Calibri"/>
              <a:buNone/>
            </a:pPr>
            <a:endParaRPr sz="1300" b="0" i="0" u="none" strike="noStrike" cap="none">
              <a:solidFill>
                <a:srgbClr val="1E4099"/>
              </a:solidFill>
              <a:latin typeface="Verdana"/>
              <a:ea typeface="Verdana"/>
              <a:cs typeface="Verdana"/>
              <a:sym typeface="Verdana"/>
            </a:endParaRPr>
          </a:p>
        </p:txBody>
      </p:sp>
      <p:sp>
        <p:nvSpPr>
          <p:cNvPr id="239" name="Google Shape;239;p23"/>
          <p:cNvSpPr/>
          <p:nvPr/>
        </p:nvSpPr>
        <p:spPr>
          <a:xfrm>
            <a:off x="0" y="-23718"/>
            <a:ext cx="576000" cy="6886668"/>
          </a:xfrm>
          <a:prstGeom prst="rect">
            <a:avLst/>
          </a:prstGeom>
          <a:solidFill>
            <a:srgbClr val="1E4099"/>
          </a:solidFill>
          <a:ln w="12700" cap="flat" cmpd="sng">
            <a:solidFill>
              <a:srgbClr val="00329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Calibri"/>
              <a:buNone/>
            </a:pPr>
            <a:endParaRPr sz="2800" b="1" i="0" u="none" strike="noStrike" cap="none">
              <a:solidFill>
                <a:srgbClr val="FFFFFF"/>
              </a:solidFill>
              <a:latin typeface="Verdana"/>
              <a:ea typeface="Verdana"/>
              <a:cs typeface="Verdana"/>
              <a:sym typeface="Verdana"/>
            </a:endParaRPr>
          </a:p>
        </p:txBody>
      </p:sp>
      <p:sp>
        <p:nvSpPr>
          <p:cNvPr id="240" name="Google Shape;240;p23"/>
          <p:cNvSpPr/>
          <p:nvPr/>
        </p:nvSpPr>
        <p:spPr>
          <a:xfrm>
            <a:off x="1023747" y="1851683"/>
            <a:ext cx="10652845" cy="4530455"/>
          </a:xfrm>
          <a:prstGeom prst="rect">
            <a:avLst/>
          </a:prstGeom>
          <a:noFill/>
          <a:ln>
            <a:noFill/>
          </a:ln>
        </p:spPr>
        <p:txBody>
          <a:bodyPr spcFirstLastPara="1" wrap="square" lIns="0" tIns="45700" rIns="0" bIns="45700" anchor="t" anchorCtr="0">
            <a:noAutofit/>
          </a:bodyPr>
          <a:lstStyle/>
          <a:p>
            <a:pPr marL="0" marR="0" lvl="0" indent="0" algn="just" rtl="0">
              <a:lnSpc>
                <a:spcPct val="75000"/>
              </a:lnSpc>
              <a:spcBef>
                <a:spcPts val="0"/>
              </a:spcBef>
              <a:spcAft>
                <a:spcPts val="0"/>
              </a:spcAft>
              <a:buClr>
                <a:schemeClr val="dk1"/>
              </a:buClr>
              <a:buSzPts val="2000"/>
              <a:buFont typeface="Calibri"/>
              <a:buNone/>
            </a:pPr>
            <a:endParaRPr sz="2000" b="1" i="0" u="none" strike="noStrike" cap="none">
              <a:solidFill>
                <a:srgbClr val="1E4099"/>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rgbClr val="000000"/>
              </a:solidFill>
              <a:latin typeface="Calibri"/>
              <a:ea typeface="Calibri"/>
              <a:cs typeface="Calibri"/>
              <a:sym typeface="Calibri"/>
            </a:endParaRPr>
          </a:p>
          <a:p>
            <a:pPr marL="0" marR="0" lvl="0" indent="0" algn="just" rtl="0">
              <a:lnSpc>
                <a:spcPct val="75000"/>
              </a:lnSpc>
              <a:spcBef>
                <a:spcPts val="300"/>
              </a:spcBef>
              <a:spcAft>
                <a:spcPts val="0"/>
              </a:spcAft>
              <a:buClr>
                <a:schemeClr val="dk1"/>
              </a:buClr>
              <a:buSzPts val="2000"/>
              <a:buFont typeface="Calibri"/>
              <a:buNone/>
            </a:pPr>
            <a:endParaRPr sz="2000" b="0" i="0" u="none" strike="noStrike" cap="none">
              <a:solidFill>
                <a:srgbClr val="1E4099"/>
              </a:solidFill>
              <a:latin typeface="Verdana"/>
              <a:ea typeface="Verdana"/>
              <a:cs typeface="Verdana"/>
              <a:sym typeface="Verdana"/>
            </a:endParaRPr>
          </a:p>
          <a:p>
            <a:pPr marL="0" marR="0" lvl="0" indent="0" algn="just" rtl="0">
              <a:lnSpc>
                <a:spcPct val="75000"/>
              </a:lnSpc>
              <a:spcBef>
                <a:spcPts val="300"/>
              </a:spcBef>
              <a:spcAft>
                <a:spcPts val="0"/>
              </a:spcAft>
              <a:buClr>
                <a:schemeClr val="dk1"/>
              </a:buClr>
              <a:buSzPts val="2000"/>
              <a:buFont typeface="Calibri"/>
              <a:buNone/>
            </a:pPr>
            <a:endParaRPr sz="2000" b="0" i="0" u="none" strike="noStrike" cap="none">
              <a:solidFill>
                <a:srgbClr val="000000"/>
              </a:solidFill>
              <a:latin typeface="Verdana"/>
              <a:ea typeface="Verdana"/>
              <a:cs typeface="Verdana"/>
              <a:sym typeface="Verdana"/>
            </a:endParaRPr>
          </a:p>
        </p:txBody>
      </p:sp>
      <p:sp>
        <p:nvSpPr>
          <p:cNvPr id="241" name="Google Shape;241;p23"/>
          <p:cNvSpPr/>
          <p:nvPr/>
        </p:nvSpPr>
        <p:spPr>
          <a:xfrm>
            <a:off x="1023747" y="5340720"/>
            <a:ext cx="10801257" cy="1694463"/>
          </a:xfrm>
          <a:prstGeom prst="rect">
            <a:avLst/>
          </a:prstGeom>
          <a:noFill/>
          <a:ln>
            <a:noFill/>
          </a:ln>
        </p:spPr>
        <p:txBody>
          <a:bodyPr spcFirstLastPara="1" wrap="square" lIns="0" tIns="45700" rIns="0" bIns="45700" anchor="t" anchorCtr="0">
            <a:noAutofit/>
          </a:bodyPr>
          <a:lstStyle/>
          <a:p>
            <a:pPr marL="0" marR="0" lvl="0" indent="0" algn="l" rtl="0">
              <a:lnSpc>
                <a:spcPct val="75000"/>
              </a:lnSpc>
              <a:spcBef>
                <a:spcPts val="0"/>
              </a:spcBef>
              <a:spcAft>
                <a:spcPts val="0"/>
              </a:spcAft>
              <a:buClr>
                <a:schemeClr val="dk1"/>
              </a:buClr>
              <a:buSzPts val="2000"/>
              <a:buFont typeface="Calibri"/>
              <a:buNone/>
            </a:pPr>
            <a:endParaRPr sz="2000" b="0" i="0" u="none" strike="noStrike" cap="none">
              <a:solidFill>
                <a:srgbClr val="000000"/>
              </a:solidFill>
              <a:latin typeface="Verdana"/>
              <a:ea typeface="Verdana"/>
              <a:cs typeface="Verdana"/>
              <a:sym typeface="Verdana"/>
            </a:endParaRPr>
          </a:p>
        </p:txBody>
      </p:sp>
      <p:sp>
        <p:nvSpPr>
          <p:cNvPr id="242" name="Google Shape;242;p23"/>
          <p:cNvSpPr/>
          <p:nvPr/>
        </p:nvSpPr>
        <p:spPr>
          <a:xfrm>
            <a:off x="875335" y="1442427"/>
            <a:ext cx="9906943" cy="3098132"/>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Font typeface="Arial" panose="020B0604020202020204" pitchFamily="34" charset="0"/>
              <a:buChar char="•"/>
            </a:pPr>
            <a:r>
              <a:rPr lang="it-IT" sz="2800" b="1" dirty="0" smtClean="0">
                <a:solidFill>
                  <a:srgbClr val="003299"/>
                </a:solidFill>
                <a:latin typeface="Calibri"/>
                <a:ea typeface="Calibri"/>
                <a:cs typeface="Calibri"/>
                <a:sym typeface="Calibri"/>
              </a:rPr>
              <a:t>Attività</a:t>
            </a:r>
            <a:r>
              <a:rPr lang="it-IT" sz="2800" dirty="0">
                <a:solidFill>
                  <a:srgbClr val="003299"/>
                </a:solidFill>
                <a:latin typeface="Calibri"/>
                <a:ea typeface="Calibri"/>
                <a:cs typeface="Calibri"/>
                <a:sym typeface="Calibri"/>
              </a:rPr>
              <a:t> lavorative </a:t>
            </a:r>
            <a:r>
              <a:rPr lang="it-IT" sz="2800" dirty="0" smtClean="0">
                <a:solidFill>
                  <a:srgbClr val="003299"/>
                </a:solidFill>
                <a:latin typeface="Calibri"/>
                <a:ea typeface="Calibri"/>
                <a:cs typeface="Calibri"/>
                <a:sym typeface="Calibri"/>
              </a:rPr>
              <a:t>sporadiche </a:t>
            </a:r>
            <a:r>
              <a:rPr lang="it-IT" sz="2800" dirty="0">
                <a:solidFill>
                  <a:srgbClr val="003299"/>
                </a:solidFill>
                <a:latin typeface="Calibri"/>
                <a:ea typeface="Calibri"/>
                <a:cs typeface="Calibri"/>
                <a:sym typeface="Calibri"/>
              </a:rPr>
              <a:t>e </a:t>
            </a:r>
            <a:r>
              <a:rPr lang="it-IT" sz="2800" dirty="0" smtClean="0">
                <a:solidFill>
                  <a:srgbClr val="003299"/>
                </a:solidFill>
                <a:latin typeface="Calibri"/>
                <a:ea typeface="Calibri"/>
                <a:cs typeface="Calibri"/>
                <a:sym typeface="Calibri"/>
              </a:rPr>
              <a:t>saltuarie</a:t>
            </a:r>
          </a:p>
          <a:p>
            <a:pPr marL="342900" marR="0" lvl="0" indent="-342900" algn="l" rtl="0">
              <a:spcBef>
                <a:spcPts val="0"/>
              </a:spcBef>
              <a:spcAft>
                <a:spcPts val="0"/>
              </a:spcAft>
              <a:buFont typeface="Arial" panose="020B0604020202020204" pitchFamily="34" charset="0"/>
              <a:buChar char="•"/>
            </a:pPr>
            <a:r>
              <a:rPr lang="it-IT" sz="2800" dirty="0" smtClean="0">
                <a:solidFill>
                  <a:srgbClr val="003299"/>
                </a:solidFill>
                <a:latin typeface="Calibri"/>
                <a:ea typeface="Calibri"/>
                <a:cs typeface="Calibri"/>
                <a:sym typeface="Calibri"/>
              </a:rPr>
              <a:t>Sostituisce i vecchi voucher cartacei</a:t>
            </a:r>
          </a:p>
          <a:p>
            <a:pPr marL="342900" lvl="0" indent="-342900">
              <a:buFont typeface="Arial" panose="020B0604020202020204" pitchFamily="34" charset="0"/>
              <a:buChar char="•"/>
            </a:pPr>
            <a:r>
              <a:rPr lang="it-IT" sz="2800" dirty="0" smtClean="0">
                <a:solidFill>
                  <a:srgbClr val="003299"/>
                </a:solidFill>
                <a:latin typeface="Calibri"/>
                <a:ea typeface="Calibri"/>
                <a:cs typeface="Calibri"/>
                <a:sym typeface="Calibri"/>
              </a:rPr>
              <a:t>Un </a:t>
            </a:r>
            <a:r>
              <a:rPr lang="it-IT" sz="2800" dirty="0">
                <a:solidFill>
                  <a:srgbClr val="003299"/>
                </a:solidFill>
                <a:latin typeface="Calibri"/>
                <a:ea typeface="Calibri"/>
                <a:cs typeface="Calibri"/>
                <a:sym typeface="Calibri"/>
              </a:rPr>
              <a:t>voucher ha il valore di 9,00 </a:t>
            </a:r>
            <a:r>
              <a:rPr lang="it-IT" sz="2800" dirty="0" smtClean="0">
                <a:solidFill>
                  <a:srgbClr val="003299"/>
                </a:solidFill>
                <a:latin typeface="Calibri"/>
                <a:ea typeface="Calibri"/>
                <a:cs typeface="Calibri"/>
                <a:sym typeface="Calibri"/>
              </a:rPr>
              <a:t>€ </a:t>
            </a:r>
            <a:r>
              <a:rPr lang="it-IT" sz="2800" dirty="0">
                <a:solidFill>
                  <a:srgbClr val="003299"/>
                </a:solidFill>
                <a:latin typeface="Calibri"/>
                <a:ea typeface="Calibri"/>
                <a:cs typeface="Calibri"/>
                <a:sym typeface="Calibri"/>
              </a:rPr>
              <a:t>netti per il prestatore, mentre al committente costa 12,41 €</a:t>
            </a:r>
            <a:endParaRPr lang="it-IT" sz="2800" dirty="0" smtClean="0">
              <a:solidFill>
                <a:srgbClr val="003299"/>
              </a:solidFill>
              <a:latin typeface="Calibri"/>
              <a:ea typeface="Calibri"/>
              <a:cs typeface="Calibri"/>
              <a:sym typeface="Calibri"/>
            </a:endParaRPr>
          </a:p>
          <a:p>
            <a:pPr marL="342900" marR="0" lvl="0" indent="-342900" algn="l" rtl="0">
              <a:spcBef>
                <a:spcPts val="0"/>
              </a:spcBef>
              <a:spcAft>
                <a:spcPts val="0"/>
              </a:spcAft>
              <a:buFont typeface="Arial" panose="020B0604020202020204" pitchFamily="34" charset="0"/>
              <a:buChar char="•"/>
            </a:pPr>
            <a:r>
              <a:rPr lang="it-IT" sz="2800" dirty="0" smtClean="0">
                <a:solidFill>
                  <a:srgbClr val="003299"/>
                </a:solidFill>
                <a:latin typeface="Calibri"/>
                <a:ea typeface="Calibri"/>
                <a:cs typeface="Calibri"/>
                <a:sym typeface="Calibri"/>
              </a:rPr>
              <a:t>Totalmente </a:t>
            </a:r>
            <a:r>
              <a:rPr lang="it-IT" sz="2800" b="1" dirty="0" smtClean="0">
                <a:solidFill>
                  <a:srgbClr val="003299"/>
                </a:solidFill>
                <a:latin typeface="Calibri"/>
                <a:ea typeface="Calibri"/>
                <a:cs typeface="Calibri"/>
                <a:sym typeface="Calibri"/>
              </a:rPr>
              <a:t>dematerializzato</a:t>
            </a:r>
          </a:p>
          <a:p>
            <a:pPr marL="342900" indent="-342900">
              <a:buFont typeface="Arial" panose="020B0604020202020204" pitchFamily="34" charset="0"/>
              <a:buChar char="•"/>
            </a:pPr>
            <a:r>
              <a:rPr lang="it-IT" sz="2800" b="1" dirty="0">
                <a:solidFill>
                  <a:srgbClr val="003299"/>
                </a:solidFill>
                <a:latin typeface="Calibri"/>
                <a:ea typeface="Calibri"/>
                <a:cs typeface="Calibri"/>
                <a:sym typeface="Calibri"/>
              </a:rPr>
              <a:t>Max 280 ore </a:t>
            </a:r>
            <a:r>
              <a:rPr lang="it-IT" sz="2800" dirty="0">
                <a:solidFill>
                  <a:srgbClr val="003299"/>
                </a:solidFill>
                <a:latin typeface="Calibri"/>
                <a:ea typeface="Calibri"/>
                <a:cs typeface="Calibri"/>
                <a:sym typeface="Calibri"/>
              </a:rPr>
              <a:t>di prestazione per anno solare</a:t>
            </a:r>
            <a:endParaRPr sz="2800" dirty="0">
              <a:solidFill>
                <a:srgbClr val="003299"/>
              </a:solidFill>
              <a:latin typeface="Calibri"/>
              <a:ea typeface="Calibri"/>
              <a:cs typeface="Calibri"/>
              <a:sym typeface="Calibri"/>
            </a:endParaRPr>
          </a:p>
        </p:txBody>
      </p:sp>
      <p:sp>
        <p:nvSpPr>
          <p:cNvPr id="243" name="Google Shape;243;p23"/>
          <p:cNvSpPr/>
          <p:nvPr/>
        </p:nvSpPr>
        <p:spPr>
          <a:xfrm>
            <a:off x="740175" y="1154207"/>
            <a:ext cx="10456559" cy="26161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rgbClr val="000000"/>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p:txBody>
      </p:sp>
      <p:pic>
        <p:nvPicPr>
          <p:cNvPr id="244" name="Google Shape;244;p23" descr="Immagine che contiene testo, mappa&#10;&#10;Descrizione generata automaticamente"/>
          <p:cNvPicPr preferRelativeResize="0"/>
          <p:nvPr/>
        </p:nvPicPr>
        <p:blipFill rotWithShape="1">
          <a:blip r:embed="rId3">
            <a:alphaModFix/>
          </a:blip>
          <a:srcRect/>
          <a:stretch/>
        </p:blipFill>
        <p:spPr>
          <a:xfrm>
            <a:off x="10864353" y="-18324"/>
            <a:ext cx="1277073" cy="6858000"/>
          </a:xfrm>
          <a:prstGeom prst="rect">
            <a:avLst/>
          </a:prstGeom>
          <a:noFill/>
          <a:ln>
            <a:noFill/>
          </a:ln>
        </p:spPr>
      </p:pic>
      <p:sp>
        <p:nvSpPr>
          <p:cNvPr id="245" name="Google Shape;245;p23"/>
          <p:cNvSpPr txBox="1">
            <a:spLocks noGrp="1"/>
          </p:cNvSpPr>
          <p:nvPr>
            <p:ph type="title"/>
          </p:nvPr>
        </p:nvSpPr>
        <p:spPr>
          <a:xfrm>
            <a:off x="836613" y="285843"/>
            <a:ext cx="9785581" cy="8683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03299"/>
              </a:buClr>
              <a:buSzPct val="100000"/>
              <a:buFont typeface="Calibri"/>
              <a:buNone/>
            </a:pPr>
            <a:r>
              <a:rPr lang="it-IT" b="1" cap="all" dirty="0">
                <a:solidFill>
                  <a:srgbClr val="003299"/>
                </a:solidFill>
                <a:latin typeface="Calibri"/>
                <a:ea typeface="Calibri"/>
                <a:cs typeface="Calibri"/>
                <a:sym typeface="Calibri"/>
              </a:rPr>
              <a:t>Prestazioni occasionali </a:t>
            </a:r>
            <a:r>
              <a:rPr lang="it-IT" b="1" dirty="0">
                <a:solidFill>
                  <a:srgbClr val="003299"/>
                </a:solidFill>
                <a:sym typeface="Calibri"/>
              </a:rPr>
              <a:t>– </a:t>
            </a:r>
            <a:r>
              <a:rPr lang="it-IT" b="1" dirty="0" smtClean="0">
                <a:solidFill>
                  <a:srgbClr val="003299"/>
                </a:solidFill>
                <a:sym typeface="Calibri"/>
              </a:rPr>
              <a:t>Voucher </a:t>
            </a:r>
            <a:r>
              <a:rPr lang="it-IT" b="1" dirty="0" err="1" smtClean="0">
                <a:solidFill>
                  <a:srgbClr val="003299"/>
                </a:solidFill>
                <a:sym typeface="Calibri"/>
              </a:rPr>
              <a:t>PrestO</a:t>
            </a:r>
            <a:endParaRPr b="1" dirty="0">
              <a:solidFill>
                <a:srgbClr val="003299"/>
              </a:solidFill>
            </a:endParaRPr>
          </a:p>
        </p:txBody>
      </p:sp>
      <p:pic>
        <p:nvPicPr>
          <p:cNvPr id="2" name="Immagine 1"/>
          <p:cNvPicPr>
            <a:picLocks noChangeAspect="1"/>
          </p:cNvPicPr>
          <p:nvPr/>
        </p:nvPicPr>
        <p:blipFill>
          <a:blip r:embed="rId4"/>
          <a:stretch>
            <a:fillRect/>
          </a:stretch>
        </p:blipFill>
        <p:spPr>
          <a:xfrm>
            <a:off x="1248228" y="4413503"/>
            <a:ext cx="5403758" cy="2377891"/>
          </a:xfrm>
          <a:prstGeom prst="rect">
            <a:avLst/>
          </a:prstGeom>
        </p:spPr>
      </p:pic>
    </p:spTree>
    <p:extLst>
      <p:ext uri="{BB962C8B-B14F-4D97-AF65-F5344CB8AC3E}">
        <p14:creationId xmlns:p14="http://schemas.microsoft.com/office/powerpoint/2010/main" val="14770197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24"/>
          <p:cNvSpPr/>
          <p:nvPr/>
        </p:nvSpPr>
        <p:spPr>
          <a:xfrm>
            <a:off x="731520" y="1719240"/>
            <a:ext cx="1840991" cy="2694263"/>
          </a:xfrm>
          <a:prstGeom prst="rect">
            <a:avLst/>
          </a:prstGeom>
          <a:noFill/>
          <a:ln>
            <a:noFill/>
          </a:ln>
        </p:spPr>
        <p:txBody>
          <a:bodyPr spcFirstLastPara="1" wrap="square" lIns="0" tIns="45700" rIns="0" bIns="45700" anchor="t" anchorCtr="0">
            <a:noAutofit/>
          </a:bodyPr>
          <a:lstStyle/>
          <a:p>
            <a:pPr marL="0" marR="0" lvl="0" indent="0" algn="just" rtl="0">
              <a:lnSpc>
                <a:spcPct val="115384"/>
              </a:lnSpc>
              <a:spcBef>
                <a:spcPts val="0"/>
              </a:spcBef>
              <a:spcAft>
                <a:spcPts val="0"/>
              </a:spcAft>
              <a:buClr>
                <a:schemeClr val="dk1"/>
              </a:buClr>
              <a:buSzPts val="1300"/>
              <a:buFont typeface="Calibri"/>
              <a:buNone/>
            </a:pPr>
            <a:endParaRPr sz="1300" b="0" i="0" u="none" strike="noStrike" cap="none">
              <a:solidFill>
                <a:srgbClr val="1E4099"/>
              </a:solidFill>
              <a:latin typeface="Verdana"/>
              <a:ea typeface="Verdana"/>
              <a:cs typeface="Verdana"/>
              <a:sym typeface="Verdana"/>
            </a:endParaRPr>
          </a:p>
        </p:txBody>
      </p:sp>
      <p:sp>
        <p:nvSpPr>
          <p:cNvPr id="252" name="Google Shape;252;p24"/>
          <p:cNvSpPr/>
          <p:nvPr/>
        </p:nvSpPr>
        <p:spPr>
          <a:xfrm>
            <a:off x="0" y="-23718"/>
            <a:ext cx="576000" cy="6886668"/>
          </a:xfrm>
          <a:prstGeom prst="rect">
            <a:avLst/>
          </a:prstGeom>
          <a:solidFill>
            <a:srgbClr val="1E4099"/>
          </a:solidFill>
          <a:ln w="12700" cap="flat" cmpd="sng">
            <a:solidFill>
              <a:srgbClr val="00329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Calibri"/>
              <a:buNone/>
            </a:pPr>
            <a:endParaRPr sz="2800" b="1" i="0" u="none" strike="noStrike" cap="none">
              <a:solidFill>
                <a:srgbClr val="FFFFFF"/>
              </a:solidFill>
              <a:latin typeface="Verdana"/>
              <a:ea typeface="Verdana"/>
              <a:cs typeface="Verdana"/>
              <a:sym typeface="Verdana"/>
            </a:endParaRPr>
          </a:p>
        </p:txBody>
      </p:sp>
      <p:sp>
        <p:nvSpPr>
          <p:cNvPr id="253" name="Google Shape;253;p24"/>
          <p:cNvSpPr/>
          <p:nvPr/>
        </p:nvSpPr>
        <p:spPr>
          <a:xfrm>
            <a:off x="1023747" y="1851683"/>
            <a:ext cx="10652845" cy="4530455"/>
          </a:xfrm>
          <a:prstGeom prst="rect">
            <a:avLst/>
          </a:prstGeom>
          <a:noFill/>
          <a:ln>
            <a:noFill/>
          </a:ln>
        </p:spPr>
        <p:txBody>
          <a:bodyPr spcFirstLastPara="1" wrap="square" lIns="0" tIns="45700" rIns="0" bIns="45700" anchor="t" anchorCtr="0">
            <a:noAutofit/>
          </a:bodyPr>
          <a:lstStyle/>
          <a:p>
            <a:pPr marL="0" marR="0" lvl="0" indent="0" algn="just" rtl="0">
              <a:lnSpc>
                <a:spcPct val="75000"/>
              </a:lnSpc>
              <a:spcBef>
                <a:spcPts val="0"/>
              </a:spcBef>
              <a:spcAft>
                <a:spcPts val="0"/>
              </a:spcAft>
              <a:buClr>
                <a:schemeClr val="dk1"/>
              </a:buClr>
              <a:buSzPts val="2000"/>
              <a:buFont typeface="Calibri"/>
              <a:buNone/>
            </a:pPr>
            <a:endParaRPr sz="2000" b="1" i="0" u="none" strike="noStrike" cap="none">
              <a:solidFill>
                <a:srgbClr val="1E4099"/>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rgbClr val="000000"/>
              </a:solidFill>
              <a:latin typeface="Calibri"/>
              <a:ea typeface="Calibri"/>
              <a:cs typeface="Calibri"/>
              <a:sym typeface="Calibri"/>
            </a:endParaRPr>
          </a:p>
          <a:p>
            <a:pPr marL="0" marR="0" lvl="0" indent="0" algn="just" rtl="0">
              <a:lnSpc>
                <a:spcPct val="75000"/>
              </a:lnSpc>
              <a:spcBef>
                <a:spcPts val="300"/>
              </a:spcBef>
              <a:spcAft>
                <a:spcPts val="0"/>
              </a:spcAft>
              <a:buClr>
                <a:schemeClr val="dk1"/>
              </a:buClr>
              <a:buSzPts val="2000"/>
              <a:buFont typeface="Calibri"/>
              <a:buNone/>
            </a:pPr>
            <a:endParaRPr sz="2000" b="0" i="0" u="none" strike="noStrike" cap="none">
              <a:solidFill>
                <a:srgbClr val="1E4099"/>
              </a:solidFill>
              <a:latin typeface="Verdana"/>
              <a:ea typeface="Verdana"/>
              <a:cs typeface="Verdana"/>
              <a:sym typeface="Verdana"/>
            </a:endParaRPr>
          </a:p>
          <a:p>
            <a:pPr marL="0" marR="0" lvl="0" indent="0" algn="just" rtl="0">
              <a:lnSpc>
                <a:spcPct val="75000"/>
              </a:lnSpc>
              <a:spcBef>
                <a:spcPts val="300"/>
              </a:spcBef>
              <a:spcAft>
                <a:spcPts val="0"/>
              </a:spcAft>
              <a:buClr>
                <a:schemeClr val="dk1"/>
              </a:buClr>
              <a:buSzPts val="2000"/>
              <a:buFont typeface="Calibri"/>
              <a:buNone/>
            </a:pPr>
            <a:endParaRPr sz="2000" b="0" i="0" u="none" strike="noStrike" cap="none">
              <a:solidFill>
                <a:srgbClr val="000000"/>
              </a:solidFill>
              <a:latin typeface="Verdana"/>
              <a:ea typeface="Verdana"/>
              <a:cs typeface="Verdana"/>
              <a:sym typeface="Verdana"/>
            </a:endParaRPr>
          </a:p>
        </p:txBody>
      </p:sp>
      <p:sp>
        <p:nvSpPr>
          <p:cNvPr id="254" name="Google Shape;254;p24"/>
          <p:cNvSpPr/>
          <p:nvPr/>
        </p:nvSpPr>
        <p:spPr>
          <a:xfrm>
            <a:off x="1023747" y="5340720"/>
            <a:ext cx="10801257" cy="1694463"/>
          </a:xfrm>
          <a:prstGeom prst="rect">
            <a:avLst/>
          </a:prstGeom>
          <a:noFill/>
          <a:ln>
            <a:noFill/>
          </a:ln>
        </p:spPr>
        <p:txBody>
          <a:bodyPr spcFirstLastPara="1" wrap="square" lIns="0" tIns="45700" rIns="0" bIns="45700" anchor="t" anchorCtr="0">
            <a:noAutofit/>
          </a:bodyPr>
          <a:lstStyle/>
          <a:p>
            <a:pPr marL="0" marR="0" lvl="0" indent="0" algn="l" rtl="0">
              <a:lnSpc>
                <a:spcPct val="75000"/>
              </a:lnSpc>
              <a:spcBef>
                <a:spcPts val="0"/>
              </a:spcBef>
              <a:spcAft>
                <a:spcPts val="0"/>
              </a:spcAft>
              <a:buClr>
                <a:schemeClr val="dk1"/>
              </a:buClr>
              <a:buSzPts val="2000"/>
              <a:buFont typeface="Calibri"/>
              <a:buNone/>
            </a:pPr>
            <a:endParaRPr sz="2000" b="0" i="0" u="none" strike="noStrike" cap="none">
              <a:solidFill>
                <a:srgbClr val="000000"/>
              </a:solidFill>
              <a:latin typeface="Verdana"/>
              <a:ea typeface="Verdana"/>
              <a:cs typeface="Verdana"/>
              <a:sym typeface="Verdana"/>
            </a:endParaRPr>
          </a:p>
        </p:txBody>
      </p:sp>
      <p:sp>
        <p:nvSpPr>
          <p:cNvPr id="256" name="Google Shape;256;p24"/>
          <p:cNvSpPr/>
          <p:nvPr/>
        </p:nvSpPr>
        <p:spPr>
          <a:xfrm>
            <a:off x="724411" y="1491193"/>
            <a:ext cx="10472324" cy="369331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dirty="0">
              <a:solidFill>
                <a:srgbClr val="000000"/>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dirty="0">
              <a:solidFill>
                <a:srgbClr val="000000"/>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dirty="0">
              <a:solidFill>
                <a:srgbClr val="000000"/>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dirty="0">
              <a:solidFill>
                <a:srgbClr val="000000"/>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dirty="0">
              <a:solidFill>
                <a:srgbClr val="000000"/>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dirty="0">
              <a:solidFill>
                <a:srgbClr val="000000"/>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dirty="0">
              <a:solidFill>
                <a:srgbClr val="000000"/>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dirty="0">
              <a:solidFill>
                <a:srgbClr val="000000"/>
              </a:solidFill>
              <a:latin typeface="Calibri"/>
              <a:ea typeface="Calibri"/>
              <a:cs typeface="Calibri"/>
              <a:sym typeface="Calibri"/>
            </a:endParaRPr>
          </a:p>
        </p:txBody>
      </p:sp>
      <p:pic>
        <p:nvPicPr>
          <p:cNvPr id="257" name="Google Shape;257;p24" descr="Immagine che contiene testo, mappa&#10;&#10;Descrizione generata automaticamente"/>
          <p:cNvPicPr preferRelativeResize="0"/>
          <p:nvPr/>
        </p:nvPicPr>
        <p:blipFill rotWithShape="1">
          <a:blip r:embed="rId3">
            <a:alphaModFix/>
          </a:blip>
          <a:srcRect/>
          <a:stretch/>
        </p:blipFill>
        <p:spPr>
          <a:xfrm>
            <a:off x="10914927" y="0"/>
            <a:ext cx="1277073" cy="6858000"/>
          </a:xfrm>
          <a:prstGeom prst="rect">
            <a:avLst/>
          </a:prstGeom>
          <a:noFill/>
          <a:ln>
            <a:noFill/>
          </a:ln>
        </p:spPr>
      </p:pic>
      <p:sp>
        <p:nvSpPr>
          <p:cNvPr id="258" name="Google Shape;258;p24"/>
          <p:cNvSpPr txBox="1">
            <a:spLocks noGrp="1"/>
          </p:cNvSpPr>
          <p:nvPr>
            <p:ph type="title"/>
          </p:nvPr>
        </p:nvSpPr>
        <p:spPr>
          <a:xfrm>
            <a:off x="691836" y="1666005"/>
            <a:ext cx="10074679" cy="238914"/>
          </a:xfrm>
          <a:prstGeom prst="rect">
            <a:avLst/>
          </a:prstGeom>
          <a:noFill/>
          <a:ln>
            <a:noFill/>
          </a:ln>
        </p:spPr>
        <p:txBody>
          <a:bodyPr spcFirstLastPara="1" wrap="square" lIns="91425" tIns="45700" rIns="91425" bIns="45700" anchor="ctr" anchorCtr="0">
            <a:normAutofit fontScale="90000"/>
          </a:bodyPr>
          <a:lstStyle/>
          <a:p>
            <a:pPr lvl="0">
              <a:buClr>
                <a:srgbClr val="003299"/>
              </a:buClr>
              <a:buSzPct val="200000"/>
            </a:pPr>
            <a:r>
              <a:rPr lang="it-IT" b="1" dirty="0">
                <a:solidFill>
                  <a:srgbClr val="003299"/>
                </a:solidFill>
              </a:rPr>
              <a:t>Il lavoro </a:t>
            </a:r>
            <a:r>
              <a:rPr lang="it-IT" b="1" dirty="0" smtClean="0">
                <a:solidFill>
                  <a:srgbClr val="003299"/>
                </a:solidFill>
              </a:rPr>
              <a:t>AUTONOMO </a:t>
            </a:r>
            <a:r>
              <a:rPr lang="it-IT" b="1" dirty="0">
                <a:solidFill>
                  <a:srgbClr val="003299"/>
                </a:solidFill>
              </a:rPr>
              <a:t>– Le Prestazioni </a:t>
            </a:r>
            <a:r>
              <a:rPr lang="it-IT" b="1" dirty="0" smtClean="0">
                <a:solidFill>
                  <a:srgbClr val="003299"/>
                </a:solidFill>
              </a:rPr>
              <a:t>Professionali</a:t>
            </a:r>
            <a:r>
              <a:rPr lang="it-IT" b="1" dirty="0">
                <a:solidFill>
                  <a:srgbClr val="003299"/>
                </a:solidFill>
              </a:rPr>
              <a:t/>
            </a:r>
            <a:br>
              <a:rPr lang="it-IT" b="1" dirty="0">
                <a:solidFill>
                  <a:srgbClr val="003299"/>
                </a:solidFill>
              </a:rPr>
            </a:br>
            <a:r>
              <a:rPr lang="it-IT" b="1" dirty="0">
                <a:solidFill>
                  <a:srgbClr val="003299"/>
                </a:solidFill>
              </a:rPr>
              <a:t/>
            </a:r>
            <a:br>
              <a:rPr lang="it-IT" b="1" dirty="0">
                <a:solidFill>
                  <a:srgbClr val="003299"/>
                </a:solidFill>
              </a:rPr>
            </a:br>
            <a:r>
              <a:rPr lang="it-IT" b="1" dirty="0" smtClean="0">
                <a:solidFill>
                  <a:srgbClr val="003299"/>
                </a:solidFill>
              </a:rPr>
              <a:t/>
            </a:r>
            <a:br>
              <a:rPr lang="it-IT" b="1" dirty="0" smtClean="0">
                <a:solidFill>
                  <a:srgbClr val="003299"/>
                </a:solidFill>
              </a:rPr>
            </a:br>
            <a:r>
              <a:rPr lang="it-IT" b="1" dirty="0" smtClean="0">
                <a:solidFill>
                  <a:srgbClr val="003299"/>
                </a:solidFill>
              </a:rPr>
              <a:t> </a:t>
            </a:r>
            <a:r>
              <a:rPr lang="it-IT" sz="2400" b="1" dirty="0">
                <a:solidFill>
                  <a:srgbClr val="003299"/>
                </a:solidFill>
              </a:rPr>
              <a:t/>
            </a:r>
            <a:br>
              <a:rPr lang="it-IT" sz="2400" b="1" dirty="0">
                <a:solidFill>
                  <a:srgbClr val="003299"/>
                </a:solidFill>
              </a:rPr>
            </a:br>
            <a:endParaRPr sz="2200" b="1" dirty="0">
              <a:solidFill>
                <a:srgbClr val="003299"/>
              </a:solidFill>
              <a:latin typeface="Calibri"/>
              <a:ea typeface="Calibri"/>
              <a:cs typeface="Calibri"/>
              <a:sym typeface="Calibri"/>
            </a:endParaRPr>
          </a:p>
        </p:txBody>
      </p:sp>
      <p:sp>
        <p:nvSpPr>
          <p:cNvPr id="259" name="Google Shape;259;p24"/>
          <p:cNvSpPr txBox="1">
            <a:spLocks noGrp="1"/>
          </p:cNvSpPr>
          <p:nvPr>
            <p:ph type="body" idx="1"/>
          </p:nvPr>
        </p:nvSpPr>
        <p:spPr>
          <a:xfrm>
            <a:off x="829547" y="2038693"/>
            <a:ext cx="10085380" cy="5192150"/>
          </a:xfrm>
          <a:prstGeom prst="rect">
            <a:avLst/>
          </a:prstGeom>
          <a:noFill/>
          <a:ln>
            <a:noFill/>
          </a:ln>
        </p:spPr>
        <p:txBody>
          <a:bodyPr spcFirstLastPara="1" wrap="square" lIns="91425" tIns="45700" rIns="91425" bIns="45700" anchor="t" anchorCtr="0">
            <a:spAutoFit/>
          </a:bodyPr>
          <a:lstStyle/>
          <a:p>
            <a:pPr marL="0" lvl="0" indent="0">
              <a:spcBef>
                <a:spcPts val="0"/>
              </a:spcBef>
              <a:buSzPts val="2000"/>
              <a:buNone/>
            </a:pPr>
            <a:r>
              <a:rPr lang="it-IT" b="1" dirty="0" smtClean="0">
                <a:solidFill>
                  <a:schemeClr val="accent5">
                    <a:lumMod val="75000"/>
                  </a:schemeClr>
                </a:solidFill>
              </a:rPr>
              <a:t>Contratto di lavoro autonomo o prestazione d’opera</a:t>
            </a:r>
            <a:r>
              <a:rPr lang="it-IT" sz="2000" dirty="0" smtClean="0">
                <a:solidFill>
                  <a:schemeClr val="accent5">
                    <a:lumMod val="75000"/>
                  </a:schemeClr>
                </a:solidFill>
              </a:rPr>
              <a:t>: </a:t>
            </a:r>
            <a:r>
              <a:rPr lang="it-IT" sz="2200" dirty="0" smtClean="0">
                <a:solidFill>
                  <a:schemeClr val="accent5">
                    <a:lumMod val="75000"/>
                  </a:schemeClr>
                </a:solidFill>
              </a:rPr>
              <a:t>una </a:t>
            </a:r>
            <a:r>
              <a:rPr lang="it-IT" sz="2200" dirty="0">
                <a:solidFill>
                  <a:schemeClr val="accent5">
                    <a:lumMod val="75000"/>
                  </a:schemeClr>
                </a:solidFill>
              </a:rPr>
              <a:t>persona si obbliga, dietro </a:t>
            </a:r>
            <a:r>
              <a:rPr lang="it-IT" sz="2200" b="1" dirty="0">
                <a:solidFill>
                  <a:schemeClr val="accent5">
                    <a:lumMod val="75000"/>
                  </a:schemeClr>
                </a:solidFill>
              </a:rPr>
              <a:t>corrispettivo</a:t>
            </a:r>
            <a:r>
              <a:rPr lang="it-IT" sz="2200" dirty="0">
                <a:solidFill>
                  <a:schemeClr val="accent5">
                    <a:lumMod val="75000"/>
                  </a:schemeClr>
                </a:solidFill>
              </a:rPr>
              <a:t>, a compiere un'opera o un </a:t>
            </a:r>
            <a:r>
              <a:rPr lang="it-IT" sz="2200" dirty="0" smtClean="0">
                <a:solidFill>
                  <a:schemeClr val="accent5">
                    <a:lumMod val="75000"/>
                  </a:schemeClr>
                </a:solidFill>
              </a:rPr>
              <a:t>servizio, con</a:t>
            </a:r>
            <a:r>
              <a:rPr lang="it-IT" sz="2200" dirty="0">
                <a:solidFill>
                  <a:schemeClr val="accent5">
                    <a:lumMod val="75000"/>
                  </a:schemeClr>
                </a:solidFill>
              </a:rPr>
              <a:t> lavoro prevalentemente proprio e </a:t>
            </a:r>
            <a:r>
              <a:rPr lang="it-IT" sz="2200" b="1" dirty="0">
                <a:solidFill>
                  <a:schemeClr val="accent5">
                    <a:lumMod val="75000"/>
                  </a:schemeClr>
                </a:solidFill>
              </a:rPr>
              <a:t>senza vincolo di </a:t>
            </a:r>
            <a:r>
              <a:rPr lang="it-IT" sz="2200" b="1" dirty="0" smtClean="0">
                <a:solidFill>
                  <a:schemeClr val="accent5">
                    <a:lumMod val="75000"/>
                  </a:schemeClr>
                </a:solidFill>
              </a:rPr>
              <a:t>subordinazione </a:t>
            </a:r>
            <a:r>
              <a:rPr lang="it-IT" sz="2200" dirty="0" smtClean="0">
                <a:solidFill>
                  <a:schemeClr val="accent5">
                    <a:lumMod val="75000"/>
                  </a:schemeClr>
                </a:solidFill>
              </a:rPr>
              <a:t>nei </a:t>
            </a:r>
            <a:r>
              <a:rPr lang="it-IT" sz="2200" dirty="0">
                <a:solidFill>
                  <a:schemeClr val="accent5">
                    <a:lumMod val="75000"/>
                  </a:schemeClr>
                </a:solidFill>
              </a:rPr>
              <a:t>confronti del committente</a:t>
            </a:r>
            <a:r>
              <a:rPr lang="it-IT" sz="2200" dirty="0" smtClean="0">
                <a:solidFill>
                  <a:schemeClr val="accent5">
                    <a:lumMod val="75000"/>
                  </a:schemeClr>
                </a:solidFill>
              </a:rPr>
              <a:t>.</a:t>
            </a:r>
          </a:p>
          <a:p>
            <a:pPr marL="0" lvl="0" indent="0">
              <a:spcBef>
                <a:spcPts val="0"/>
              </a:spcBef>
              <a:buSzPts val="2000"/>
              <a:buNone/>
            </a:pPr>
            <a:r>
              <a:rPr lang="it-IT" sz="2000" dirty="0">
                <a:solidFill>
                  <a:schemeClr val="accent5">
                    <a:lumMod val="75000"/>
                  </a:schemeClr>
                </a:solidFill>
              </a:rPr>
              <a:t/>
            </a:r>
            <a:br>
              <a:rPr lang="it-IT" sz="2000" dirty="0">
                <a:solidFill>
                  <a:schemeClr val="accent5">
                    <a:lumMod val="75000"/>
                  </a:schemeClr>
                </a:solidFill>
              </a:rPr>
            </a:br>
            <a:r>
              <a:rPr lang="it-IT" b="1" dirty="0">
                <a:solidFill>
                  <a:schemeClr val="accent5">
                    <a:lumMod val="75000"/>
                  </a:schemeClr>
                </a:solidFill>
              </a:rPr>
              <a:t>Prestazione </a:t>
            </a:r>
            <a:r>
              <a:rPr lang="it-IT" b="1" dirty="0" smtClean="0">
                <a:solidFill>
                  <a:schemeClr val="accent5">
                    <a:lumMod val="75000"/>
                  </a:schemeClr>
                </a:solidFill>
              </a:rPr>
              <a:t>professionali</a:t>
            </a:r>
            <a:r>
              <a:rPr lang="it-IT" sz="2400" dirty="0">
                <a:solidFill>
                  <a:schemeClr val="accent5">
                    <a:lumMod val="75000"/>
                  </a:schemeClr>
                </a:solidFill>
              </a:rPr>
              <a:t>:</a:t>
            </a:r>
            <a:r>
              <a:rPr lang="it-IT" sz="2000" b="0" i="0" u="none" strike="noStrike" cap="none" dirty="0" smtClean="0">
                <a:solidFill>
                  <a:schemeClr val="accent5">
                    <a:lumMod val="75000"/>
                  </a:schemeClr>
                </a:solidFill>
                <a:latin typeface="Calibri"/>
                <a:ea typeface="Calibri"/>
                <a:cs typeface="Calibri"/>
                <a:sym typeface="Calibri"/>
              </a:rPr>
              <a:t> </a:t>
            </a:r>
            <a:r>
              <a:rPr lang="it-IT" sz="2200" b="0" i="0" u="none" strike="noStrike" cap="none" dirty="0">
                <a:solidFill>
                  <a:schemeClr val="accent5">
                    <a:lumMod val="75000"/>
                  </a:schemeClr>
                </a:solidFill>
                <a:latin typeface="Calibri"/>
                <a:ea typeface="Calibri"/>
                <a:cs typeface="Calibri"/>
                <a:sym typeface="Calibri"/>
              </a:rPr>
              <a:t>comunemente chiamate </a:t>
            </a:r>
            <a:r>
              <a:rPr lang="it-IT" sz="2400" b="1" i="0" u="none" strike="noStrike" cap="none" dirty="0">
                <a:solidFill>
                  <a:schemeClr val="accent5">
                    <a:lumMod val="75000"/>
                  </a:schemeClr>
                </a:solidFill>
                <a:latin typeface="Calibri"/>
                <a:ea typeface="Calibri"/>
                <a:cs typeface="Calibri"/>
                <a:sym typeface="Calibri"/>
              </a:rPr>
              <a:t>Partite IVA</a:t>
            </a:r>
            <a:r>
              <a:rPr lang="it-IT" sz="2000" b="0" i="0" u="none" strike="noStrike" cap="none" dirty="0">
                <a:solidFill>
                  <a:schemeClr val="accent5">
                    <a:lumMod val="75000"/>
                  </a:schemeClr>
                </a:solidFill>
                <a:sym typeface="Calibri"/>
              </a:rPr>
              <a:t>, </a:t>
            </a:r>
            <a:r>
              <a:rPr lang="it-IT" sz="2200" b="0" i="0" u="none" strike="noStrike" cap="none" dirty="0">
                <a:solidFill>
                  <a:schemeClr val="accent5">
                    <a:lumMod val="75000"/>
                  </a:schemeClr>
                </a:solidFill>
                <a:sym typeface="Calibri"/>
              </a:rPr>
              <a:t>si intendono le prestazioni dei lavoratori autonomi che offrono, dietro corrispettivo e senza alcun vincolo di subordinazione nei confronti del committente, un servizio o la realizzazione di un’opera bene</a:t>
            </a:r>
            <a:endParaRPr sz="2200" dirty="0">
              <a:solidFill>
                <a:schemeClr val="accent5">
                  <a:lumMod val="75000"/>
                </a:schemeClr>
              </a:solidFill>
            </a:endParaRPr>
          </a:p>
          <a:p>
            <a:pPr marL="0" marR="0" lvl="0" indent="0" algn="l" rtl="0">
              <a:lnSpc>
                <a:spcPct val="90000"/>
              </a:lnSpc>
              <a:spcBef>
                <a:spcPts val="0"/>
              </a:spcBef>
              <a:spcAft>
                <a:spcPts val="0"/>
              </a:spcAft>
              <a:buClr>
                <a:schemeClr val="dk1"/>
              </a:buClr>
              <a:buSzPts val="2000"/>
              <a:buFont typeface="Arial"/>
              <a:buNone/>
            </a:pPr>
            <a:endParaRPr sz="1800" b="0" i="0" u="none" strike="noStrike" cap="none" dirty="0">
              <a:solidFill>
                <a:schemeClr val="accent5">
                  <a:lumMod val="75000"/>
                </a:schemeClr>
              </a:solidFill>
              <a:latin typeface="Calibri"/>
              <a:ea typeface="Calibri"/>
              <a:cs typeface="Calibri"/>
              <a:sym typeface="Calibri"/>
            </a:endParaRPr>
          </a:p>
          <a:p>
            <a:pPr marL="285750" indent="-285750">
              <a:lnSpc>
                <a:spcPct val="100000"/>
              </a:lnSpc>
              <a:spcBef>
                <a:spcPts val="0"/>
              </a:spcBef>
              <a:buSzPts val="2000"/>
            </a:pPr>
            <a:r>
              <a:rPr lang="it-IT" sz="2000" b="1" dirty="0">
                <a:solidFill>
                  <a:schemeClr val="accent5">
                    <a:lumMod val="75000"/>
                  </a:schemeClr>
                </a:solidFill>
              </a:rPr>
              <a:t>Caratteristiche</a:t>
            </a:r>
            <a:r>
              <a:rPr lang="it-IT" sz="2000" dirty="0">
                <a:solidFill>
                  <a:schemeClr val="accent5">
                    <a:lumMod val="75000"/>
                  </a:schemeClr>
                </a:solidFill>
              </a:rPr>
              <a:t>: Autonomia - Coordinamento - Modalità di esecuzione non organizzata dal committente -  Risultato e irrilevanza del tempo dedicato</a:t>
            </a:r>
          </a:p>
          <a:p>
            <a:pPr marL="285750" marR="0" lvl="0" indent="-285750" algn="l" rtl="0">
              <a:lnSpc>
                <a:spcPct val="150000"/>
              </a:lnSpc>
              <a:spcBef>
                <a:spcPts val="0"/>
              </a:spcBef>
              <a:spcAft>
                <a:spcPts val="0"/>
              </a:spcAft>
              <a:buClr>
                <a:schemeClr val="dk1"/>
              </a:buClr>
              <a:buSzPts val="2000"/>
              <a:buFont typeface="Arial"/>
              <a:buChar char="•"/>
            </a:pPr>
            <a:r>
              <a:rPr lang="it-IT" sz="2000" dirty="0" smtClean="0">
                <a:solidFill>
                  <a:schemeClr val="accent5">
                    <a:lumMod val="75000"/>
                  </a:schemeClr>
                </a:solidFill>
              </a:rPr>
              <a:t>C</a:t>
            </a:r>
            <a:r>
              <a:rPr lang="it-IT" sz="2000" b="0" i="0" u="none" strike="noStrike" cap="none" dirty="0" smtClean="0">
                <a:solidFill>
                  <a:schemeClr val="accent5">
                    <a:lumMod val="75000"/>
                  </a:schemeClr>
                </a:solidFill>
                <a:latin typeface="Calibri"/>
                <a:ea typeface="Calibri"/>
                <a:cs typeface="Calibri"/>
                <a:sym typeface="Calibri"/>
              </a:rPr>
              <a:t>ooperatori</a:t>
            </a:r>
            <a:r>
              <a:rPr lang="it-IT" sz="2000" b="0" i="0" u="none" strike="noStrike" cap="none" dirty="0">
                <a:solidFill>
                  <a:schemeClr val="accent5">
                    <a:lumMod val="75000"/>
                  </a:schemeClr>
                </a:solidFill>
                <a:latin typeface="Calibri"/>
                <a:ea typeface="Calibri"/>
                <a:cs typeface="Calibri"/>
                <a:sym typeface="Calibri"/>
              </a:rPr>
              <a:t>, liberi professionisti, consulenti e altre figure professionali autonome</a:t>
            </a:r>
            <a:r>
              <a:rPr lang="it-IT" sz="2000" b="0" i="0" u="none" strike="noStrike" cap="none" dirty="0" smtClean="0">
                <a:solidFill>
                  <a:schemeClr val="accent5">
                    <a:lumMod val="75000"/>
                  </a:schemeClr>
                </a:solidFill>
                <a:latin typeface="Calibri"/>
                <a:ea typeface="Calibri"/>
                <a:cs typeface="Calibri"/>
                <a:sym typeface="Calibri"/>
              </a:rPr>
              <a:t>.</a:t>
            </a:r>
            <a:endParaRPr sz="2000" b="0" i="0" u="none" strike="noStrike" cap="none" dirty="0">
              <a:solidFill>
                <a:schemeClr val="accent5">
                  <a:lumMod val="75000"/>
                </a:schemeClr>
              </a:solidFill>
              <a:latin typeface="Calibri"/>
              <a:ea typeface="Calibri"/>
              <a:cs typeface="Calibri"/>
              <a:sym typeface="Calibri"/>
            </a:endParaRPr>
          </a:p>
          <a:p>
            <a:pPr marL="285750" marR="0" lvl="0" indent="-285750" algn="l" rtl="0">
              <a:lnSpc>
                <a:spcPct val="150000"/>
              </a:lnSpc>
              <a:spcBef>
                <a:spcPts val="0"/>
              </a:spcBef>
              <a:spcAft>
                <a:spcPts val="0"/>
              </a:spcAft>
              <a:buClr>
                <a:schemeClr val="dk1"/>
              </a:buClr>
              <a:buSzPts val="2000"/>
              <a:buFont typeface="Arial"/>
              <a:buChar char="•"/>
            </a:pPr>
            <a:r>
              <a:rPr lang="it-IT" sz="2000" b="0" i="0" u="none" strike="noStrike" cap="none" dirty="0">
                <a:solidFill>
                  <a:schemeClr val="accent5">
                    <a:lumMod val="75000"/>
                  </a:schemeClr>
                </a:solidFill>
                <a:latin typeface="Calibri"/>
                <a:ea typeface="Calibri"/>
                <a:cs typeface="Calibri"/>
                <a:sym typeface="Calibri"/>
              </a:rPr>
              <a:t>Contratto in </a:t>
            </a:r>
            <a:r>
              <a:rPr lang="it-IT" sz="2000" dirty="0">
                <a:solidFill>
                  <a:schemeClr val="accent5">
                    <a:lumMod val="75000"/>
                  </a:schemeClr>
                </a:solidFill>
              </a:rPr>
              <a:t>forma scritta</a:t>
            </a:r>
          </a:p>
          <a:p>
            <a:pPr marL="0" lvl="0" indent="0" algn="just">
              <a:spcBef>
                <a:spcPts val="1200"/>
              </a:spcBef>
              <a:buNone/>
            </a:pPr>
            <a:endParaRPr sz="2000" b="0" i="0" u="none" strike="noStrike" cap="none" dirty="0">
              <a:solidFill>
                <a:srgbClr val="003299"/>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pic>
        <p:nvPicPr>
          <p:cNvPr id="3" name="Immagine 2"/>
          <p:cNvPicPr>
            <a:picLocks noChangeAspect="1"/>
          </p:cNvPicPr>
          <p:nvPr/>
        </p:nvPicPr>
        <p:blipFill>
          <a:blip r:embed="rId3"/>
          <a:stretch>
            <a:fillRect/>
          </a:stretch>
        </p:blipFill>
        <p:spPr>
          <a:xfrm>
            <a:off x="616535" y="5270806"/>
            <a:ext cx="10298391" cy="1600016"/>
          </a:xfrm>
          <a:prstGeom prst="rect">
            <a:avLst/>
          </a:prstGeom>
        </p:spPr>
      </p:pic>
      <p:sp>
        <p:nvSpPr>
          <p:cNvPr id="220" name="Google Shape;220;p22"/>
          <p:cNvSpPr/>
          <p:nvPr/>
        </p:nvSpPr>
        <p:spPr>
          <a:xfrm>
            <a:off x="731520" y="1719240"/>
            <a:ext cx="1840991" cy="2694263"/>
          </a:xfrm>
          <a:prstGeom prst="rect">
            <a:avLst/>
          </a:prstGeom>
          <a:noFill/>
          <a:ln>
            <a:noFill/>
          </a:ln>
        </p:spPr>
        <p:txBody>
          <a:bodyPr spcFirstLastPara="1" wrap="square" lIns="0" tIns="45700" rIns="0" bIns="45700" anchor="t" anchorCtr="0">
            <a:noAutofit/>
          </a:bodyPr>
          <a:lstStyle/>
          <a:p>
            <a:pPr marL="0" marR="0" lvl="0" indent="0" algn="just" rtl="0">
              <a:lnSpc>
                <a:spcPct val="115384"/>
              </a:lnSpc>
              <a:spcBef>
                <a:spcPts val="0"/>
              </a:spcBef>
              <a:spcAft>
                <a:spcPts val="0"/>
              </a:spcAft>
              <a:buClr>
                <a:schemeClr val="dk1"/>
              </a:buClr>
              <a:buSzPts val="1300"/>
              <a:buFont typeface="Calibri"/>
              <a:buNone/>
            </a:pPr>
            <a:endParaRPr sz="1300" b="0" i="0" u="none" strike="noStrike" cap="none">
              <a:solidFill>
                <a:srgbClr val="1E4099"/>
              </a:solidFill>
              <a:latin typeface="Verdana"/>
              <a:ea typeface="Verdana"/>
              <a:cs typeface="Verdana"/>
              <a:sym typeface="Verdana"/>
            </a:endParaRPr>
          </a:p>
        </p:txBody>
      </p:sp>
      <p:sp>
        <p:nvSpPr>
          <p:cNvPr id="221" name="Google Shape;221;p22"/>
          <p:cNvSpPr/>
          <p:nvPr/>
        </p:nvSpPr>
        <p:spPr>
          <a:xfrm>
            <a:off x="0" y="-23718"/>
            <a:ext cx="576000" cy="6886668"/>
          </a:xfrm>
          <a:prstGeom prst="rect">
            <a:avLst/>
          </a:prstGeom>
          <a:solidFill>
            <a:srgbClr val="1E4099"/>
          </a:solidFill>
          <a:ln w="12700" cap="flat" cmpd="sng">
            <a:solidFill>
              <a:srgbClr val="00329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Calibri"/>
              <a:buNone/>
            </a:pPr>
            <a:endParaRPr sz="2800" b="1" i="0" u="none" strike="noStrike" cap="none">
              <a:solidFill>
                <a:srgbClr val="FFFFFF"/>
              </a:solidFill>
              <a:latin typeface="Verdana"/>
              <a:ea typeface="Verdana"/>
              <a:cs typeface="Verdana"/>
              <a:sym typeface="Verdana"/>
            </a:endParaRPr>
          </a:p>
        </p:txBody>
      </p:sp>
      <p:sp>
        <p:nvSpPr>
          <p:cNvPr id="222" name="Google Shape;222;p22"/>
          <p:cNvSpPr/>
          <p:nvPr/>
        </p:nvSpPr>
        <p:spPr>
          <a:xfrm>
            <a:off x="1023747" y="1851683"/>
            <a:ext cx="10652845" cy="4530455"/>
          </a:xfrm>
          <a:prstGeom prst="rect">
            <a:avLst/>
          </a:prstGeom>
          <a:noFill/>
          <a:ln>
            <a:noFill/>
          </a:ln>
        </p:spPr>
        <p:txBody>
          <a:bodyPr spcFirstLastPara="1" wrap="square" lIns="0" tIns="45700" rIns="0" bIns="45700" anchor="t" anchorCtr="0">
            <a:noAutofit/>
          </a:bodyPr>
          <a:lstStyle/>
          <a:p>
            <a:pPr marL="0" marR="0" lvl="0" indent="0" algn="just" rtl="0">
              <a:lnSpc>
                <a:spcPct val="75000"/>
              </a:lnSpc>
              <a:spcBef>
                <a:spcPts val="0"/>
              </a:spcBef>
              <a:spcAft>
                <a:spcPts val="0"/>
              </a:spcAft>
              <a:buClr>
                <a:schemeClr val="dk1"/>
              </a:buClr>
              <a:buSzPts val="2000"/>
              <a:buFont typeface="Calibri"/>
              <a:buNone/>
            </a:pPr>
            <a:endParaRPr sz="2000" b="1" i="0" u="none" strike="noStrike" cap="none">
              <a:solidFill>
                <a:srgbClr val="1E4099"/>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rgbClr val="000000"/>
              </a:solidFill>
              <a:latin typeface="Calibri"/>
              <a:ea typeface="Calibri"/>
              <a:cs typeface="Calibri"/>
              <a:sym typeface="Calibri"/>
            </a:endParaRPr>
          </a:p>
          <a:p>
            <a:pPr marL="0" marR="0" lvl="0" indent="0" algn="just" rtl="0">
              <a:lnSpc>
                <a:spcPct val="75000"/>
              </a:lnSpc>
              <a:spcBef>
                <a:spcPts val="300"/>
              </a:spcBef>
              <a:spcAft>
                <a:spcPts val="0"/>
              </a:spcAft>
              <a:buClr>
                <a:schemeClr val="dk1"/>
              </a:buClr>
              <a:buSzPts val="2000"/>
              <a:buFont typeface="Calibri"/>
              <a:buNone/>
            </a:pPr>
            <a:endParaRPr sz="2000" b="0" i="0" u="none" strike="noStrike" cap="none">
              <a:solidFill>
                <a:srgbClr val="1E4099"/>
              </a:solidFill>
              <a:latin typeface="Verdana"/>
              <a:ea typeface="Verdana"/>
              <a:cs typeface="Verdana"/>
              <a:sym typeface="Verdana"/>
            </a:endParaRPr>
          </a:p>
          <a:p>
            <a:pPr marL="0" marR="0" lvl="0" indent="0" algn="just" rtl="0">
              <a:lnSpc>
                <a:spcPct val="75000"/>
              </a:lnSpc>
              <a:spcBef>
                <a:spcPts val="300"/>
              </a:spcBef>
              <a:spcAft>
                <a:spcPts val="0"/>
              </a:spcAft>
              <a:buClr>
                <a:schemeClr val="dk1"/>
              </a:buClr>
              <a:buSzPts val="2000"/>
              <a:buFont typeface="Calibri"/>
              <a:buNone/>
            </a:pPr>
            <a:endParaRPr sz="2000" b="0" i="0" u="none" strike="noStrike" cap="none">
              <a:solidFill>
                <a:srgbClr val="000000"/>
              </a:solidFill>
              <a:latin typeface="Verdana"/>
              <a:ea typeface="Verdana"/>
              <a:cs typeface="Verdana"/>
              <a:sym typeface="Verdana"/>
            </a:endParaRPr>
          </a:p>
        </p:txBody>
      </p:sp>
      <p:sp>
        <p:nvSpPr>
          <p:cNvPr id="223" name="Google Shape;223;p22"/>
          <p:cNvSpPr/>
          <p:nvPr/>
        </p:nvSpPr>
        <p:spPr>
          <a:xfrm>
            <a:off x="1023747" y="5340720"/>
            <a:ext cx="10801257" cy="1694463"/>
          </a:xfrm>
          <a:prstGeom prst="rect">
            <a:avLst/>
          </a:prstGeom>
          <a:noFill/>
          <a:ln>
            <a:noFill/>
          </a:ln>
        </p:spPr>
        <p:txBody>
          <a:bodyPr spcFirstLastPara="1" wrap="square" lIns="0" tIns="45700" rIns="0" bIns="45700" anchor="t" anchorCtr="0">
            <a:noAutofit/>
          </a:bodyPr>
          <a:lstStyle/>
          <a:p>
            <a:pPr marL="0" marR="0" lvl="0" indent="0" algn="l" rtl="0">
              <a:lnSpc>
                <a:spcPct val="75000"/>
              </a:lnSpc>
              <a:spcBef>
                <a:spcPts val="0"/>
              </a:spcBef>
              <a:spcAft>
                <a:spcPts val="0"/>
              </a:spcAft>
              <a:buClr>
                <a:schemeClr val="dk1"/>
              </a:buClr>
              <a:buSzPts val="2000"/>
              <a:buFont typeface="Calibri"/>
              <a:buNone/>
            </a:pPr>
            <a:endParaRPr sz="2000" b="0" i="0" u="none" strike="noStrike" cap="none">
              <a:solidFill>
                <a:srgbClr val="000000"/>
              </a:solidFill>
              <a:latin typeface="Verdana"/>
              <a:ea typeface="Verdana"/>
              <a:cs typeface="Verdana"/>
              <a:sym typeface="Verdana"/>
            </a:endParaRPr>
          </a:p>
        </p:txBody>
      </p:sp>
      <p:sp>
        <p:nvSpPr>
          <p:cNvPr id="224" name="Google Shape;224;p22"/>
          <p:cNvSpPr/>
          <p:nvPr/>
        </p:nvSpPr>
        <p:spPr>
          <a:xfrm>
            <a:off x="859572" y="1412437"/>
            <a:ext cx="5466584" cy="369332"/>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25" name="Google Shape;225;p22"/>
          <p:cNvSpPr/>
          <p:nvPr/>
        </p:nvSpPr>
        <p:spPr>
          <a:xfrm>
            <a:off x="724411" y="1491193"/>
            <a:ext cx="10472324" cy="2031325"/>
          </a:xfrm>
          <a:prstGeom prst="rect">
            <a:avLst/>
          </a:prstGeom>
          <a:noFill/>
          <a:ln>
            <a:noFill/>
          </a:ln>
        </p:spPr>
        <p:txBody>
          <a:bodyPr spcFirstLastPara="1" wrap="square" lIns="91425" tIns="45700" rIns="91425" bIns="45700" anchor="t" anchorCtr="0">
            <a:noAutofit/>
          </a:bodyPr>
          <a:lstStyle/>
          <a:p>
            <a:pPr marL="285750" marR="0" lvl="0" indent="-171450" algn="l" rtl="0">
              <a:lnSpc>
                <a:spcPct val="100000"/>
              </a:lnSpc>
              <a:spcBef>
                <a:spcPts val="0"/>
              </a:spcBef>
              <a:spcAft>
                <a:spcPts val="0"/>
              </a:spcAft>
              <a:buClr>
                <a:schemeClr val="dk1"/>
              </a:buClr>
              <a:buSzPts val="1800"/>
              <a:buFont typeface="Arial"/>
              <a:buNone/>
            </a:pPr>
            <a:endParaRPr sz="1800" b="1" i="0" u="none" strike="noStrike" cap="none">
              <a:solidFill>
                <a:srgbClr val="000000"/>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1" i="0" u="none" strike="noStrike" cap="none">
              <a:solidFill>
                <a:srgbClr val="000000"/>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1" i="0" u="none" strike="noStrike" cap="none">
              <a:solidFill>
                <a:srgbClr val="000000"/>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1" i="0" u="none" strike="noStrike" cap="none">
              <a:solidFill>
                <a:srgbClr val="000000"/>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p:txBody>
      </p:sp>
      <p:pic>
        <p:nvPicPr>
          <p:cNvPr id="226" name="Google Shape;226;p22" descr="Immagine che contiene testo, mappa&#10;&#10;Descrizione generata automaticamente"/>
          <p:cNvPicPr preferRelativeResize="0"/>
          <p:nvPr/>
        </p:nvPicPr>
        <p:blipFill rotWithShape="1">
          <a:blip r:embed="rId4">
            <a:alphaModFix/>
          </a:blip>
          <a:srcRect/>
          <a:stretch/>
        </p:blipFill>
        <p:spPr>
          <a:xfrm>
            <a:off x="10914927" y="0"/>
            <a:ext cx="1277073" cy="6858000"/>
          </a:xfrm>
          <a:prstGeom prst="rect">
            <a:avLst/>
          </a:prstGeom>
          <a:noFill/>
          <a:ln>
            <a:noFill/>
          </a:ln>
        </p:spPr>
      </p:pic>
      <p:sp>
        <p:nvSpPr>
          <p:cNvPr id="227" name="Google Shape;227;p22"/>
          <p:cNvSpPr txBox="1">
            <a:spLocks noGrp="1"/>
          </p:cNvSpPr>
          <p:nvPr>
            <p:ph type="title"/>
          </p:nvPr>
        </p:nvSpPr>
        <p:spPr>
          <a:xfrm>
            <a:off x="859572" y="382346"/>
            <a:ext cx="9869354" cy="8683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3299"/>
              </a:buClr>
              <a:buSzPts val="4400"/>
              <a:buFont typeface="Calibri"/>
              <a:buNone/>
            </a:pPr>
            <a:r>
              <a:rPr lang="it-IT" b="1" dirty="0">
                <a:solidFill>
                  <a:srgbClr val="003299"/>
                </a:solidFill>
              </a:rPr>
              <a:t>Il TIROCINIO extracurriculare</a:t>
            </a:r>
            <a:endParaRPr b="1" dirty="0">
              <a:solidFill>
                <a:srgbClr val="003299"/>
              </a:solidFill>
            </a:endParaRPr>
          </a:p>
        </p:txBody>
      </p:sp>
      <p:sp>
        <p:nvSpPr>
          <p:cNvPr id="228" name="Google Shape;228;p22"/>
          <p:cNvSpPr txBox="1">
            <a:spLocks noGrp="1"/>
          </p:cNvSpPr>
          <p:nvPr>
            <p:ph type="body" idx="1"/>
          </p:nvPr>
        </p:nvSpPr>
        <p:spPr>
          <a:xfrm>
            <a:off x="4990142" y="2467768"/>
            <a:ext cx="5559125" cy="369332"/>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chemeClr val="dk1"/>
              </a:buClr>
              <a:buSzPts val="2000"/>
              <a:buFont typeface="Arial"/>
              <a:buNone/>
            </a:pPr>
            <a:r>
              <a:rPr lang="it-IT" sz="2000" b="0" i="0" u="none" strike="noStrike" cap="none" dirty="0">
                <a:solidFill>
                  <a:schemeClr val="dk1"/>
                </a:solidFill>
                <a:latin typeface="Calibri"/>
                <a:ea typeface="Calibri"/>
                <a:cs typeface="Calibri"/>
                <a:sym typeface="Calibri"/>
              </a:rPr>
              <a:t>Non costituisce rapporto di lavoro dipendente</a:t>
            </a:r>
            <a:endParaRPr dirty="0"/>
          </a:p>
        </p:txBody>
      </p:sp>
      <p:sp>
        <p:nvSpPr>
          <p:cNvPr id="229" name="Google Shape;229;p22"/>
          <p:cNvSpPr txBox="1"/>
          <p:nvPr/>
        </p:nvSpPr>
        <p:spPr>
          <a:xfrm>
            <a:off x="731520" y="3061948"/>
            <a:ext cx="10034995" cy="2523768"/>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2000"/>
              <a:buFont typeface="Arial"/>
              <a:buChar char="•"/>
            </a:pPr>
            <a:r>
              <a:rPr lang="it-IT" sz="2000" dirty="0">
                <a:solidFill>
                  <a:schemeClr val="dk1"/>
                </a:solidFill>
                <a:latin typeface="Calibri"/>
                <a:ea typeface="Calibri"/>
                <a:cs typeface="Calibri"/>
                <a:sym typeface="Calibri"/>
              </a:rPr>
              <a:t>Disciplinati dalle Regioni e Province autonome (</a:t>
            </a:r>
            <a:r>
              <a:rPr lang="it-IT" sz="2000" dirty="0" smtClean="0">
                <a:solidFill>
                  <a:schemeClr val="dk1"/>
                </a:solidFill>
                <a:latin typeface="Calibri"/>
                <a:ea typeface="Calibri"/>
                <a:cs typeface="Calibri"/>
                <a:sym typeface="Calibri"/>
              </a:rPr>
              <a:t>Accordo </a:t>
            </a:r>
            <a:r>
              <a:rPr lang="it-IT" sz="2000" dirty="0">
                <a:solidFill>
                  <a:schemeClr val="dk1"/>
                </a:solidFill>
                <a:latin typeface="Calibri"/>
                <a:ea typeface="Calibri"/>
                <a:cs typeface="Calibri"/>
                <a:sym typeface="Calibri"/>
              </a:rPr>
              <a:t>del </a:t>
            </a:r>
            <a:r>
              <a:rPr lang="it-IT" sz="2000" dirty="0" smtClean="0">
                <a:solidFill>
                  <a:schemeClr val="dk1"/>
                </a:solidFill>
                <a:latin typeface="Calibri"/>
                <a:ea typeface="Calibri"/>
                <a:cs typeface="Calibri"/>
                <a:sym typeface="Calibri"/>
              </a:rPr>
              <a:t>25/05/2017).</a:t>
            </a:r>
            <a:endParaRPr dirty="0"/>
          </a:p>
          <a:p>
            <a:pPr marL="285750" marR="0" lvl="0" indent="-285750" algn="l" rtl="0">
              <a:spcBef>
                <a:spcPts val="0"/>
              </a:spcBef>
              <a:spcAft>
                <a:spcPts val="0"/>
              </a:spcAft>
              <a:buClr>
                <a:schemeClr val="dk1"/>
              </a:buClr>
              <a:buSzPts val="2000"/>
              <a:buFont typeface="Arial"/>
              <a:buChar char="•"/>
            </a:pPr>
            <a:r>
              <a:rPr lang="it-IT" sz="2000" dirty="0">
                <a:solidFill>
                  <a:schemeClr val="dk1"/>
                </a:solidFill>
                <a:latin typeface="Calibri"/>
                <a:ea typeface="Calibri"/>
                <a:cs typeface="Calibri"/>
                <a:sym typeface="Calibri"/>
              </a:rPr>
              <a:t>Redazione di un Piano Formativo Individuale</a:t>
            </a:r>
            <a:endParaRPr dirty="0"/>
          </a:p>
          <a:p>
            <a:pPr marL="285750" marR="0" lvl="0" indent="-285750" algn="l" rtl="0">
              <a:spcBef>
                <a:spcPts val="0"/>
              </a:spcBef>
              <a:spcAft>
                <a:spcPts val="0"/>
              </a:spcAft>
              <a:buClr>
                <a:schemeClr val="dk1"/>
              </a:buClr>
              <a:buSzPts val="2000"/>
              <a:buFont typeface="Arial"/>
              <a:buChar char="•"/>
            </a:pPr>
            <a:r>
              <a:rPr lang="it-IT" sz="2000" dirty="0" smtClean="0">
                <a:solidFill>
                  <a:schemeClr val="dk1"/>
                </a:solidFill>
                <a:latin typeface="Calibri"/>
                <a:ea typeface="Calibri"/>
                <a:cs typeface="Calibri"/>
                <a:sym typeface="Calibri"/>
              </a:rPr>
              <a:t>Può </a:t>
            </a:r>
            <a:r>
              <a:rPr lang="it-IT" sz="2000" dirty="0">
                <a:solidFill>
                  <a:schemeClr val="dk1"/>
                </a:solidFill>
                <a:latin typeface="Calibri"/>
                <a:ea typeface="Calibri"/>
                <a:cs typeface="Calibri"/>
                <a:sym typeface="Calibri"/>
              </a:rPr>
              <a:t>essere </a:t>
            </a:r>
            <a:r>
              <a:rPr lang="it-IT" sz="2000" dirty="0" smtClean="0">
                <a:solidFill>
                  <a:schemeClr val="dk1"/>
                </a:solidFill>
                <a:latin typeface="Calibri"/>
                <a:ea typeface="Calibri"/>
                <a:cs typeface="Calibri"/>
                <a:sym typeface="Calibri"/>
              </a:rPr>
              <a:t>attivato da Centri </a:t>
            </a:r>
            <a:r>
              <a:rPr lang="it-IT" sz="2000" dirty="0">
                <a:solidFill>
                  <a:schemeClr val="dk1"/>
                </a:solidFill>
                <a:latin typeface="Calibri"/>
                <a:ea typeface="Calibri"/>
                <a:cs typeface="Calibri"/>
                <a:sym typeface="Calibri"/>
              </a:rPr>
              <a:t>per l’Impiego, </a:t>
            </a:r>
            <a:r>
              <a:rPr lang="it-IT" sz="2000" dirty="0" smtClean="0">
                <a:solidFill>
                  <a:schemeClr val="dk1"/>
                </a:solidFill>
                <a:latin typeface="Calibri"/>
                <a:ea typeface="Calibri"/>
                <a:cs typeface="Calibri"/>
                <a:sym typeface="Calibri"/>
              </a:rPr>
              <a:t>Agenzie </a:t>
            </a:r>
            <a:r>
              <a:rPr lang="it-IT" sz="2000" dirty="0">
                <a:solidFill>
                  <a:schemeClr val="dk1"/>
                </a:solidFill>
                <a:latin typeface="Calibri"/>
                <a:ea typeface="Calibri"/>
                <a:cs typeface="Calibri"/>
                <a:sym typeface="Calibri"/>
              </a:rPr>
              <a:t>per il Lavoro, </a:t>
            </a:r>
            <a:r>
              <a:rPr lang="it-IT" sz="2000" dirty="0" smtClean="0">
                <a:solidFill>
                  <a:schemeClr val="dk1"/>
                </a:solidFill>
                <a:latin typeface="Calibri"/>
                <a:ea typeface="Calibri"/>
                <a:cs typeface="Calibri"/>
                <a:sym typeface="Calibri"/>
              </a:rPr>
              <a:t>Scuole</a:t>
            </a:r>
            <a:r>
              <a:rPr lang="it-IT" sz="2000" dirty="0">
                <a:solidFill>
                  <a:schemeClr val="dk1"/>
                </a:solidFill>
                <a:latin typeface="Calibri"/>
                <a:ea typeface="Calibri"/>
                <a:cs typeface="Calibri"/>
                <a:sym typeface="Calibri"/>
              </a:rPr>
              <a:t>, </a:t>
            </a:r>
            <a:r>
              <a:rPr lang="it-IT" sz="2000" dirty="0" smtClean="0">
                <a:solidFill>
                  <a:schemeClr val="dk1"/>
                </a:solidFill>
                <a:latin typeface="Calibri"/>
                <a:ea typeface="Calibri"/>
                <a:cs typeface="Calibri"/>
                <a:sym typeface="Calibri"/>
              </a:rPr>
              <a:t>Università </a:t>
            </a:r>
            <a:r>
              <a:rPr lang="it-IT" sz="2000" dirty="0">
                <a:solidFill>
                  <a:schemeClr val="dk1"/>
                </a:solidFill>
                <a:latin typeface="Calibri"/>
                <a:ea typeface="Calibri"/>
                <a:cs typeface="Calibri"/>
                <a:sym typeface="Calibri"/>
              </a:rPr>
              <a:t>e </a:t>
            </a:r>
            <a:r>
              <a:rPr lang="it-IT" sz="2000" dirty="0" smtClean="0">
                <a:solidFill>
                  <a:schemeClr val="dk1"/>
                </a:solidFill>
                <a:latin typeface="Calibri"/>
                <a:ea typeface="Calibri"/>
                <a:cs typeface="Calibri"/>
                <a:sym typeface="Calibri"/>
              </a:rPr>
              <a:t>altri </a:t>
            </a:r>
            <a:r>
              <a:rPr lang="it-IT" sz="2000" dirty="0">
                <a:solidFill>
                  <a:schemeClr val="dk1"/>
                </a:solidFill>
                <a:latin typeface="Calibri"/>
                <a:ea typeface="Calibri"/>
                <a:cs typeface="Calibri"/>
                <a:sym typeface="Calibri"/>
              </a:rPr>
              <a:t>Enti accreditati</a:t>
            </a:r>
            <a:endParaRPr dirty="0"/>
          </a:p>
          <a:p>
            <a:pPr marL="285750" marR="0" lvl="0" indent="-285750" algn="l" rtl="0">
              <a:spcBef>
                <a:spcPts val="0"/>
              </a:spcBef>
              <a:spcAft>
                <a:spcPts val="0"/>
              </a:spcAft>
              <a:buClr>
                <a:schemeClr val="dk1"/>
              </a:buClr>
              <a:buSzPts val="2000"/>
              <a:buFont typeface="Arial"/>
              <a:buChar char="•"/>
            </a:pPr>
            <a:r>
              <a:rPr lang="it-IT" sz="2000" dirty="0">
                <a:solidFill>
                  <a:schemeClr val="dk1"/>
                </a:solidFill>
                <a:latin typeface="Calibri"/>
                <a:ea typeface="Calibri"/>
                <a:cs typeface="Calibri"/>
                <a:sym typeface="Calibri"/>
              </a:rPr>
              <a:t>Soggetto Ospitante (Aziende – Enti pubblici)</a:t>
            </a:r>
            <a:endParaRPr dirty="0"/>
          </a:p>
          <a:p>
            <a:pPr marL="285750" marR="0" lvl="0" indent="-285750" algn="l" rtl="0">
              <a:spcBef>
                <a:spcPts val="0"/>
              </a:spcBef>
              <a:spcAft>
                <a:spcPts val="0"/>
              </a:spcAft>
              <a:buClr>
                <a:schemeClr val="dk1"/>
              </a:buClr>
              <a:buSzPts val="2000"/>
              <a:buFont typeface="Arial"/>
              <a:buChar char="•"/>
            </a:pPr>
            <a:r>
              <a:rPr lang="it-IT" sz="2000" dirty="0">
                <a:solidFill>
                  <a:schemeClr val="dk1"/>
                </a:solidFill>
                <a:latin typeface="Calibri"/>
                <a:ea typeface="Calibri"/>
                <a:cs typeface="Calibri"/>
                <a:sym typeface="Calibri"/>
              </a:rPr>
              <a:t>Durata: </a:t>
            </a:r>
            <a:r>
              <a:rPr lang="it-IT" sz="2000" dirty="0" err="1">
                <a:solidFill>
                  <a:schemeClr val="dk1"/>
                </a:solidFill>
                <a:latin typeface="Calibri"/>
                <a:ea typeface="Calibri"/>
                <a:cs typeface="Calibri"/>
                <a:sym typeface="Calibri"/>
              </a:rPr>
              <a:t>min</a:t>
            </a:r>
            <a:r>
              <a:rPr lang="it-IT" sz="2000" dirty="0">
                <a:solidFill>
                  <a:schemeClr val="dk1"/>
                </a:solidFill>
                <a:latin typeface="Calibri"/>
                <a:ea typeface="Calibri"/>
                <a:cs typeface="Calibri"/>
                <a:sym typeface="Calibri"/>
              </a:rPr>
              <a:t> 2 </a:t>
            </a:r>
            <a:r>
              <a:rPr lang="it-IT" sz="2000" dirty="0" smtClean="0">
                <a:solidFill>
                  <a:schemeClr val="dk1"/>
                </a:solidFill>
                <a:latin typeface="Calibri"/>
                <a:ea typeface="Calibri"/>
                <a:cs typeface="Calibri"/>
                <a:sym typeface="Calibri"/>
              </a:rPr>
              <a:t>mesi, </a:t>
            </a:r>
            <a:r>
              <a:rPr lang="it-IT" sz="2000" dirty="0">
                <a:solidFill>
                  <a:schemeClr val="dk1"/>
                </a:solidFill>
                <a:latin typeface="Calibri"/>
                <a:ea typeface="Calibri"/>
                <a:cs typeface="Calibri"/>
                <a:sym typeface="Calibri"/>
              </a:rPr>
              <a:t>max 12 mesi (fino a 24 mesi per </a:t>
            </a:r>
            <a:r>
              <a:rPr lang="it-IT" sz="2000" dirty="0" smtClean="0">
                <a:solidFill>
                  <a:schemeClr val="dk1"/>
                </a:solidFill>
                <a:latin typeface="Calibri"/>
                <a:ea typeface="Calibri"/>
                <a:cs typeface="Calibri"/>
                <a:sym typeface="Calibri"/>
              </a:rPr>
              <a:t>alcune </a:t>
            </a:r>
            <a:r>
              <a:rPr lang="it-IT" sz="2000" dirty="0">
                <a:solidFill>
                  <a:schemeClr val="dk1"/>
                </a:solidFill>
                <a:latin typeface="Calibri"/>
                <a:ea typeface="Calibri"/>
                <a:cs typeface="Calibri"/>
                <a:sym typeface="Calibri"/>
              </a:rPr>
              <a:t>categorie)</a:t>
            </a:r>
            <a:endParaRPr dirty="0"/>
          </a:p>
          <a:p>
            <a:pPr marL="285750" marR="0" lvl="0" indent="-285750" algn="l" rtl="0">
              <a:spcBef>
                <a:spcPts val="0"/>
              </a:spcBef>
              <a:spcAft>
                <a:spcPts val="0"/>
              </a:spcAft>
              <a:buClr>
                <a:schemeClr val="dk1"/>
              </a:buClr>
              <a:buSzPts val="2000"/>
              <a:buFont typeface="Arial"/>
              <a:buChar char="•"/>
            </a:pPr>
            <a:r>
              <a:rPr lang="it-IT" sz="2000" dirty="0">
                <a:solidFill>
                  <a:schemeClr val="dk1"/>
                </a:solidFill>
                <a:latin typeface="Calibri"/>
                <a:ea typeface="Calibri"/>
                <a:cs typeface="Calibri"/>
                <a:sym typeface="Calibri"/>
              </a:rPr>
              <a:t>Indennità di partecipazione (</a:t>
            </a:r>
            <a:r>
              <a:rPr lang="it-IT" sz="2000" dirty="0" smtClean="0">
                <a:solidFill>
                  <a:schemeClr val="dk1"/>
                </a:solidFill>
                <a:latin typeface="Calibri"/>
                <a:ea typeface="Calibri"/>
                <a:cs typeface="Calibri"/>
                <a:sym typeface="Calibri"/>
              </a:rPr>
              <a:t>stabilita </a:t>
            </a:r>
            <a:r>
              <a:rPr lang="it-IT" sz="2000" dirty="0">
                <a:solidFill>
                  <a:schemeClr val="dk1"/>
                </a:solidFill>
                <a:latin typeface="Calibri"/>
                <a:ea typeface="Calibri"/>
                <a:cs typeface="Calibri"/>
                <a:sym typeface="Calibri"/>
              </a:rPr>
              <a:t>dalle Regioni - min. 300€ </a:t>
            </a:r>
            <a:r>
              <a:rPr lang="it-IT" sz="2000" dirty="0" smtClean="0">
                <a:solidFill>
                  <a:schemeClr val="dk1"/>
                </a:solidFill>
                <a:latin typeface="Calibri"/>
                <a:ea typeface="Calibri"/>
                <a:cs typeface="Calibri"/>
                <a:sym typeface="Calibri"/>
              </a:rPr>
              <a:t>mensili)</a:t>
            </a:r>
            <a:endParaRPr dirty="0"/>
          </a:p>
          <a:p>
            <a:pPr marL="285750" marR="0" lvl="0" indent="-171450" algn="l" rtl="0">
              <a:spcBef>
                <a:spcPts val="0"/>
              </a:spcBef>
              <a:spcAft>
                <a:spcPts val="0"/>
              </a:spcAft>
              <a:buClr>
                <a:schemeClr val="dk1"/>
              </a:buClr>
              <a:buSzPts val="1800"/>
              <a:buFont typeface="Arial"/>
              <a:buNone/>
            </a:pPr>
            <a:endParaRPr sz="1800" dirty="0">
              <a:solidFill>
                <a:schemeClr val="dk1"/>
              </a:solidFill>
              <a:latin typeface="Arial"/>
              <a:ea typeface="Arial"/>
              <a:cs typeface="Arial"/>
              <a:sym typeface="Arial"/>
            </a:endParaRPr>
          </a:p>
        </p:txBody>
      </p:sp>
      <p:sp>
        <p:nvSpPr>
          <p:cNvPr id="231" name="Google Shape;231;p22"/>
          <p:cNvSpPr/>
          <p:nvPr/>
        </p:nvSpPr>
        <p:spPr>
          <a:xfrm>
            <a:off x="837746" y="1274223"/>
            <a:ext cx="9629434" cy="132343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it-IT" sz="2000" dirty="0">
                <a:solidFill>
                  <a:srgbClr val="000000"/>
                </a:solidFill>
                <a:latin typeface="Calibri"/>
                <a:ea typeface="Calibri"/>
                <a:cs typeface="Calibri"/>
                <a:sym typeface="Calibri"/>
              </a:rPr>
              <a:t>E’ una misura formativa di politica attiva, finalizzata a creare un </a:t>
            </a:r>
            <a:r>
              <a:rPr lang="it-IT" sz="2000" dirty="0" smtClean="0">
                <a:solidFill>
                  <a:srgbClr val="000000"/>
                </a:solidFill>
                <a:latin typeface="Calibri"/>
                <a:ea typeface="Calibri"/>
                <a:cs typeface="Calibri"/>
                <a:sym typeface="Calibri"/>
              </a:rPr>
              <a:t>contatto </a:t>
            </a:r>
            <a:r>
              <a:rPr lang="it-IT" sz="2000" dirty="0">
                <a:solidFill>
                  <a:srgbClr val="000000"/>
                </a:solidFill>
                <a:latin typeface="Calibri"/>
                <a:ea typeface="Calibri"/>
                <a:cs typeface="Calibri"/>
                <a:sym typeface="Calibri"/>
              </a:rPr>
              <a:t>diretto tra soggetto ospitante e tirocinante allo scopo di favorirne l’arricchimento del bagaglio di conoscenze, </a:t>
            </a:r>
            <a:r>
              <a:rPr lang="it-IT" sz="2000" dirty="0">
                <a:solidFill>
                  <a:srgbClr val="003299"/>
                </a:solidFill>
                <a:latin typeface="Calibri"/>
                <a:ea typeface="Calibri"/>
                <a:cs typeface="Calibri"/>
                <a:sym typeface="Calibri"/>
              </a:rPr>
              <a:t>l’acquisizione di competenze professionali e l’inserimento o il reinserimento lavorativo. </a:t>
            </a:r>
            <a:endParaRPr dirty="0"/>
          </a:p>
        </p:txBody>
      </p:sp>
      <p:pic>
        <p:nvPicPr>
          <p:cNvPr id="232" name="Google Shape;232;p22"/>
          <p:cNvPicPr preferRelativeResize="0"/>
          <p:nvPr/>
        </p:nvPicPr>
        <p:blipFill rotWithShape="1">
          <a:blip r:embed="rId5">
            <a:alphaModFix/>
          </a:blip>
          <a:srcRect/>
          <a:stretch/>
        </p:blipFill>
        <p:spPr>
          <a:xfrm>
            <a:off x="4364116" y="2359374"/>
            <a:ext cx="626026" cy="55834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pic>
        <p:nvPicPr>
          <p:cNvPr id="2" name="Immagine 1"/>
          <p:cNvPicPr>
            <a:picLocks noChangeAspect="1"/>
          </p:cNvPicPr>
          <p:nvPr/>
        </p:nvPicPr>
        <p:blipFill>
          <a:blip r:embed="rId3"/>
          <a:stretch>
            <a:fillRect/>
          </a:stretch>
        </p:blipFill>
        <p:spPr>
          <a:xfrm>
            <a:off x="577825" y="0"/>
            <a:ext cx="10318675" cy="3889829"/>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
        <p:nvSpPr>
          <p:cNvPr id="265" name="Google Shape;265;p25"/>
          <p:cNvSpPr/>
          <p:nvPr/>
        </p:nvSpPr>
        <p:spPr>
          <a:xfrm>
            <a:off x="731520" y="1719240"/>
            <a:ext cx="1840991" cy="2694263"/>
          </a:xfrm>
          <a:prstGeom prst="rect">
            <a:avLst/>
          </a:prstGeom>
          <a:noFill/>
          <a:ln>
            <a:noFill/>
          </a:ln>
        </p:spPr>
        <p:txBody>
          <a:bodyPr spcFirstLastPara="1" wrap="square" lIns="0" tIns="45700" rIns="0" bIns="45700" anchor="t" anchorCtr="0">
            <a:noAutofit/>
          </a:bodyPr>
          <a:lstStyle/>
          <a:p>
            <a:pPr marL="0" marR="0" lvl="0" indent="0" algn="just" rtl="0">
              <a:lnSpc>
                <a:spcPct val="115384"/>
              </a:lnSpc>
              <a:spcBef>
                <a:spcPts val="0"/>
              </a:spcBef>
              <a:spcAft>
                <a:spcPts val="0"/>
              </a:spcAft>
              <a:buClr>
                <a:schemeClr val="dk1"/>
              </a:buClr>
              <a:buSzPts val="1300"/>
              <a:buFont typeface="Calibri"/>
              <a:buNone/>
            </a:pPr>
            <a:endParaRPr sz="1300" b="0" i="0" u="none" strike="noStrike" cap="none">
              <a:solidFill>
                <a:srgbClr val="1E4099"/>
              </a:solidFill>
              <a:latin typeface="Verdana"/>
              <a:ea typeface="Verdana"/>
              <a:cs typeface="Verdana"/>
              <a:sym typeface="Verdana"/>
            </a:endParaRPr>
          </a:p>
        </p:txBody>
      </p:sp>
      <p:sp>
        <p:nvSpPr>
          <p:cNvPr id="266" name="Google Shape;266;p25"/>
          <p:cNvSpPr/>
          <p:nvPr/>
        </p:nvSpPr>
        <p:spPr>
          <a:xfrm>
            <a:off x="0" y="-23718"/>
            <a:ext cx="576000" cy="6886668"/>
          </a:xfrm>
          <a:prstGeom prst="rect">
            <a:avLst/>
          </a:prstGeom>
          <a:solidFill>
            <a:srgbClr val="1E4099"/>
          </a:solidFill>
          <a:ln w="12700" cap="flat" cmpd="sng">
            <a:solidFill>
              <a:srgbClr val="00329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Calibri"/>
              <a:buNone/>
            </a:pPr>
            <a:endParaRPr sz="2800" b="1" i="0" u="none" strike="noStrike" cap="none">
              <a:solidFill>
                <a:srgbClr val="FFFFFF"/>
              </a:solidFill>
              <a:latin typeface="Verdana"/>
              <a:ea typeface="Verdana"/>
              <a:cs typeface="Verdana"/>
              <a:sym typeface="Verdana"/>
            </a:endParaRPr>
          </a:p>
        </p:txBody>
      </p:sp>
      <p:sp>
        <p:nvSpPr>
          <p:cNvPr id="267" name="Google Shape;267;p25"/>
          <p:cNvSpPr/>
          <p:nvPr/>
        </p:nvSpPr>
        <p:spPr>
          <a:xfrm>
            <a:off x="1023747" y="1851683"/>
            <a:ext cx="10652845" cy="4530455"/>
          </a:xfrm>
          <a:prstGeom prst="rect">
            <a:avLst/>
          </a:prstGeom>
          <a:noFill/>
          <a:ln>
            <a:noFill/>
          </a:ln>
        </p:spPr>
        <p:txBody>
          <a:bodyPr spcFirstLastPara="1" wrap="square" lIns="0" tIns="45700" rIns="0" bIns="45700" anchor="t" anchorCtr="0">
            <a:noAutofit/>
          </a:bodyPr>
          <a:lstStyle/>
          <a:p>
            <a:pPr marL="0" marR="0" lvl="0" indent="0" algn="just" rtl="0">
              <a:lnSpc>
                <a:spcPct val="75000"/>
              </a:lnSpc>
              <a:spcBef>
                <a:spcPts val="0"/>
              </a:spcBef>
              <a:spcAft>
                <a:spcPts val="0"/>
              </a:spcAft>
              <a:buClr>
                <a:schemeClr val="dk1"/>
              </a:buClr>
              <a:buSzPts val="2000"/>
              <a:buFont typeface="Calibri"/>
              <a:buNone/>
            </a:pPr>
            <a:endParaRPr sz="2000" b="1" i="0" u="none" strike="noStrike" cap="none">
              <a:solidFill>
                <a:srgbClr val="1E4099"/>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rgbClr val="000000"/>
              </a:solidFill>
              <a:latin typeface="Calibri"/>
              <a:ea typeface="Calibri"/>
              <a:cs typeface="Calibri"/>
              <a:sym typeface="Calibri"/>
            </a:endParaRPr>
          </a:p>
          <a:p>
            <a:pPr marL="0" marR="0" lvl="0" indent="0" algn="just" rtl="0">
              <a:lnSpc>
                <a:spcPct val="75000"/>
              </a:lnSpc>
              <a:spcBef>
                <a:spcPts val="300"/>
              </a:spcBef>
              <a:spcAft>
                <a:spcPts val="0"/>
              </a:spcAft>
              <a:buClr>
                <a:schemeClr val="dk1"/>
              </a:buClr>
              <a:buSzPts val="2000"/>
              <a:buFont typeface="Calibri"/>
              <a:buNone/>
            </a:pPr>
            <a:endParaRPr sz="2000" b="0" i="0" u="none" strike="noStrike" cap="none">
              <a:solidFill>
                <a:srgbClr val="1E4099"/>
              </a:solidFill>
              <a:latin typeface="Verdana"/>
              <a:ea typeface="Verdana"/>
              <a:cs typeface="Verdana"/>
              <a:sym typeface="Verdana"/>
            </a:endParaRPr>
          </a:p>
          <a:p>
            <a:pPr marL="0" marR="0" lvl="0" indent="0" algn="just" rtl="0">
              <a:lnSpc>
                <a:spcPct val="75000"/>
              </a:lnSpc>
              <a:spcBef>
                <a:spcPts val="300"/>
              </a:spcBef>
              <a:spcAft>
                <a:spcPts val="0"/>
              </a:spcAft>
              <a:buClr>
                <a:schemeClr val="dk1"/>
              </a:buClr>
              <a:buSzPts val="2000"/>
              <a:buFont typeface="Calibri"/>
              <a:buNone/>
            </a:pPr>
            <a:endParaRPr sz="2000" b="0" i="0" u="none" strike="noStrike" cap="none">
              <a:solidFill>
                <a:srgbClr val="000000"/>
              </a:solidFill>
              <a:latin typeface="Verdana"/>
              <a:ea typeface="Verdana"/>
              <a:cs typeface="Verdana"/>
              <a:sym typeface="Verdana"/>
            </a:endParaRPr>
          </a:p>
        </p:txBody>
      </p:sp>
      <p:sp>
        <p:nvSpPr>
          <p:cNvPr id="268" name="Google Shape;268;p25"/>
          <p:cNvSpPr/>
          <p:nvPr/>
        </p:nvSpPr>
        <p:spPr>
          <a:xfrm>
            <a:off x="1023747" y="5340720"/>
            <a:ext cx="10801257" cy="1694463"/>
          </a:xfrm>
          <a:prstGeom prst="rect">
            <a:avLst/>
          </a:prstGeom>
          <a:noFill/>
          <a:ln>
            <a:noFill/>
          </a:ln>
        </p:spPr>
        <p:txBody>
          <a:bodyPr spcFirstLastPara="1" wrap="square" lIns="0" tIns="45700" rIns="0" bIns="45700" anchor="t" anchorCtr="0">
            <a:noAutofit/>
          </a:bodyPr>
          <a:lstStyle/>
          <a:p>
            <a:pPr marL="0" marR="0" lvl="0" indent="0" algn="l" rtl="0">
              <a:lnSpc>
                <a:spcPct val="75000"/>
              </a:lnSpc>
              <a:spcBef>
                <a:spcPts val="0"/>
              </a:spcBef>
              <a:spcAft>
                <a:spcPts val="0"/>
              </a:spcAft>
              <a:buClr>
                <a:schemeClr val="dk1"/>
              </a:buClr>
              <a:buSzPts val="2000"/>
              <a:buFont typeface="Calibri"/>
              <a:buNone/>
            </a:pPr>
            <a:endParaRPr sz="2000" b="0" i="0" u="none" strike="noStrike" cap="none">
              <a:solidFill>
                <a:srgbClr val="000000"/>
              </a:solidFill>
              <a:latin typeface="Verdana"/>
              <a:ea typeface="Verdana"/>
              <a:cs typeface="Verdana"/>
              <a:sym typeface="Verdana"/>
            </a:endParaRPr>
          </a:p>
        </p:txBody>
      </p:sp>
      <p:sp>
        <p:nvSpPr>
          <p:cNvPr id="269" name="Google Shape;269;p25"/>
          <p:cNvSpPr/>
          <p:nvPr/>
        </p:nvSpPr>
        <p:spPr>
          <a:xfrm>
            <a:off x="859572" y="1412437"/>
            <a:ext cx="5466584" cy="369332"/>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70" name="Google Shape;270;p25"/>
          <p:cNvSpPr/>
          <p:nvPr/>
        </p:nvSpPr>
        <p:spPr>
          <a:xfrm>
            <a:off x="724411" y="1491193"/>
            <a:ext cx="10472324" cy="258532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p:txBody>
      </p:sp>
      <p:pic>
        <p:nvPicPr>
          <p:cNvPr id="271" name="Google Shape;271;p25" descr="Immagine che contiene testo, mappa&#10;&#10;Descrizione generata automaticamente"/>
          <p:cNvPicPr preferRelativeResize="0"/>
          <p:nvPr/>
        </p:nvPicPr>
        <p:blipFill rotWithShape="1">
          <a:blip r:embed="rId4">
            <a:alphaModFix/>
          </a:blip>
          <a:srcRect/>
          <a:stretch/>
        </p:blipFill>
        <p:spPr>
          <a:xfrm>
            <a:off x="10914927" y="0"/>
            <a:ext cx="1277073" cy="6858000"/>
          </a:xfrm>
          <a:prstGeom prst="rect">
            <a:avLst/>
          </a:prstGeom>
          <a:noFill/>
          <a:ln>
            <a:noFill/>
          </a:ln>
        </p:spPr>
      </p:pic>
      <p:sp>
        <p:nvSpPr>
          <p:cNvPr id="272" name="Google Shape;272;p25"/>
          <p:cNvSpPr txBox="1">
            <a:spLocks noGrp="1"/>
          </p:cNvSpPr>
          <p:nvPr>
            <p:ph type="title"/>
          </p:nvPr>
        </p:nvSpPr>
        <p:spPr>
          <a:xfrm>
            <a:off x="1232176" y="157841"/>
            <a:ext cx="9235004" cy="8683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3299"/>
              </a:buClr>
              <a:buSzPts val="4400"/>
              <a:buFont typeface="Calibri"/>
              <a:buNone/>
            </a:pPr>
            <a:r>
              <a:rPr lang="it-IT" b="1">
                <a:solidFill>
                  <a:srgbClr val="003299"/>
                </a:solidFill>
              </a:rPr>
              <a:t>GLI INCENTIVI ALL’ASSUNZIONE</a:t>
            </a:r>
            <a:endParaRPr b="1">
              <a:solidFill>
                <a:srgbClr val="003299"/>
              </a:solidFill>
            </a:endParaRPr>
          </a:p>
        </p:txBody>
      </p:sp>
      <p:sp>
        <p:nvSpPr>
          <p:cNvPr id="273" name="Google Shape;273;p25"/>
          <p:cNvSpPr/>
          <p:nvPr/>
        </p:nvSpPr>
        <p:spPr>
          <a:xfrm>
            <a:off x="1232176" y="1140228"/>
            <a:ext cx="8687486" cy="526297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it-IT" sz="2800" dirty="0" smtClean="0">
                <a:solidFill>
                  <a:schemeClr val="dk1"/>
                </a:solidFill>
                <a:latin typeface="Calibri"/>
                <a:ea typeface="Calibri"/>
                <a:cs typeface="Calibri"/>
                <a:sym typeface="Calibri"/>
              </a:rPr>
              <a:t>Benefici </a:t>
            </a:r>
            <a:r>
              <a:rPr lang="it-IT" sz="2800" dirty="0">
                <a:solidFill>
                  <a:schemeClr val="dk1"/>
                </a:solidFill>
                <a:latin typeface="Calibri"/>
                <a:ea typeface="Calibri"/>
                <a:cs typeface="Calibri"/>
                <a:sym typeface="Calibri"/>
              </a:rPr>
              <a:t>normativi o economici, che vengono riconosciuti ai datori di lavoro che decidono di </a:t>
            </a:r>
            <a:r>
              <a:rPr lang="it-IT" sz="2800" dirty="0" smtClean="0">
                <a:solidFill>
                  <a:schemeClr val="dk1"/>
                </a:solidFill>
                <a:latin typeface="Calibri"/>
                <a:ea typeface="Calibri"/>
                <a:cs typeface="Calibri"/>
                <a:sym typeface="Calibri"/>
              </a:rPr>
              <a:t>assumere (</a:t>
            </a:r>
            <a:r>
              <a:rPr lang="it-IT" sz="2800" dirty="0" smtClean="0">
                <a:solidFill>
                  <a:schemeClr val="tx1"/>
                </a:solidFill>
                <a:latin typeface="Calibri"/>
                <a:ea typeface="Calibri"/>
                <a:cs typeface="Calibri"/>
                <a:sym typeface="Calibri"/>
              </a:rPr>
              <a:t>s</a:t>
            </a:r>
            <a:r>
              <a:rPr lang="it-IT" sz="2800" dirty="0" smtClean="0">
                <a:solidFill>
                  <a:schemeClr val="bg1"/>
                </a:solidFill>
                <a:latin typeface="Calibri"/>
                <a:ea typeface="Calibri"/>
                <a:cs typeface="Calibri"/>
                <a:sym typeface="Calibri"/>
              </a:rPr>
              <a:t>enza</a:t>
            </a:r>
            <a:r>
              <a:rPr lang="it-IT" sz="2800" dirty="0" smtClean="0">
                <a:solidFill>
                  <a:schemeClr val="dk1"/>
                </a:solidFill>
                <a:latin typeface="Calibri"/>
                <a:ea typeface="Calibri"/>
                <a:cs typeface="Calibri"/>
                <a:sym typeface="Calibri"/>
              </a:rPr>
              <a:t> </a:t>
            </a:r>
            <a:r>
              <a:rPr lang="it-IT" sz="2800" dirty="0">
                <a:solidFill>
                  <a:schemeClr val="dk1"/>
                </a:solidFill>
                <a:latin typeface="Calibri"/>
                <a:ea typeface="Calibri"/>
                <a:cs typeface="Calibri"/>
                <a:sym typeface="Calibri"/>
              </a:rPr>
              <a:t>essere obbligati per </a:t>
            </a:r>
            <a:r>
              <a:rPr lang="it-IT" sz="2800" dirty="0" smtClean="0">
                <a:solidFill>
                  <a:schemeClr val="dk1"/>
                </a:solidFill>
                <a:latin typeface="Calibri"/>
                <a:ea typeface="Calibri"/>
                <a:cs typeface="Calibri"/>
                <a:sym typeface="Calibri"/>
              </a:rPr>
              <a:t>legge) determinate </a:t>
            </a:r>
            <a:r>
              <a:rPr lang="it-IT" sz="2800" dirty="0">
                <a:solidFill>
                  <a:schemeClr val="tx2"/>
                </a:solidFill>
                <a:latin typeface="Calibri"/>
                <a:ea typeface="Calibri"/>
                <a:cs typeface="Calibri"/>
                <a:sym typeface="Calibri"/>
              </a:rPr>
              <a:t>categorie di </a:t>
            </a:r>
            <a:r>
              <a:rPr lang="it-IT" sz="2800" dirty="0" smtClean="0">
                <a:solidFill>
                  <a:schemeClr val="tx2"/>
                </a:solidFill>
                <a:latin typeface="Calibri"/>
                <a:ea typeface="Calibri"/>
                <a:cs typeface="Calibri"/>
                <a:sym typeface="Calibri"/>
              </a:rPr>
              <a:t>lavo</a:t>
            </a:r>
            <a:r>
              <a:rPr lang="it-IT" sz="2800" dirty="0" smtClean="0">
                <a:solidFill>
                  <a:schemeClr val="tx1"/>
                </a:solidFill>
                <a:latin typeface="Calibri"/>
                <a:ea typeface="Calibri"/>
                <a:cs typeface="Calibri"/>
                <a:sym typeface="Calibri"/>
              </a:rPr>
              <a:t>ratori</a:t>
            </a:r>
            <a:r>
              <a:rPr lang="it-IT" sz="2800" dirty="0" smtClean="0">
                <a:solidFill>
                  <a:schemeClr val="dk1"/>
                </a:solidFill>
                <a:latin typeface="Calibri"/>
                <a:ea typeface="Calibri"/>
                <a:cs typeface="Calibri"/>
                <a:sym typeface="Calibri"/>
              </a:rPr>
              <a:t>.</a:t>
            </a:r>
            <a:endParaRPr dirty="0"/>
          </a:p>
          <a:p>
            <a:pPr marL="0" marR="0" lvl="0" indent="0" algn="l" rtl="0">
              <a:spcBef>
                <a:spcPts val="0"/>
              </a:spcBef>
              <a:spcAft>
                <a:spcPts val="0"/>
              </a:spcAft>
              <a:buNone/>
            </a:pPr>
            <a:endParaRPr lang="it-IT" sz="2800" b="1" dirty="0" smtClean="0">
              <a:solidFill>
                <a:srgbClr val="003299"/>
              </a:solidFill>
              <a:latin typeface="Calibri"/>
              <a:ea typeface="Calibri"/>
              <a:cs typeface="Calibri"/>
              <a:sym typeface="Calibri"/>
            </a:endParaRPr>
          </a:p>
          <a:p>
            <a:pPr marL="0" marR="0" lvl="0" indent="0" algn="l" rtl="0">
              <a:spcBef>
                <a:spcPts val="0"/>
              </a:spcBef>
              <a:spcAft>
                <a:spcPts val="0"/>
              </a:spcAft>
              <a:buNone/>
            </a:pPr>
            <a:r>
              <a:rPr lang="it-IT" sz="2800" b="1" dirty="0" smtClean="0">
                <a:solidFill>
                  <a:srgbClr val="003299"/>
                </a:solidFill>
                <a:latin typeface="Calibri"/>
                <a:ea typeface="Calibri"/>
                <a:cs typeface="Calibri"/>
                <a:sym typeface="Calibri"/>
              </a:rPr>
              <a:t>Contributi </a:t>
            </a:r>
            <a:r>
              <a:rPr lang="it-IT" sz="2800" b="1" dirty="0">
                <a:solidFill>
                  <a:srgbClr val="003299"/>
                </a:solidFill>
                <a:latin typeface="Calibri"/>
                <a:ea typeface="Calibri"/>
                <a:cs typeface="Calibri"/>
                <a:sym typeface="Calibri"/>
              </a:rPr>
              <a:t>pubblici </a:t>
            </a:r>
            <a:r>
              <a:rPr lang="it-IT" sz="2800" dirty="0">
                <a:solidFill>
                  <a:schemeClr val="dk1"/>
                </a:solidFill>
                <a:latin typeface="Calibri"/>
                <a:ea typeface="Calibri"/>
                <a:cs typeface="Calibri"/>
                <a:sym typeface="Calibri"/>
              </a:rPr>
              <a:t>che servono a sostenere la parte a carico del datore di lavoro del costo dei nuovi </a:t>
            </a:r>
            <a:r>
              <a:rPr lang="it-IT" sz="2800" dirty="0" smtClean="0">
                <a:solidFill>
                  <a:schemeClr val="dk1"/>
                </a:solidFill>
                <a:latin typeface="Calibri"/>
                <a:ea typeface="Calibri"/>
                <a:cs typeface="Calibri"/>
                <a:sym typeface="Calibri"/>
              </a:rPr>
              <a:t>assunti.</a:t>
            </a:r>
            <a:endParaRPr dirty="0"/>
          </a:p>
          <a:p>
            <a:pPr marL="0" marR="0" lvl="0" indent="0" algn="l" rtl="0">
              <a:spcBef>
                <a:spcPts val="0"/>
              </a:spcBef>
              <a:spcAft>
                <a:spcPts val="0"/>
              </a:spcAft>
              <a:buNone/>
            </a:pPr>
            <a:endParaRPr sz="2800" dirty="0">
              <a:solidFill>
                <a:schemeClr val="dk1"/>
              </a:solidFill>
              <a:latin typeface="Calibri"/>
              <a:ea typeface="Calibri"/>
              <a:cs typeface="Calibri"/>
              <a:sym typeface="Calibri"/>
            </a:endParaRPr>
          </a:p>
          <a:p>
            <a:pPr marL="0" marR="0" lvl="0" indent="0" algn="l" rtl="0">
              <a:spcBef>
                <a:spcPts val="0"/>
              </a:spcBef>
              <a:spcAft>
                <a:spcPts val="0"/>
              </a:spcAft>
              <a:buNone/>
            </a:pPr>
            <a:r>
              <a:rPr lang="it-IT" sz="2800" dirty="0">
                <a:solidFill>
                  <a:schemeClr val="dk1"/>
                </a:solidFill>
                <a:latin typeface="Calibri"/>
                <a:ea typeface="Calibri"/>
                <a:cs typeface="Calibri"/>
                <a:sym typeface="Calibri"/>
              </a:rPr>
              <a:t>Gli incentivi possono essere previsti </a:t>
            </a:r>
            <a:r>
              <a:rPr lang="it-IT" sz="2800" dirty="0" smtClean="0">
                <a:solidFill>
                  <a:schemeClr val="dk1"/>
                </a:solidFill>
                <a:latin typeface="Calibri"/>
                <a:ea typeface="Calibri"/>
                <a:cs typeface="Calibri"/>
                <a:sym typeface="Calibri"/>
              </a:rPr>
              <a:t>da:</a:t>
            </a:r>
          </a:p>
          <a:p>
            <a:pPr marL="457200" marR="0" lvl="0" indent="-457200" algn="l" rtl="0">
              <a:spcBef>
                <a:spcPts val="0"/>
              </a:spcBef>
              <a:spcAft>
                <a:spcPts val="0"/>
              </a:spcAft>
              <a:buFont typeface="Arial" panose="020B0604020202020204" pitchFamily="34" charset="0"/>
              <a:buChar char="•"/>
            </a:pPr>
            <a:r>
              <a:rPr lang="it-IT" sz="2800" dirty="0" smtClean="0">
                <a:solidFill>
                  <a:srgbClr val="003299"/>
                </a:solidFill>
                <a:latin typeface="Calibri"/>
                <a:ea typeface="Calibri"/>
                <a:cs typeface="Calibri"/>
                <a:sym typeface="Calibri"/>
              </a:rPr>
              <a:t>normativa nazionale</a:t>
            </a:r>
            <a:endParaRPr lang="it-IT" sz="2800" dirty="0">
              <a:solidFill>
                <a:srgbClr val="003299"/>
              </a:solidFill>
              <a:latin typeface="Calibri"/>
              <a:ea typeface="Calibri"/>
              <a:cs typeface="Calibri"/>
              <a:sym typeface="Calibri"/>
            </a:endParaRPr>
          </a:p>
          <a:p>
            <a:pPr marL="457200" marR="0" lvl="0" indent="-457200" algn="l" rtl="0">
              <a:spcBef>
                <a:spcPts val="0"/>
              </a:spcBef>
              <a:spcAft>
                <a:spcPts val="0"/>
              </a:spcAft>
              <a:buFont typeface="Arial" panose="020B0604020202020204" pitchFamily="34" charset="0"/>
              <a:buChar char="•"/>
            </a:pPr>
            <a:r>
              <a:rPr lang="it-IT" sz="2800" dirty="0" smtClean="0">
                <a:solidFill>
                  <a:srgbClr val="003299"/>
                </a:solidFill>
                <a:latin typeface="Calibri"/>
                <a:ea typeface="Calibri"/>
                <a:cs typeface="Calibri"/>
                <a:sym typeface="Calibri"/>
              </a:rPr>
              <a:t>specifici </a:t>
            </a:r>
            <a:r>
              <a:rPr lang="it-IT" sz="2800" dirty="0">
                <a:solidFill>
                  <a:srgbClr val="003299"/>
                </a:solidFill>
                <a:latin typeface="Calibri"/>
                <a:ea typeface="Calibri"/>
                <a:cs typeface="Calibri"/>
                <a:sym typeface="Calibri"/>
              </a:rPr>
              <a:t>programmi attivati da </a:t>
            </a:r>
            <a:r>
              <a:rPr lang="it-IT" sz="2800" dirty="0" err="1">
                <a:solidFill>
                  <a:srgbClr val="003299"/>
                </a:solidFill>
                <a:latin typeface="Calibri"/>
                <a:ea typeface="Calibri"/>
                <a:cs typeface="Calibri"/>
                <a:sym typeface="Calibri"/>
              </a:rPr>
              <a:t>Anpal</a:t>
            </a:r>
            <a:r>
              <a:rPr lang="it-IT" sz="2800" dirty="0">
                <a:solidFill>
                  <a:srgbClr val="003299"/>
                </a:solidFill>
                <a:latin typeface="Calibri"/>
                <a:ea typeface="Calibri"/>
                <a:cs typeface="Calibri"/>
                <a:sym typeface="Calibri"/>
              </a:rPr>
              <a:t> </a:t>
            </a:r>
            <a:r>
              <a:rPr lang="it-IT" sz="2800" dirty="0" smtClean="0">
                <a:solidFill>
                  <a:srgbClr val="003299"/>
                </a:solidFill>
                <a:latin typeface="Calibri"/>
                <a:ea typeface="Calibri"/>
                <a:cs typeface="Calibri"/>
                <a:sym typeface="Calibri"/>
              </a:rPr>
              <a:t>Servizi</a:t>
            </a:r>
            <a:r>
              <a:rPr lang="it-IT" sz="2800" dirty="0" smtClean="0">
                <a:solidFill>
                  <a:schemeClr val="dk1"/>
                </a:solidFill>
                <a:latin typeface="Calibri"/>
                <a:ea typeface="Calibri"/>
                <a:cs typeface="Calibri"/>
                <a:sym typeface="Calibri"/>
              </a:rPr>
              <a:t> </a:t>
            </a:r>
            <a:r>
              <a:rPr lang="it-IT" sz="2800" dirty="0">
                <a:solidFill>
                  <a:schemeClr val="dk1"/>
                </a:solidFill>
                <a:latin typeface="Calibri"/>
                <a:ea typeface="Calibri"/>
                <a:cs typeface="Calibri"/>
                <a:sym typeface="Calibri"/>
              </a:rPr>
              <a:t>in collaborazione con le Regioni e le Province </a:t>
            </a:r>
            <a:r>
              <a:rPr lang="it-IT" sz="2800" dirty="0" smtClean="0">
                <a:solidFill>
                  <a:schemeClr val="dk1"/>
                </a:solidFill>
                <a:latin typeface="Calibri"/>
                <a:ea typeface="Calibri"/>
                <a:cs typeface="Calibri"/>
                <a:sym typeface="Calibri"/>
              </a:rPr>
              <a:t>autonome</a:t>
            </a:r>
          </a:p>
          <a:p>
            <a:pPr marL="457200" marR="0" lvl="0" indent="-457200" algn="l" rtl="0">
              <a:spcBef>
                <a:spcPts val="0"/>
              </a:spcBef>
              <a:spcAft>
                <a:spcPts val="0"/>
              </a:spcAft>
              <a:buFont typeface="Arial" panose="020B0604020202020204" pitchFamily="34" charset="0"/>
              <a:buChar char="•"/>
            </a:pPr>
            <a:r>
              <a:rPr lang="it-IT" sz="2800" dirty="0" smtClean="0">
                <a:solidFill>
                  <a:srgbClr val="003299"/>
                </a:solidFill>
                <a:latin typeface="Calibri"/>
                <a:ea typeface="Calibri"/>
                <a:cs typeface="Calibri"/>
                <a:sym typeface="Calibri"/>
              </a:rPr>
              <a:t>normative regionali</a:t>
            </a:r>
            <a:endParaRPr sz="2800" dirty="0">
              <a:solidFill>
                <a:srgbClr val="003299"/>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26"/>
          <p:cNvSpPr/>
          <p:nvPr/>
        </p:nvSpPr>
        <p:spPr>
          <a:xfrm>
            <a:off x="731520" y="1719240"/>
            <a:ext cx="1840991" cy="2694263"/>
          </a:xfrm>
          <a:prstGeom prst="rect">
            <a:avLst/>
          </a:prstGeom>
          <a:noFill/>
          <a:ln>
            <a:noFill/>
          </a:ln>
        </p:spPr>
        <p:txBody>
          <a:bodyPr spcFirstLastPara="1" wrap="square" lIns="0" tIns="45700" rIns="0" bIns="45700" anchor="t" anchorCtr="0">
            <a:noAutofit/>
          </a:bodyPr>
          <a:lstStyle/>
          <a:p>
            <a:pPr marL="0" marR="0" lvl="0" indent="0" algn="just" rtl="0">
              <a:lnSpc>
                <a:spcPct val="115384"/>
              </a:lnSpc>
              <a:spcBef>
                <a:spcPts val="0"/>
              </a:spcBef>
              <a:spcAft>
                <a:spcPts val="0"/>
              </a:spcAft>
              <a:buClr>
                <a:schemeClr val="dk1"/>
              </a:buClr>
              <a:buSzPts val="1300"/>
              <a:buFont typeface="Calibri"/>
              <a:buNone/>
            </a:pPr>
            <a:endParaRPr sz="1300" b="0" i="0" u="none" strike="noStrike" cap="none">
              <a:solidFill>
                <a:srgbClr val="1E4099"/>
              </a:solidFill>
              <a:latin typeface="Verdana"/>
              <a:ea typeface="Verdana"/>
              <a:cs typeface="Verdana"/>
              <a:sym typeface="Verdana"/>
            </a:endParaRPr>
          </a:p>
        </p:txBody>
      </p:sp>
      <p:sp>
        <p:nvSpPr>
          <p:cNvPr id="280" name="Google Shape;280;p26"/>
          <p:cNvSpPr/>
          <p:nvPr/>
        </p:nvSpPr>
        <p:spPr>
          <a:xfrm>
            <a:off x="0" y="-23718"/>
            <a:ext cx="576000" cy="6886668"/>
          </a:xfrm>
          <a:prstGeom prst="rect">
            <a:avLst/>
          </a:prstGeom>
          <a:solidFill>
            <a:srgbClr val="1E4099"/>
          </a:solidFill>
          <a:ln w="12700" cap="flat" cmpd="sng">
            <a:solidFill>
              <a:srgbClr val="00329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Calibri"/>
              <a:buNone/>
            </a:pPr>
            <a:endParaRPr sz="2800" b="1" i="0" u="none" strike="noStrike" cap="none">
              <a:solidFill>
                <a:srgbClr val="FFFFFF"/>
              </a:solidFill>
              <a:latin typeface="Verdana"/>
              <a:ea typeface="Verdana"/>
              <a:cs typeface="Verdana"/>
              <a:sym typeface="Verdana"/>
            </a:endParaRPr>
          </a:p>
        </p:txBody>
      </p:sp>
      <p:sp>
        <p:nvSpPr>
          <p:cNvPr id="281" name="Google Shape;281;p26"/>
          <p:cNvSpPr/>
          <p:nvPr/>
        </p:nvSpPr>
        <p:spPr>
          <a:xfrm>
            <a:off x="1023747" y="1851683"/>
            <a:ext cx="10652845" cy="4530455"/>
          </a:xfrm>
          <a:prstGeom prst="rect">
            <a:avLst/>
          </a:prstGeom>
          <a:noFill/>
          <a:ln>
            <a:noFill/>
          </a:ln>
        </p:spPr>
        <p:txBody>
          <a:bodyPr spcFirstLastPara="1" wrap="square" lIns="0" tIns="45700" rIns="0" bIns="45700" anchor="t" anchorCtr="0">
            <a:noAutofit/>
          </a:bodyPr>
          <a:lstStyle/>
          <a:p>
            <a:pPr marL="0" marR="0" lvl="0" indent="0" algn="just" rtl="0">
              <a:lnSpc>
                <a:spcPct val="75000"/>
              </a:lnSpc>
              <a:spcBef>
                <a:spcPts val="0"/>
              </a:spcBef>
              <a:spcAft>
                <a:spcPts val="0"/>
              </a:spcAft>
              <a:buClr>
                <a:schemeClr val="dk1"/>
              </a:buClr>
              <a:buSzPts val="2000"/>
              <a:buFont typeface="Calibri"/>
              <a:buNone/>
            </a:pPr>
            <a:endParaRPr sz="2000" b="1" i="0" u="none" strike="noStrike" cap="none">
              <a:solidFill>
                <a:srgbClr val="1E4099"/>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rgbClr val="000000"/>
              </a:solidFill>
              <a:latin typeface="Calibri"/>
              <a:ea typeface="Calibri"/>
              <a:cs typeface="Calibri"/>
              <a:sym typeface="Calibri"/>
            </a:endParaRPr>
          </a:p>
          <a:p>
            <a:pPr marL="0" marR="0" lvl="0" indent="0" algn="just" rtl="0">
              <a:lnSpc>
                <a:spcPct val="75000"/>
              </a:lnSpc>
              <a:spcBef>
                <a:spcPts val="300"/>
              </a:spcBef>
              <a:spcAft>
                <a:spcPts val="0"/>
              </a:spcAft>
              <a:buClr>
                <a:schemeClr val="dk1"/>
              </a:buClr>
              <a:buSzPts val="2000"/>
              <a:buFont typeface="Calibri"/>
              <a:buNone/>
            </a:pPr>
            <a:endParaRPr sz="2000" b="0" i="0" u="none" strike="noStrike" cap="none">
              <a:solidFill>
                <a:srgbClr val="1E4099"/>
              </a:solidFill>
              <a:latin typeface="Verdana"/>
              <a:ea typeface="Verdana"/>
              <a:cs typeface="Verdana"/>
              <a:sym typeface="Verdana"/>
            </a:endParaRPr>
          </a:p>
          <a:p>
            <a:pPr marL="0" marR="0" lvl="0" indent="0" algn="just" rtl="0">
              <a:lnSpc>
                <a:spcPct val="75000"/>
              </a:lnSpc>
              <a:spcBef>
                <a:spcPts val="300"/>
              </a:spcBef>
              <a:spcAft>
                <a:spcPts val="0"/>
              </a:spcAft>
              <a:buClr>
                <a:schemeClr val="dk1"/>
              </a:buClr>
              <a:buSzPts val="2000"/>
              <a:buFont typeface="Calibri"/>
              <a:buNone/>
            </a:pPr>
            <a:endParaRPr sz="2000" b="0" i="0" u="none" strike="noStrike" cap="none">
              <a:solidFill>
                <a:srgbClr val="000000"/>
              </a:solidFill>
              <a:latin typeface="Verdana"/>
              <a:ea typeface="Verdana"/>
              <a:cs typeface="Verdana"/>
              <a:sym typeface="Verdana"/>
            </a:endParaRPr>
          </a:p>
        </p:txBody>
      </p:sp>
      <p:sp>
        <p:nvSpPr>
          <p:cNvPr id="282" name="Google Shape;282;p26"/>
          <p:cNvSpPr/>
          <p:nvPr/>
        </p:nvSpPr>
        <p:spPr>
          <a:xfrm>
            <a:off x="1023747" y="5340720"/>
            <a:ext cx="10801257" cy="1694463"/>
          </a:xfrm>
          <a:prstGeom prst="rect">
            <a:avLst/>
          </a:prstGeom>
          <a:noFill/>
          <a:ln>
            <a:noFill/>
          </a:ln>
        </p:spPr>
        <p:txBody>
          <a:bodyPr spcFirstLastPara="1" wrap="square" lIns="0" tIns="45700" rIns="0" bIns="45700" anchor="t" anchorCtr="0">
            <a:noAutofit/>
          </a:bodyPr>
          <a:lstStyle/>
          <a:p>
            <a:pPr marL="0" marR="0" lvl="0" indent="0" algn="l" rtl="0">
              <a:lnSpc>
                <a:spcPct val="75000"/>
              </a:lnSpc>
              <a:spcBef>
                <a:spcPts val="0"/>
              </a:spcBef>
              <a:spcAft>
                <a:spcPts val="0"/>
              </a:spcAft>
              <a:buClr>
                <a:schemeClr val="dk1"/>
              </a:buClr>
              <a:buSzPts val="2000"/>
              <a:buFont typeface="Calibri"/>
              <a:buNone/>
            </a:pPr>
            <a:endParaRPr sz="2000" b="0" i="0" u="none" strike="noStrike" cap="none">
              <a:solidFill>
                <a:srgbClr val="000000"/>
              </a:solidFill>
              <a:latin typeface="Verdana"/>
              <a:ea typeface="Verdana"/>
              <a:cs typeface="Verdana"/>
              <a:sym typeface="Verdana"/>
            </a:endParaRPr>
          </a:p>
        </p:txBody>
      </p:sp>
      <p:sp>
        <p:nvSpPr>
          <p:cNvPr id="283" name="Google Shape;283;p26"/>
          <p:cNvSpPr/>
          <p:nvPr/>
        </p:nvSpPr>
        <p:spPr>
          <a:xfrm>
            <a:off x="859572" y="1412437"/>
            <a:ext cx="5466584" cy="369332"/>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84" name="Google Shape;284;p26"/>
          <p:cNvSpPr/>
          <p:nvPr/>
        </p:nvSpPr>
        <p:spPr>
          <a:xfrm>
            <a:off x="724411" y="1491193"/>
            <a:ext cx="10472324" cy="258532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p:txBody>
      </p:sp>
      <p:pic>
        <p:nvPicPr>
          <p:cNvPr id="285" name="Google Shape;285;p26" descr="Immagine che contiene testo, mappa&#10;&#10;Descrizione generata automaticamente"/>
          <p:cNvPicPr preferRelativeResize="0"/>
          <p:nvPr/>
        </p:nvPicPr>
        <p:blipFill rotWithShape="1">
          <a:blip r:embed="rId3">
            <a:alphaModFix/>
          </a:blip>
          <a:srcRect/>
          <a:stretch/>
        </p:blipFill>
        <p:spPr>
          <a:xfrm>
            <a:off x="10914927" y="0"/>
            <a:ext cx="1277073" cy="6858000"/>
          </a:xfrm>
          <a:prstGeom prst="rect">
            <a:avLst/>
          </a:prstGeom>
          <a:noFill/>
          <a:ln>
            <a:noFill/>
          </a:ln>
        </p:spPr>
      </p:pic>
      <p:sp>
        <p:nvSpPr>
          <p:cNvPr id="286" name="Google Shape;286;p26"/>
          <p:cNvSpPr txBox="1">
            <a:spLocks noGrp="1"/>
          </p:cNvSpPr>
          <p:nvPr>
            <p:ph type="title"/>
          </p:nvPr>
        </p:nvSpPr>
        <p:spPr>
          <a:xfrm>
            <a:off x="1232176" y="197832"/>
            <a:ext cx="9235004" cy="8683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3299"/>
              </a:buClr>
              <a:buSzPts val="4400"/>
              <a:buFont typeface="Calibri"/>
              <a:buNone/>
            </a:pPr>
            <a:r>
              <a:rPr lang="it-IT" b="1" dirty="0">
                <a:solidFill>
                  <a:srgbClr val="003299"/>
                </a:solidFill>
              </a:rPr>
              <a:t>Incentivo per </a:t>
            </a:r>
            <a:r>
              <a:rPr lang="it-IT" b="1" dirty="0" smtClean="0">
                <a:solidFill>
                  <a:srgbClr val="003299"/>
                </a:solidFill>
              </a:rPr>
              <a:t>Apprendistato</a:t>
            </a:r>
            <a:endParaRPr b="1" dirty="0">
              <a:solidFill>
                <a:srgbClr val="003299"/>
              </a:solidFill>
            </a:endParaRPr>
          </a:p>
        </p:txBody>
      </p:sp>
      <p:graphicFrame>
        <p:nvGraphicFramePr>
          <p:cNvPr id="287" name="Google Shape;287;p26"/>
          <p:cNvGraphicFramePr/>
          <p:nvPr>
            <p:extLst>
              <p:ext uri="{D42A27DB-BD31-4B8C-83A1-F6EECF244321}">
                <p14:modId xmlns:p14="http://schemas.microsoft.com/office/powerpoint/2010/main" val="3781277263"/>
              </p:ext>
            </p:extLst>
          </p:nvPr>
        </p:nvGraphicFramePr>
        <p:xfrm>
          <a:off x="731520" y="1038984"/>
          <a:ext cx="10034995" cy="5492447"/>
        </p:xfrm>
        <a:graphic>
          <a:graphicData uri="http://schemas.openxmlformats.org/drawingml/2006/table">
            <a:tbl>
              <a:tblPr>
                <a:noFill/>
                <a:tableStyleId>{28BBFC52-3FA3-47F3-B252-B6A663CD6933}</a:tableStyleId>
              </a:tblPr>
              <a:tblGrid>
                <a:gridCol w="1587497">
                  <a:extLst>
                    <a:ext uri="{9D8B030D-6E8A-4147-A177-3AD203B41FA5}">
                      <a16:colId xmlns:a16="http://schemas.microsoft.com/office/drawing/2014/main" val="20000"/>
                    </a:ext>
                  </a:extLst>
                </a:gridCol>
                <a:gridCol w="8447498">
                  <a:extLst>
                    <a:ext uri="{9D8B030D-6E8A-4147-A177-3AD203B41FA5}">
                      <a16:colId xmlns:a16="http://schemas.microsoft.com/office/drawing/2014/main" val="20001"/>
                    </a:ext>
                  </a:extLst>
                </a:gridCol>
              </a:tblGrid>
              <a:tr h="1016453">
                <a:tc>
                  <a:txBody>
                    <a:bodyPr/>
                    <a:lstStyle/>
                    <a:p>
                      <a:pPr marL="0" marR="0" lvl="0" indent="0" algn="ctr" rtl="0">
                        <a:spcBef>
                          <a:spcPts val="0"/>
                        </a:spcBef>
                        <a:spcAft>
                          <a:spcPts val="0"/>
                        </a:spcAft>
                        <a:buNone/>
                      </a:pPr>
                      <a:r>
                        <a:rPr lang="it-IT" sz="1800" b="1" i="0" u="none" strike="noStrike" cap="none" dirty="0">
                          <a:solidFill>
                            <a:srgbClr val="2F75B5"/>
                          </a:solidFill>
                          <a:latin typeface="Calibri"/>
                          <a:ea typeface="Calibri"/>
                          <a:cs typeface="Calibri"/>
                          <a:sym typeface="Calibri"/>
                        </a:rPr>
                        <a:t>DEFINIZIONE</a:t>
                      </a:r>
                      <a:endParaRPr sz="2400" dirty="0"/>
                    </a:p>
                  </a:txBody>
                  <a:tcPr marL="9525" marR="9525" marT="9525" marB="0" anchor="ctr">
                    <a:lnL w="9525" cap="flat" cmpd="sng">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it-IT" sz="1800" b="0" i="0" u="none" strike="noStrike" cap="none" dirty="0">
                          <a:solidFill>
                            <a:srgbClr val="2F75B5"/>
                          </a:solidFill>
                          <a:latin typeface="Verdana"/>
                          <a:ea typeface="Verdana"/>
                          <a:cs typeface="Verdana"/>
                          <a:sym typeface="Verdana"/>
                        </a:rPr>
                        <a:t>Incentivi di varia natura legati alla tipologia contrattuale definita come “un contratto di lavoro a tempo indeterminato finalizzato alla formazione e alla occupazione dei giovani”.</a:t>
                      </a:r>
                      <a:endParaRPr sz="2400" dirty="0"/>
                    </a:p>
                  </a:txBody>
                  <a:tcPr marL="9525" marR="9525" marT="9525" marB="0" anchor="ctr">
                    <a:lnL w="9525" cap="flat" cmpd="sng" algn="ctr">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677645">
                <a:tc>
                  <a:txBody>
                    <a:bodyPr/>
                    <a:lstStyle/>
                    <a:p>
                      <a:pPr marL="0" marR="0" lvl="0" indent="0" algn="ctr" rtl="0">
                        <a:spcBef>
                          <a:spcPts val="0"/>
                        </a:spcBef>
                        <a:spcAft>
                          <a:spcPts val="0"/>
                        </a:spcAft>
                        <a:buNone/>
                      </a:pPr>
                      <a:r>
                        <a:rPr lang="it-IT" sz="1800" b="1" i="0" u="none" strike="noStrike" cap="none">
                          <a:solidFill>
                            <a:srgbClr val="833C0C"/>
                          </a:solidFill>
                          <a:latin typeface="Calibri"/>
                          <a:ea typeface="Calibri"/>
                          <a:cs typeface="Calibri"/>
                          <a:sym typeface="Calibri"/>
                        </a:rPr>
                        <a:t>A CHI E' RIVOLTO</a:t>
                      </a:r>
                      <a:endParaRPr sz="2400"/>
                    </a:p>
                  </a:txBody>
                  <a:tcPr marL="9525" marR="9525" marT="95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it-IT" sz="1800" b="0" i="0" u="none" strike="noStrike" cap="none">
                          <a:solidFill>
                            <a:srgbClr val="833C0C"/>
                          </a:solidFill>
                          <a:latin typeface="Verdana"/>
                          <a:ea typeface="Verdana"/>
                          <a:cs typeface="Verdana"/>
                          <a:sym typeface="Verdana"/>
                        </a:rPr>
                        <a:t>Datori di lavoro, a prescindere dalla circostanza che assumano o meno la natura di imprenditore, ivi compresi i datori di lavoro del settore agricolo</a:t>
                      </a:r>
                      <a:endParaRPr sz="2400"/>
                    </a:p>
                  </a:txBody>
                  <a:tcPr marL="9525" marR="9525" marT="95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2371743">
                <a:tc>
                  <a:txBody>
                    <a:bodyPr/>
                    <a:lstStyle/>
                    <a:p>
                      <a:pPr marL="0" marR="0" lvl="0" indent="0" algn="ctr" rtl="0">
                        <a:spcBef>
                          <a:spcPts val="0"/>
                        </a:spcBef>
                        <a:spcAft>
                          <a:spcPts val="0"/>
                        </a:spcAft>
                        <a:buNone/>
                      </a:pPr>
                      <a:r>
                        <a:rPr lang="it-IT" sz="1800" b="1" i="0" u="none" strike="noStrike" cap="none">
                          <a:solidFill>
                            <a:srgbClr val="2F75B5"/>
                          </a:solidFill>
                          <a:latin typeface="Calibri"/>
                          <a:ea typeface="Calibri"/>
                          <a:cs typeface="Calibri"/>
                          <a:sym typeface="Calibri"/>
                        </a:rPr>
                        <a:t>AGEVOLAZIONI</a:t>
                      </a:r>
                      <a:endParaRPr sz="2400"/>
                    </a:p>
                  </a:txBody>
                  <a:tcPr marL="9525" marR="9525" marT="95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it-IT" sz="1800" b="0" i="0" u="none" strike="noStrike" cap="none" dirty="0" smtClean="0">
                          <a:solidFill>
                            <a:srgbClr val="2F75B5"/>
                          </a:solidFill>
                          <a:latin typeface="Verdana"/>
                          <a:ea typeface="Verdana"/>
                          <a:cs typeface="Verdana"/>
                          <a:sym typeface="Verdana"/>
                        </a:rPr>
                        <a:t>Agevolazioni contributive, </a:t>
                      </a:r>
                      <a:r>
                        <a:rPr lang="it-IT" sz="1800" b="0" i="0" u="none" strike="noStrike" cap="none" dirty="0">
                          <a:solidFill>
                            <a:srgbClr val="2F75B5"/>
                          </a:solidFill>
                          <a:latin typeface="Verdana"/>
                          <a:ea typeface="Verdana"/>
                          <a:cs typeface="Verdana"/>
                          <a:sym typeface="Verdana"/>
                        </a:rPr>
                        <a:t>incentivi economici e retributivi:</a:t>
                      </a:r>
                      <a:br>
                        <a:rPr lang="it-IT" sz="1800" b="0" i="0" u="none" strike="noStrike" cap="none" dirty="0">
                          <a:solidFill>
                            <a:srgbClr val="2F75B5"/>
                          </a:solidFill>
                          <a:latin typeface="Verdana"/>
                          <a:ea typeface="Verdana"/>
                          <a:cs typeface="Verdana"/>
                          <a:sym typeface="Verdana"/>
                        </a:rPr>
                      </a:br>
                      <a:r>
                        <a:rPr lang="it-IT" sz="1800" b="0" i="0" u="none" strike="noStrike" cap="none" dirty="0">
                          <a:solidFill>
                            <a:srgbClr val="2F75B5"/>
                          </a:solidFill>
                          <a:latin typeface="Verdana"/>
                          <a:ea typeface="Verdana"/>
                          <a:cs typeface="Verdana"/>
                          <a:sym typeface="Verdana"/>
                        </a:rPr>
                        <a:t>• Aliquota fiscale ridotta</a:t>
                      </a:r>
                      <a:br>
                        <a:rPr lang="it-IT" sz="1800" b="0" i="0" u="none" strike="noStrike" cap="none" dirty="0">
                          <a:solidFill>
                            <a:srgbClr val="2F75B5"/>
                          </a:solidFill>
                          <a:latin typeface="Verdana"/>
                          <a:ea typeface="Verdana"/>
                          <a:cs typeface="Verdana"/>
                          <a:sym typeface="Verdana"/>
                        </a:rPr>
                      </a:br>
                      <a:r>
                        <a:rPr lang="it-IT" sz="1800" b="0" i="0" u="none" strike="noStrike" cap="none" dirty="0">
                          <a:solidFill>
                            <a:srgbClr val="2F75B5"/>
                          </a:solidFill>
                          <a:latin typeface="Verdana"/>
                          <a:ea typeface="Verdana"/>
                          <a:cs typeface="Verdana"/>
                          <a:sym typeface="Verdana"/>
                        </a:rPr>
                        <a:t>• Agevolazioni riservate all’apprendistato di primo e terzo livello</a:t>
                      </a:r>
                      <a:br>
                        <a:rPr lang="it-IT" sz="1800" b="0" i="0" u="none" strike="noStrike" cap="none" dirty="0">
                          <a:solidFill>
                            <a:srgbClr val="2F75B5"/>
                          </a:solidFill>
                          <a:latin typeface="Verdana"/>
                          <a:ea typeface="Verdana"/>
                          <a:cs typeface="Verdana"/>
                          <a:sym typeface="Verdana"/>
                        </a:rPr>
                      </a:br>
                      <a:r>
                        <a:rPr lang="it-IT" sz="1800" b="0" i="0" u="none" strike="noStrike" cap="none" dirty="0">
                          <a:solidFill>
                            <a:srgbClr val="2F75B5"/>
                          </a:solidFill>
                          <a:latin typeface="Verdana"/>
                          <a:ea typeface="Verdana"/>
                          <a:cs typeface="Verdana"/>
                          <a:sym typeface="Verdana"/>
                        </a:rPr>
                        <a:t>• Possibilità di </a:t>
                      </a:r>
                      <a:r>
                        <a:rPr lang="it-IT" sz="1800" b="0" i="0" u="none" strike="noStrike" cap="none" dirty="0" err="1">
                          <a:solidFill>
                            <a:srgbClr val="2F75B5"/>
                          </a:solidFill>
                          <a:latin typeface="Verdana"/>
                          <a:ea typeface="Verdana"/>
                          <a:cs typeface="Verdana"/>
                          <a:sym typeface="Verdana"/>
                        </a:rPr>
                        <a:t>sottoinquadramento</a:t>
                      </a:r>
                      <a:r>
                        <a:rPr lang="it-IT" sz="1800" b="0" i="0" u="none" strike="noStrike" cap="none" dirty="0">
                          <a:solidFill>
                            <a:srgbClr val="2F75B5"/>
                          </a:solidFill>
                          <a:latin typeface="Verdana"/>
                          <a:ea typeface="Verdana"/>
                          <a:cs typeface="Verdana"/>
                          <a:sym typeface="Verdana"/>
                        </a:rPr>
                        <a:t> (o di riduzione percentuale della retribuzione</a:t>
                      </a:r>
                      <a:r>
                        <a:rPr lang="it-IT" sz="1800" b="0" i="0" u="none" strike="noStrike" cap="none" dirty="0" smtClean="0">
                          <a:solidFill>
                            <a:srgbClr val="2F75B5"/>
                          </a:solidFill>
                          <a:latin typeface="Verdana"/>
                          <a:ea typeface="Verdana"/>
                          <a:cs typeface="Verdana"/>
                          <a:sym typeface="Verdana"/>
                        </a:rPr>
                        <a:t>) fino a 2 livelli</a:t>
                      </a:r>
                      <a:r>
                        <a:rPr lang="it-IT" sz="1800" b="0" i="0" u="none" strike="noStrike" cap="none" dirty="0">
                          <a:solidFill>
                            <a:srgbClr val="2F75B5"/>
                          </a:solidFill>
                          <a:latin typeface="Verdana"/>
                          <a:ea typeface="Verdana"/>
                          <a:cs typeface="Verdana"/>
                          <a:sym typeface="Verdana"/>
                        </a:rPr>
                        <a:t/>
                      </a:r>
                      <a:br>
                        <a:rPr lang="it-IT" sz="1800" b="0" i="0" u="none" strike="noStrike" cap="none" dirty="0">
                          <a:solidFill>
                            <a:srgbClr val="2F75B5"/>
                          </a:solidFill>
                          <a:latin typeface="Verdana"/>
                          <a:ea typeface="Verdana"/>
                          <a:cs typeface="Verdana"/>
                          <a:sym typeface="Verdana"/>
                        </a:rPr>
                      </a:br>
                      <a:r>
                        <a:rPr lang="it-IT" sz="1800" b="0" i="0" u="none" strike="noStrike" cap="none" dirty="0">
                          <a:solidFill>
                            <a:srgbClr val="2F75B5"/>
                          </a:solidFill>
                          <a:latin typeface="Verdana"/>
                          <a:ea typeface="Verdana"/>
                          <a:cs typeface="Verdana"/>
                          <a:sym typeface="Verdana"/>
                        </a:rPr>
                        <a:t>• Esonero dalla base di calcolo per l’applicazione di particolari istituti previsti dalla legge o dalla contrattazione collettiva</a:t>
                      </a:r>
                      <a:endParaRPr sz="1800" b="0" i="0" u="none" strike="noStrike" cap="none" dirty="0">
                        <a:solidFill>
                          <a:srgbClr val="2F75B5"/>
                        </a:solidFill>
                        <a:latin typeface="Verdana"/>
                        <a:ea typeface="Verdana"/>
                        <a:cs typeface="Verdana"/>
                        <a:sym typeface="Verdana"/>
                      </a:endParaRPr>
                    </a:p>
                  </a:txBody>
                  <a:tcPr marL="9525" marR="9525" marT="95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356644">
                <a:tc>
                  <a:txBody>
                    <a:bodyPr/>
                    <a:lstStyle/>
                    <a:p>
                      <a:pPr marL="0" marR="0" lvl="0" indent="0" algn="ctr" rtl="0">
                        <a:spcBef>
                          <a:spcPts val="0"/>
                        </a:spcBef>
                        <a:spcAft>
                          <a:spcPts val="0"/>
                        </a:spcAft>
                        <a:buNone/>
                      </a:pPr>
                      <a:r>
                        <a:rPr lang="it-IT" sz="1800" b="1" i="0" u="none" strike="noStrike" cap="none">
                          <a:solidFill>
                            <a:srgbClr val="2F75B5"/>
                          </a:solidFill>
                          <a:latin typeface="Calibri"/>
                          <a:ea typeface="Calibri"/>
                          <a:cs typeface="Calibri"/>
                          <a:sym typeface="Calibri"/>
                        </a:rPr>
                        <a:t>ETA'</a:t>
                      </a:r>
                      <a:endParaRPr sz="2400"/>
                    </a:p>
                  </a:txBody>
                  <a:tcPr marL="9525" marR="9525" marT="95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it-IT" sz="1800" b="0" i="0" u="none" strike="noStrike" cap="none" dirty="0">
                          <a:solidFill>
                            <a:srgbClr val="2F75B5"/>
                          </a:solidFill>
                          <a:latin typeface="Verdana"/>
                          <a:ea typeface="Verdana"/>
                          <a:cs typeface="Verdana"/>
                          <a:sym typeface="Verdana"/>
                        </a:rPr>
                        <a:t>18 - 29 </a:t>
                      </a:r>
                      <a:r>
                        <a:rPr lang="it-IT" sz="1800" b="0" i="0" u="none" strike="noStrike" cap="none" dirty="0" smtClean="0">
                          <a:solidFill>
                            <a:srgbClr val="2F75B5"/>
                          </a:solidFill>
                          <a:latin typeface="Verdana"/>
                          <a:ea typeface="Verdana"/>
                          <a:cs typeface="Verdana"/>
                          <a:sym typeface="Verdana"/>
                        </a:rPr>
                        <a:t>anni o percettori di Naspi</a:t>
                      </a:r>
                      <a:endParaRPr sz="1800" b="0" i="0" u="none" strike="noStrike" cap="none" dirty="0">
                        <a:solidFill>
                          <a:srgbClr val="2F75B5"/>
                        </a:solidFill>
                        <a:latin typeface="Verdana"/>
                        <a:ea typeface="Verdana"/>
                        <a:cs typeface="Verdana"/>
                        <a:sym typeface="Verdana"/>
                      </a:endParaRPr>
                    </a:p>
                  </a:txBody>
                  <a:tcPr marL="9525" marR="9525" marT="95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713318">
                <a:tc>
                  <a:txBody>
                    <a:bodyPr/>
                    <a:lstStyle/>
                    <a:p>
                      <a:pPr marL="0" marR="0" lvl="0" indent="0" algn="ctr" rtl="0">
                        <a:spcBef>
                          <a:spcPts val="0"/>
                        </a:spcBef>
                        <a:spcAft>
                          <a:spcPts val="0"/>
                        </a:spcAft>
                        <a:buNone/>
                      </a:pPr>
                      <a:r>
                        <a:rPr lang="it-IT" sz="1800" b="1" i="0" u="none" strike="noStrike" cap="none" dirty="0" smtClean="0">
                          <a:solidFill>
                            <a:srgbClr val="2F75B5"/>
                          </a:solidFill>
                          <a:latin typeface="Calibri"/>
                          <a:ea typeface="Calibri"/>
                          <a:cs typeface="Calibri"/>
                          <a:sym typeface="Calibri"/>
                        </a:rPr>
                        <a:t>NORMATIVA DI RIFERIMENTO</a:t>
                      </a:r>
                      <a:endParaRPr sz="2400" dirty="0"/>
                    </a:p>
                  </a:txBody>
                  <a:tcPr marL="9525" marR="9525" marT="95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Font typeface="Arial"/>
                        <a:buNone/>
                      </a:pPr>
                      <a:r>
                        <a:rPr lang="it-IT" sz="1800" b="0" i="0" u="none" strike="noStrike" cap="none" dirty="0" err="1" smtClean="0">
                          <a:solidFill>
                            <a:srgbClr val="2F75B5"/>
                          </a:solidFill>
                          <a:latin typeface="Verdana"/>
                          <a:ea typeface="Verdana"/>
                          <a:cs typeface="Verdana"/>
                          <a:sym typeface="Verdana"/>
                        </a:rPr>
                        <a:t>D.Lgs.</a:t>
                      </a:r>
                      <a:r>
                        <a:rPr lang="it-IT" sz="1800" b="0" i="0" u="none" strike="noStrike" cap="none" dirty="0" smtClean="0">
                          <a:solidFill>
                            <a:srgbClr val="2F75B5"/>
                          </a:solidFill>
                          <a:latin typeface="Verdana"/>
                          <a:ea typeface="Verdana"/>
                          <a:cs typeface="Verdana"/>
                          <a:sym typeface="Verdana"/>
                        </a:rPr>
                        <a:t> 81/2015, art. 47, comma 4, circolare INPS 108/2018</a:t>
                      </a:r>
                      <a:endParaRPr sz="1800" b="0" i="0" u="none" strike="noStrike" cap="none" dirty="0">
                        <a:solidFill>
                          <a:srgbClr val="2F75B5"/>
                        </a:solidFill>
                        <a:latin typeface="Verdana"/>
                        <a:ea typeface="Verdana"/>
                        <a:cs typeface="Verdana"/>
                        <a:sym typeface="Verdana"/>
                      </a:endParaRPr>
                    </a:p>
                  </a:txBody>
                  <a:tcPr marL="9525" marR="9525" marT="95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356644">
                <a:tc>
                  <a:txBody>
                    <a:bodyPr/>
                    <a:lstStyle/>
                    <a:p>
                      <a:pPr marL="0" marR="0" lvl="0" indent="0" algn="ctr" rtl="0">
                        <a:spcBef>
                          <a:spcPts val="0"/>
                        </a:spcBef>
                        <a:spcAft>
                          <a:spcPts val="0"/>
                        </a:spcAft>
                        <a:buNone/>
                      </a:pPr>
                      <a:r>
                        <a:rPr lang="it-IT" sz="1800" b="1" i="0" u="none" strike="noStrike" cap="none" dirty="0">
                          <a:solidFill>
                            <a:srgbClr val="833C0C"/>
                          </a:solidFill>
                          <a:latin typeface="Calibri"/>
                          <a:ea typeface="Calibri"/>
                          <a:cs typeface="Calibri"/>
                          <a:sym typeface="Calibri"/>
                        </a:rPr>
                        <a:t>MODALITA'</a:t>
                      </a:r>
                      <a:endParaRPr sz="2400" dirty="0"/>
                    </a:p>
                  </a:txBody>
                  <a:tcPr marL="9525" marR="9525" marT="95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it-IT" sz="1600" b="0" i="0" u="none" strike="noStrike" cap="none" dirty="0">
                          <a:solidFill>
                            <a:srgbClr val="833C0C"/>
                          </a:solidFill>
                          <a:latin typeface="Verdana"/>
                          <a:ea typeface="Verdana"/>
                          <a:cs typeface="Verdana"/>
                          <a:sym typeface="Verdana"/>
                        </a:rPr>
                        <a:t>https://www.cliclavoro.gov.it/Aziende/Incentivi/Pagine/Apprendistato.aspx</a:t>
                      </a:r>
                      <a:endParaRPr sz="2000" dirty="0"/>
                    </a:p>
                  </a:txBody>
                  <a:tcPr marL="9525" marR="9525" marT="95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27"/>
          <p:cNvSpPr/>
          <p:nvPr/>
        </p:nvSpPr>
        <p:spPr>
          <a:xfrm>
            <a:off x="731520" y="1719240"/>
            <a:ext cx="1840991" cy="2694263"/>
          </a:xfrm>
          <a:prstGeom prst="rect">
            <a:avLst/>
          </a:prstGeom>
          <a:noFill/>
          <a:ln>
            <a:noFill/>
          </a:ln>
        </p:spPr>
        <p:txBody>
          <a:bodyPr spcFirstLastPara="1" wrap="square" lIns="0" tIns="45700" rIns="0" bIns="45700" anchor="t" anchorCtr="0">
            <a:noAutofit/>
          </a:bodyPr>
          <a:lstStyle/>
          <a:p>
            <a:pPr marL="0" marR="0" lvl="0" indent="0" algn="just" rtl="0">
              <a:lnSpc>
                <a:spcPct val="115384"/>
              </a:lnSpc>
              <a:spcBef>
                <a:spcPts val="0"/>
              </a:spcBef>
              <a:spcAft>
                <a:spcPts val="0"/>
              </a:spcAft>
              <a:buClr>
                <a:schemeClr val="dk1"/>
              </a:buClr>
              <a:buSzPts val="1300"/>
              <a:buFont typeface="Calibri"/>
              <a:buNone/>
            </a:pPr>
            <a:endParaRPr sz="1300" b="0" i="0" u="none" strike="noStrike" cap="none">
              <a:solidFill>
                <a:srgbClr val="1E4099"/>
              </a:solidFill>
              <a:latin typeface="Verdana"/>
              <a:ea typeface="Verdana"/>
              <a:cs typeface="Verdana"/>
              <a:sym typeface="Verdana"/>
            </a:endParaRPr>
          </a:p>
        </p:txBody>
      </p:sp>
      <p:sp>
        <p:nvSpPr>
          <p:cNvPr id="294" name="Google Shape;294;p27"/>
          <p:cNvSpPr/>
          <p:nvPr/>
        </p:nvSpPr>
        <p:spPr>
          <a:xfrm>
            <a:off x="0" y="-23718"/>
            <a:ext cx="576000" cy="6886668"/>
          </a:xfrm>
          <a:prstGeom prst="rect">
            <a:avLst/>
          </a:prstGeom>
          <a:solidFill>
            <a:srgbClr val="1E4099"/>
          </a:solidFill>
          <a:ln w="12700" cap="flat" cmpd="sng">
            <a:solidFill>
              <a:srgbClr val="00329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Calibri"/>
              <a:buNone/>
            </a:pPr>
            <a:endParaRPr sz="2800" b="1" i="0" u="none" strike="noStrike" cap="none">
              <a:solidFill>
                <a:srgbClr val="FFFFFF"/>
              </a:solidFill>
              <a:latin typeface="Verdana"/>
              <a:ea typeface="Verdana"/>
              <a:cs typeface="Verdana"/>
              <a:sym typeface="Verdana"/>
            </a:endParaRPr>
          </a:p>
        </p:txBody>
      </p:sp>
      <p:sp>
        <p:nvSpPr>
          <p:cNvPr id="295" name="Google Shape;295;p27"/>
          <p:cNvSpPr/>
          <p:nvPr/>
        </p:nvSpPr>
        <p:spPr>
          <a:xfrm>
            <a:off x="1023747" y="1851683"/>
            <a:ext cx="10652845" cy="4530455"/>
          </a:xfrm>
          <a:prstGeom prst="rect">
            <a:avLst/>
          </a:prstGeom>
          <a:noFill/>
          <a:ln>
            <a:noFill/>
          </a:ln>
        </p:spPr>
        <p:txBody>
          <a:bodyPr spcFirstLastPara="1" wrap="square" lIns="0" tIns="45700" rIns="0" bIns="45700" anchor="t" anchorCtr="0">
            <a:noAutofit/>
          </a:bodyPr>
          <a:lstStyle/>
          <a:p>
            <a:pPr marL="0" marR="0" lvl="0" indent="0" algn="just" rtl="0">
              <a:lnSpc>
                <a:spcPct val="75000"/>
              </a:lnSpc>
              <a:spcBef>
                <a:spcPts val="0"/>
              </a:spcBef>
              <a:spcAft>
                <a:spcPts val="0"/>
              </a:spcAft>
              <a:buClr>
                <a:schemeClr val="dk1"/>
              </a:buClr>
              <a:buSzPts val="2000"/>
              <a:buFont typeface="Calibri"/>
              <a:buNone/>
            </a:pPr>
            <a:endParaRPr sz="2000" b="1" i="0" u="none" strike="noStrike" cap="none">
              <a:solidFill>
                <a:srgbClr val="1E4099"/>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rgbClr val="000000"/>
              </a:solidFill>
              <a:latin typeface="Calibri"/>
              <a:ea typeface="Calibri"/>
              <a:cs typeface="Calibri"/>
              <a:sym typeface="Calibri"/>
            </a:endParaRPr>
          </a:p>
          <a:p>
            <a:pPr marL="0" marR="0" lvl="0" indent="0" algn="just" rtl="0">
              <a:lnSpc>
                <a:spcPct val="75000"/>
              </a:lnSpc>
              <a:spcBef>
                <a:spcPts val="300"/>
              </a:spcBef>
              <a:spcAft>
                <a:spcPts val="0"/>
              </a:spcAft>
              <a:buClr>
                <a:schemeClr val="dk1"/>
              </a:buClr>
              <a:buSzPts val="2000"/>
              <a:buFont typeface="Calibri"/>
              <a:buNone/>
            </a:pPr>
            <a:endParaRPr sz="2000" b="0" i="0" u="none" strike="noStrike" cap="none">
              <a:solidFill>
                <a:srgbClr val="1E4099"/>
              </a:solidFill>
              <a:latin typeface="Verdana"/>
              <a:ea typeface="Verdana"/>
              <a:cs typeface="Verdana"/>
              <a:sym typeface="Verdana"/>
            </a:endParaRPr>
          </a:p>
          <a:p>
            <a:pPr marL="0" marR="0" lvl="0" indent="0" algn="just" rtl="0">
              <a:lnSpc>
                <a:spcPct val="75000"/>
              </a:lnSpc>
              <a:spcBef>
                <a:spcPts val="300"/>
              </a:spcBef>
              <a:spcAft>
                <a:spcPts val="0"/>
              </a:spcAft>
              <a:buClr>
                <a:schemeClr val="dk1"/>
              </a:buClr>
              <a:buSzPts val="2000"/>
              <a:buFont typeface="Calibri"/>
              <a:buNone/>
            </a:pPr>
            <a:endParaRPr sz="2000" b="0" i="0" u="none" strike="noStrike" cap="none">
              <a:solidFill>
                <a:srgbClr val="000000"/>
              </a:solidFill>
              <a:latin typeface="Verdana"/>
              <a:ea typeface="Verdana"/>
              <a:cs typeface="Verdana"/>
              <a:sym typeface="Verdana"/>
            </a:endParaRPr>
          </a:p>
        </p:txBody>
      </p:sp>
      <p:sp>
        <p:nvSpPr>
          <p:cNvPr id="296" name="Google Shape;296;p27"/>
          <p:cNvSpPr/>
          <p:nvPr/>
        </p:nvSpPr>
        <p:spPr>
          <a:xfrm>
            <a:off x="1023747" y="5340720"/>
            <a:ext cx="10801257" cy="1694463"/>
          </a:xfrm>
          <a:prstGeom prst="rect">
            <a:avLst/>
          </a:prstGeom>
          <a:noFill/>
          <a:ln>
            <a:noFill/>
          </a:ln>
        </p:spPr>
        <p:txBody>
          <a:bodyPr spcFirstLastPara="1" wrap="square" lIns="0" tIns="45700" rIns="0" bIns="45700" anchor="t" anchorCtr="0">
            <a:noAutofit/>
          </a:bodyPr>
          <a:lstStyle/>
          <a:p>
            <a:pPr marL="0" marR="0" lvl="0" indent="0" algn="l" rtl="0">
              <a:lnSpc>
                <a:spcPct val="75000"/>
              </a:lnSpc>
              <a:spcBef>
                <a:spcPts val="0"/>
              </a:spcBef>
              <a:spcAft>
                <a:spcPts val="0"/>
              </a:spcAft>
              <a:buClr>
                <a:schemeClr val="dk1"/>
              </a:buClr>
              <a:buSzPts val="2000"/>
              <a:buFont typeface="Calibri"/>
              <a:buNone/>
            </a:pPr>
            <a:endParaRPr sz="2000" b="0" i="0" u="none" strike="noStrike" cap="none">
              <a:solidFill>
                <a:srgbClr val="000000"/>
              </a:solidFill>
              <a:latin typeface="Verdana"/>
              <a:ea typeface="Verdana"/>
              <a:cs typeface="Verdana"/>
              <a:sym typeface="Verdana"/>
            </a:endParaRPr>
          </a:p>
        </p:txBody>
      </p:sp>
      <p:sp>
        <p:nvSpPr>
          <p:cNvPr id="297" name="Google Shape;297;p27"/>
          <p:cNvSpPr/>
          <p:nvPr/>
        </p:nvSpPr>
        <p:spPr>
          <a:xfrm>
            <a:off x="859572" y="1412437"/>
            <a:ext cx="5466584" cy="369332"/>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98" name="Google Shape;298;p27"/>
          <p:cNvSpPr/>
          <p:nvPr/>
        </p:nvSpPr>
        <p:spPr>
          <a:xfrm>
            <a:off x="724411" y="1491193"/>
            <a:ext cx="10472324" cy="258532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p:txBody>
      </p:sp>
      <p:pic>
        <p:nvPicPr>
          <p:cNvPr id="299" name="Google Shape;299;p27" descr="Immagine che contiene testo, mappa&#10;&#10;Descrizione generata automaticamente"/>
          <p:cNvPicPr preferRelativeResize="0"/>
          <p:nvPr/>
        </p:nvPicPr>
        <p:blipFill rotWithShape="1">
          <a:blip r:embed="rId3">
            <a:alphaModFix/>
          </a:blip>
          <a:srcRect/>
          <a:stretch/>
        </p:blipFill>
        <p:spPr>
          <a:xfrm>
            <a:off x="10914927" y="0"/>
            <a:ext cx="1277073" cy="6858000"/>
          </a:xfrm>
          <a:prstGeom prst="rect">
            <a:avLst/>
          </a:prstGeom>
          <a:noFill/>
          <a:ln>
            <a:noFill/>
          </a:ln>
        </p:spPr>
      </p:pic>
      <p:sp>
        <p:nvSpPr>
          <p:cNvPr id="300" name="Google Shape;300;p27"/>
          <p:cNvSpPr txBox="1">
            <a:spLocks noGrp="1"/>
          </p:cNvSpPr>
          <p:nvPr>
            <p:ph type="title"/>
          </p:nvPr>
        </p:nvSpPr>
        <p:spPr>
          <a:xfrm>
            <a:off x="576000" y="110269"/>
            <a:ext cx="10338927" cy="8683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Calibri"/>
              <a:buNone/>
            </a:pPr>
            <a:r>
              <a:rPr lang="it-IT" sz="3200" b="1" cap="none" dirty="0"/>
              <a:t> </a:t>
            </a:r>
            <a:r>
              <a:rPr lang="it-IT" sz="4000" b="1" dirty="0">
                <a:solidFill>
                  <a:srgbClr val="003299"/>
                </a:solidFill>
              </a:rPr>
              <a:t>Occupazione giovanile stabile: giovani under </a:t>
            </a:r>
            <a:r>
              <a:rPr lang="it-IT" sz="4000" b="1" dirty="0" smtClean="0">
                <a:solidFill>
                  <a:srgbClr val="003299"/>
                </a:solidFill>
              </a:rPr>
              <a:t>36</a:t>
            </a:r>
            <a:endParaRPr b="1" dirty="0">
              <a:solidFill>
                <a:srgbClr val="003299"/>
              </a:solidFill>
            </a:endParaRPr>
          </a:p>
        </p:txBody>
      </p:sp>
      <p:graphicFrame>
        <p:nvGraphicFramePr>
          <p:cNvPr id="301" name="Google Shape;301;p27"/>
          <p:cNvGraphicFramePr/>
          <p:nvPr>
            <p:extLst>
              <p:ext uri="{D42A27DB-BD31-4B8C-83A1-F6EECF244321}">
                <p14:modId xmlns:p14="http://schemas.microsoft.com/office/powerpoint/2010/main" val="2035707751"/>
              </p:ext>
            </p:extLst>
          </p:nvPr>
        </p:nvGraphicFramePr>
        <p:xfrm>
          <a:off x="731520" y="1015999"/>
          <a:ext cx="9968298" cy="5521170"/>
        </p:xfrm>
        <a:graphic>
          <a:graphicData uri="http://schemas.openxmlformats.org/drawingml/2006/table">
            <a:tbl>
              <a:tblPr>
                <a:noFill/>
                <a:tableStyleId>{28BBFC52-3FA3-47F3-B252-B6A663CD6933}</a:tableStyleId>
              </a:tblPr>
              <a:tblGrid>
                <a:gridCol w="1576922">
                  <a:extLst>
                    <a:ext uri="{9D8B030D-6E8A-4147-A177-3AD203B41FA5}">
                      <a16:colId xmlns:a16="http://schemas.microsoft.com/office/drawing/2014/main" val="20000"/>
                    </a:ext>
                  </a:extLst>
                </a:gridCol>
                <a:gridCol w="8391376">
                  <a:extLst>
                    <a:ext uri="{9D8B030D-6E8A-4147-A177-3AD203B41FA5}">
                      <a16:colId xmlns:a16="http://schemas.microsoft.com/office/drawing/2014/main" val="20001"/>
                    </a:ext>
                  </a:extLst>
                </a:gridCol>
              </a:tblGrid>
              <a:tr h="1463755">
                <a:tc>
                  <a:txBody>
                    <a:bodyPr/>
                    <a:lstStyle/>
                    <a:p>
                      <a:pPr marL="0" marR="0" lvl="0" indent="0" algn="ctr" rtl="0">
                        <a:spcBef>
                          <a:spcPts val="0"/>
                        </a:spcBef>
                        <a:spcAft>
                          <a:spcPts val="0"/>
                        </a:spcAft>
                        <a:buNone/>
                      </a:pPr>
                      <a:r>
                        <a:rPr lang="it-IT" sz="1800" b="1" i="0" u="none" strike="noStrike" cap="none" dirty="0">
                          <a:solidFill>
                            <a:srgbClr val="2F75B5"/>
                          </a:solidFill>
                          <a:latin typeface="Calibri"/>
                          <a:ea typeface="Calibri"/>
                          <a:cs typeface="Calibri"/>
                          <a:sym typeface="Calibri"/>
                        </a:rPr>
                        <a:t>DEFINIZIONE</a:t>
                      </a:r>
                      <a:endParaRPr sz="2400" dirty="0"/>
                    </a:p>
                  </a:txBody>
                  <a:tcPr marL="9525" marR="9525" marT="9525" marB="0" anchor="ctr">
                    <a:lnL w="9525" cap="flat" cmpd="sng">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it-IT" sz="1800" b="0" i="0" u="none" strike="noStrike" cap="none" dirty="0">
                          <a:solidFill>
                            <a:srgbClr val="2F75B5"/>
                          </a:solidFill>
                          <a:latin typeface="Verdana"/>
                          <a:ea typeface="Verdana"/>
                          <a:cs typeface="Verdana"/>
                          <a:sym typeface="Verdana"/>
                        </a:rPr>
                        <a:t>Esonero contributivo triennale per i datori di lavoro che assumono i giovani under </a:t>
                      </a:r>
                      <a:r>
                        <a:rPr lang="it-IT" sz="1800" b="0" i="0" u="none" strike="noStrike" cap="none" dirty="0" smtClean="0">
                          <a:solidFill>
                            <a:srgbClr val="2F75B5"/>
                          </a:solidFill>
                          <a:latin typeface="Verdana"/>
                          <a:ea typeface="Verdana"/>
                          <a:cs typeface="Verdana"/>
                          <a:sym typeface="Verdana"/>
                        </a:rPr>
                        <a:t>36 </a:t>
                      </a:r>
                      <a:r>
                        <a:rPr lang="it-IT" sz="1800" b="0" i="0" u="none" strike="noStrike" cap="none" dirty="0">
                          <a:solidFill>
                            <a:srgbClr val="2F75B5"/>
                          </a:solidFill>
                          <a:latin typeface="Verdana"/>
                          <a:ea typeface="Verdana"/>
                          <a:cs typeface="Verdana"/>
                          <a:sym typeface="Verdana"/>
                        </a:rPr>
                        <a:t>che non </a:t>
                      </a:r>
                      <a:r>
                        <a:rPr lang="it-IT" sz="1800" b="0" i="0" u="none" strike="noStrike" cap="none" dirty="0" smtClean="0">
                          <a:solidFill>
                            <a:srgbClr val="2F75B5"/>
                          </a:solidFill>
                          <a:latin typeface="Verdana"/>
                          <a:ea typeface="Verdana"/>
                          <a:cs typeface="Verdana"/>
                          <a:sym typeface="Verdana"/>
                        </a:rPr>
                        <a:t>siano </a:t>
                      </a:r>
                      <a:r>
                        <a:rPr lang="it-IT" sz="1800" b="0" i="0" u="none" strike="noStrike" cap="none" dirty="0">
                          <a:solidFill>
                            <a:srgbClr val="2F75B5"/>
                          </a:solidFill>
                          <a:latin typeface="Verdana"/>
                          <a:ea typeface="Verdana"/>
                          <a:cs typeface="Verdana"/>
                          <a:sym typeface="Verdana"/>
                        </a:rPr>
                        <a:t>mai stati titolari di un rapporto di lavoro subordinato a tempo indeterminato.</a:t>
                      </a:r>
                      <a:endParaRPr sz="2400" dirty="0"/>
                    </a:p>
                  </a:txBody>
                  <a:tcPr marL="9525" marR="9525" marT="9525" marB="0" anchor="ctr">
                    <a:lnL w="9525" cap="flat" cmpd="sng" algn="ctr">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1027196">
                <a:tc>
                  <a:txBody>
                    <a:bodyPr/>
                    <a:lstStyle/>
                    <a:p>
                      <a:pPr marL="0" marR="0" lvl="0" indent="0" algn="ctr" rtl="0">
                        <a:spcBef>
                          <a:spcPts val="0"/>
                        </a:spcBef>
                        <a:spcAft>
                          <a:spcPts val="0"/>
                        </a:spcAft>
                        <a:buNone/>
                      </a:pPr>
                      <a:r>
                        <a:rPr lang="it-IT" sz="1800" b="1" i="0" u="none" strike="noStrike" cap="none">
                          <a:solidFill>
                            <a:srgbClr val="003299"/>
                          </a:solidFill>
                          <a:latin typeface="Calibri"/>
                          <a:ea typeface="Calibri"/>
                          <a:cs typeface="Calibri"/>
                          <a:sym typeface="Calibri"/>
                        </a:rPr>
                        <a:t>A CHI E' RIVOLTO</a:t>
                      </a:r>
                      <a:endParaRPr sz="2400"/>
                    </a:p>
                  </a:txBody>
                  <a:tcPr marL="9525" marR="9525" marT="95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it-IT" sz="1800" b="0" i="0" u="none" strike="noStrike" cap="none" dirty="0">
                          <a:solidFill>
                            <a:srgbClr val="003299"/>
                          </a:solidFill>
                          <a:latin typeface="Verdana"/>
                          <a:ea typeface="Verdana"/>
                          <a:cs typeface="Verdana"/>
                          <a:sym typeface="Verdana"/>
                        </a:rPr>
                        <a:t>Datori di lavoro privati</a:t>
                      </a:r>
                      <a:endParaRPr sz="2400" dirty="0"/>
                    </a:p>
                  </a:txBody>
                  <a:tcPr marL="9525" marR="9525" marT="95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975827">
                <a:tc>
                  <a:txBody>
                    <a:bodyPr/>
                    <a:lstStyle/>
                    <a:p>
                      <a:pPr marL="0" marR="0" lvl="0" indent="0" algn="ctr" rtl="0">
                        <a:spcBef>
                          <a:spcPts val="0"/>
                        </a:spcBef>
                        <a:spcAft>
                          <a:spcPts val="0"/>
                        </a:spcAft>
                        <a:buNone/>
                      </a:pPr>
                      <a:r>
                        <a:rPr lang="it-IT" sz="1800" b="1" i="0" u="none" strike="noStrike" cap="none">
                          <a:solidFill>
                            <a:srgbClr val="2F75B5"/>
                          </a:solidFill>
                          <a:latin typeface="Calibri"/>
                          <a:ea typeface="Calibri"/>
                          <a:cs typeface="Calibri"/>
                          <a:sym typeface="Calibri"/>
                        </a:rPr>
                        <a:t>AGEVOLAZIONI</a:t>
                      </a:r>
                      <a:endParaRPr sz="2400"/>
                    </a:p>
                  </a:txBody>
                  <a:tcPr marL="9525" marR="9525" marT="95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it-IT" sz="1800" b="0" i="0" u="none" strike="noStrike" cap="none" dirty="0">
                          <a:solidFill>
                            <a:srgbClr val="2F75B5"/>
                          </a:solidFill>
                          <a:latin typeface="Verdana"/>
                          <a:ea typeface="Verdana"/>
                          <a:cs typeface="Verdana"/>
                          <a:sym typeface="Verdana"/>
                        </a:rPr>
                        <a:t>Sgravio contributivo: </a:t>
                      </a:r>
                      <a:r>
                        <a:rPr lang="it-IT" sz="1800" b="0" i="0" u="none" strike="noStrike" cap="none" dirty="0" smtClean="0">
                          <a:solidFill>
                            <a:srgbClr val="2F75B5"/>
                          </a:solidFill>
                          <a:latin typeface="Verdana"/>
                          <a:ea typeface="Verdana"/>
                          <a:cs typeface="Verdana"/>
                          <a:sym typeface="Verdana"/>
                        </a:rPr>
                        <a:t>100% </a:t>
                      </a:r>
                      <a:r>
                        <a:rPr lang="it-IT" sz="1800" b="0" i="0" u="none" strike="noStrike" cap="none" dirty="0">
                          <a:solidFill>
                            <a:srgbClr val="2F75B5"/>
                          </a:solidFill>
                          <a:latin typeface="Verdana"/>
                          <a:ea typeface="Verdana"/>
                          <a:cs typeface="Verdana"/>
                          <a:sym typeface="Verdana"/>
                        </a:rPr>
                        <a:t>dei contributi previdenziali – con esclusione dei premi e contributi dovuti all’INAIL – per un importo massimo di </a:t>
                      </a:r>
                      <a:r>
                        <a:rPr lang="it-IT" sz="1800" b="0" i="0" u="none" strike="noStrike" cap="none" dirty="0" smtClean="0">
                          <a:solidFill>
                            <a:srgbClr val="2F75B5"/>
                          </a:solidFill>
                          <a:latin typeface="Verdana"/>
                          <a:ea typeface="Verdana"/>
                          <a:cs typeface="Verdana"/>
                          <a:sym typeface="Verdana"/>
                        </a:rPr>
                        <a:t>6.000 euro annui</a:t>
                      </a:r>
                      <a:endParaRPr sz="2400" dirty="0"/>
                    </a:p>
                  </a:txBody>
                  <a:tcPr marL="9525" marR="9525" marT="95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513598">
                <a:tc>
                  <a:txBody>
                    <a:bodyPr/>
                    <a:lstStyle/>
                    <a:p>
                      <a:pPr marL="0" marR="0" lvl="0" indent="0" algn="ctr" rtl="0">
                        <a:spcBef>
                          <a:spcPts val="0"/>
                        </a:spcBef>
                        <a:spcAft>
                          <a:spcPts val="0"/>
                        </a:spcAft>
                        <a:buNone/>
                      </a:pPr>
                      <a:r>
                        <a:rPr lang="it-IT" sz="1800" b="1" i="0" u="none" strike="noStrike" cap="none">
                          <a:solidFill>
                            <a:srgbClr val="2F75B5"/>
                          </a:solidFill>
                          <a:latin typeface="Calibri"/>
                          <a:ea typeface="Calibri"/>
                          <a:cs typeface="Calibri"/>
                          <a:sym typeface="Calibri"/>
                        </a:rPr>
                        <a:t>ETA'</a:t>
                      </a:r>
                      <a:endParaRPr sz="2400"/>
                    </a:p>
                  </a:txBody>
                  <a:tcPr marL="9525" marR="9525" marT="95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it-IT" sz="1800" b="0" i="0" u="none" strike="noStrike" cap="none" dirty="0">
                          <a:solidFill>
                            <a:srgbClr val="2F75B5"/>
                          </a:solidFill>
                          <a:latin typeface="Verdana"/>
                          <a:ea typeface="Verdana"/>
                          <a:cs typeface="Verdana"/>
                          <a:sym typeface="Verdana"/>
                        </a:rPr>
                        <a:t>&lt; </a:t>
                      </a:r>
                      <a:r>
                        <a:rPr lang="it-IT" sz="1800" b="0" i="0" u="none" strike="noStrike" cap="none" dirty="0" smtClean="0">
                          <a:solidFill>
                            <a:srgbClr val="2F75B5"/>
                          </a:solidFill>
                          <a:latin typeface="Verdana"/>
                          <a:ea typeface="Verdana"/>
                          <a:cs typeface="Verdana"/>
                          <a:sym typeface="Verdana"/>
                        </a:rPr>
                        <a:t>36 </a:t>
                      </a:r>
                      <a:r>
                        <a:rPr lang="it-IT" sz="1800" b="0" i="0" u="none" strike="noStrike" cap="none" dirty="0">
                          <a:solidFill>
                            <a:srgbClr val="2F75B5"/>
                          </a:solidFill>
                          <a:latin typeface="Verdana"/>
                          <a:ea typeface="Verdana"/>
                          <a:cs typeface="Verdana"/>
                          <a:sym typeface="Verdana"/>
                        </a:rPr>
                        <a:t>anni</a:t>
                      </a:r>
                      <a:endParaRPr sz="2400" dirty="0"/>
                    </a:p>
                  </a:txBody>
                  <a:tcPr marL="9525" marR="9525" marT="95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1027196">
                <a:tc>
                  <a:txBody>
                    <a:bodyPr/>
                    <a:lstStyle/>
                    <a:p>
                      <a:pPr marL="0" marR="0" lvl="0" indent="0" algn="ctr" rtl="0">
                        <a:spcBef>
                          <a:spcPts val="0"/>
                        </a:spcBef>
                        <a:spcAft>
                          <a:spcPts val="0"/>
                        </a:spcAft>
                        <a:buNone/>
                      </a:pPr>
                      <a:r>
                        <a:rPr lang="it-IT" sz="1800" b="1" i="0" u="none" strike="noStrike" cap="none">
                          <a:solidFill>
                            <a:srgbClr val="2F75B5"/>
                          </a:solidFill>
                          <a:latin typeface="Calibri"/>
                          <a:ea typeface="Calibri"/>
                          <a:cs typeface="Calibri"/>
                          <a:sym typeface="Calibri"/>
                        </a:rPr>
                        <a:t>TIPI DI CONTRATTO</a:t>
                      </a:r>
                      <a:endParaRPr sz="2400"/>
                    </a:p>
                  </a:txBody>
                  <a:tcPr marL="9525" marR="9525" marT="95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it-IT" sz="1800" b="0" i="0" u="none" strike="noStrike" cap="none">
                          <a:solidFill>
                            <a:srgbClr val="2F75B5"/>
                          </a:solidFill>
                          <a:latin typeface="Verdana"/>
                          <a:ea typeface="Verdana"/>
                          <a:cs typeface="Verdana"/>
                          <a:sym typeface="Verdana"/>
                        </a:rPr>
                        <a:t>TEMPO INDETERMINATO</a:t>
                      </a:r>
                      <a:endParaRPr sz="2400"/>
                    </a:p>
                  </a:txBody>
                  <a:tcPr marL="9525" marR="9525" marT="95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513598">
                <a:tc>
                  <a:txBody>
                    <a:bodyPr/>
                    <a:lstStyle/>
                    <a:p>
                      <a:pPr marL="0" marR="0" lvl="0" indent="0" algn="ctr" rtl="0">
                        <a:spcBef>
                          <a:spcPts val="0"/>
                        </a:spcBef>
                        <a:spcAft>
                          <a:spcPts val="0"/>
                        </a:spcAft>
                        <a:buNone/>
                      </a:pPr>
                      <a:r>
                        <a:rPr lang="it-IT" sz="1800" b="1" i="0" u="none" strike="noStrike" cap="none">
                          <a:solidFill>
                            <a:srgbClr val="833C0C"/>
                          </a:solidFill>
                          <a:latin typeface="Calibri"/>
                          <a:ea typeface="Calibri"/>
                          <a:cs typeface="Calibri"/>
                          <a:sym typeface="Calibri"/>
                        </a:rPr>
                        <a:t>MODALITA'</a:t>
                      </a:r>
                      <a:endParaRPr sz="2400"/>
                    </a:p>
                  </a:txBody>
                  <a:tcPr marL="9525" marR="9525" marT="95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it-IT" sz="1800" b="0" i="0" u="none" strike="noStrike" cap="none" dirty="0">
                          <a:solidFill>
                            <a:srgbClr val="833C0C"/>
                          </a:solidFill>
                          <a:latin typeface="Verdana"/>
                          <a:ea typeface="Verdana"/>
                          <a:cs typeface="Verdana"/>
                          <a:sym typeface="Verdana"/>
                        </a:rPr>
                        <a:t>Conguaglio </a:t>
                      </a:r>
                      <a:r>
                        <a:rPr lang="it-IT" sz="1800" b="0" i="0" u="none" strike="noStrike" cap="none" dirty="0" smtClean="0">
                          <a:solidFill>
                            <a:srgbClr val="833C0C"/>
                          </a:solidFill>
                          <a:latin typeface="Verdana"/>
                          <a:ea typeface="Verdana"/>
                          <a:cs typeface="Verdana"/>
                          <a:sym typeface="Verdana"/>
                        </a:rPr>
                        <a:t>contributivo. </a:t>
                      </a:r>
                      <a:r>
                        <a:rPr lang="en-US" sz="1800" b="0" i="0" u="none" strike="noStrike" cap="none" dirty="0" smtClean="0">
                          <a:solidFill>
                            <a:srgbClr val="833C0C"/>
                          </a:solidFill>
                          <a:latin typeface="Verdana"/>
                          <a:ea typeface="Verdana"/>
                          <a:cs typeface="Verdana"/>
                          <a:sym typeface="Verdana"/>
                        </a:rPr>
                        <a:t>L. 178/2020, art. 1, </a:t>
                      </a:r>
                      <a:r>
                        <a:rPr lang="en-US" sz="1800" b="0" i="0" u="none" strike="noStrike" cap="none" dirty="0" err="1" smtClean="0">
                          <a:solidFill>
                            <a:srgbClr val="833C0C"/>
                          </a:solidFill>
                          <a:latin typeface="Verdana"/>
                          <a:ea typeface="Verdana"/>
                          <a:cs typeface="Verdana"/>
                          <a:sym typeface="Verdana"/>
                        </a:rPr>
                        <a:t>commi</a:t>
                      </a:r>
                      <a:r>
                        <a:rPr lang="en-US" sz="1800" b="0" i="0" u="none" strike="noStrike" cap="none" dirty="0" smtClean="0">
                          <a:solidFill>
                            <a:srgbClr val="833C0C"/>
                          </a:solidFill>
                          <a:latin typeface="Verdana"/>
                          <a:ea typeface="Verdana"/>
                          <a:cs typeface="Verdana"/>
                          <a:sym typeface="Verdana"/>
                        </a:rPr>
                        <a:t> 10- 15</a:t>
                      </a:r>
                      <a:endParaRPr sz="2400" dirty="0"/>
                    </a:p>
                  </a:txBody>
                  <a:tcPr marL="9525" marR="9525" marT="95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4"/>
          <p:cNvSpPr/>
          <p:nvPr/>
        </p:nvSpPr>
        <p:spPr>
          <a:xfrm>
            <a:off x="731520" y="1719240"/>
            <a:ext cx="1840991" cy="2694263"/>
          </a:xfrm>
          <a:prstGeom prst="rect">
            <a:avLst/>
          </a:prstGeom>
          <a:noFill/>
          <a:ln>
            <a:noFill/>
          </a:ln>
        </p:spPr>
        <p:txBody>
          <a:bodyPr spcFirstLastPara="1" wrap="square" lIns="0" tIns="45700" rIns="0" bIns="45700" anchor="t" anchorCtr="0">
            <a:noAutofit/>
          </a:bodyPr>
          <a:lstStyle/>
          <a:p>
            <a:pPr marL="0" marR="0" lvl="0" indent="0" algn="just" rtl="0">
              <a:lnSpc>
                <a:spcPct val="115384"/>
              </a:lnSpc>
              <a:spcBef>
                <a:spcPts val="0"/>
              </a:spcBef>
              <a:spcAft>
                <a:spcPts val="0"/>
              </a:spcAft>
              <a:buClr>
                <a:schemeClr val="dk1"/>
              </a:buClr>
              <a:buSzPts val="1300"/>
              <a:buFont typeface="Calibri"/>
              <a:buNone/>
            </a:pPr>
            <a:endParaRPr sz="1300" b="0" i="0" u="none" strike="noStrike" cap="none">
              <a:solidFill>
                <a:srgbClr val="1E4099"/>
              </a:solidFill>
              <a:latin typeface="Verdana"/>
              <a:ea typeface="Verdana"/>
              <a:cs typeface="Verdana"/>
              <a:sym typeface="Verdana"/>
            </a:endParaRPr>
          </a:p>
        </p:txBody>
      </p:sp>
      <p:sp>
        <p:nvSpPr>
          <p:cNvPr id="101" name="Google Shape;101;p14"/>
          <p:cNvSpPr/>
          <p:nvPr/>
        </p:nvSpPr>
        <p:spPr>
          <a:xfrm>
            <a:off x="0" y="-23718"/>
            <a:ext cx="576000" cy="6886668"/>
          </a:xfrm>
          <a:prstGeom prst="rect">
            <a:avLst/>
          </a:prstGeom>
          <a:solidFill>
            <a:srgbClr val="1E4099"/>
          </a:solidFill>
          <a:ln w="12700" cap="flat" cmpd="sng">
            <a:solidFill>
              <a:srgbClr val="00329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Calibri"/>
              <a:buNone/>
            </a:pPr>
            <a:endParaRPr sz="2800" b="1" i="0" u="none" strike="noStrike" cap="none">
              <a:solidFill>
                <a:srgbClr val="FFFFFF"/>
              </a:solidFill>
              <a:latin typeface="Verdana"/>
              <a:ea typeface="Verdana"/>
              <a:cs typeface="Verdana"/>
              <a:sym typeface="Verdana"/>
            </a:endParaRPr>
          </a:p>
        </p:txBody>
      </p:sp>
      <p:sp>
        <p:nvSpPr>
          <p:cNvPr id="102" name="Google Shape;102;p14"/>
          <p:cNvSpPr/>
          <p:nvPr/>
        </p:nvSpPr>
        <p:spPr>
          <a:xfrm>
            <a:off x="1023747" y="5340720"/>
            <a:ext cx="10801257" cy="1694463"/>
          </a:xfrm>
          <a:prstGeom prst="rect">
            <a:avLst/>
          </a:prstGeom>
          <a:noFill/>
          <a:ln>
            <a:noFill/>
          </a:ln>
        </p:spPr>
        <p:txBody>
          <a:bodyPr spcFirstLastPara="1" wrap="square" lIns="0" tIns="45700" rIns="0" bIns="45700" anchor="t" anchorCtr="0">
            <a:noAutofit/>
          </a:bodyPr>
          <a:lstStyle/>
          <a:p>
            <a:pPr marL="0" marR="0" lvl="0" indent="0" algn="l" rtl="0">
              <a:lnSpc>
                <a:spcPct val="75000"/>
              </a:lnSpc>
              <a:spcBef>
                <a:spcPts val="0"/>
              </a:spcBef>
              <a:spcAft>
                <a:spcPts val="0"/>
              </a:spcAft>
              <a:buClr>
                <a:schemeClr val="dk1"/>
              </a:buClr>
              <a:buSzPts val="2000"/>
              <a:buFont typeface="Calibri"/>
              <a:buNone/>
            </a:pPr>
            <a:endParaRPr sz="2000" b="0" i="0" u="none" strike="noStrike" cap="none">
              <a:solidFill>
                <a:srgbClr val="000000"/>
              </a:solidFill>
              <a:latin typeface="Verdana"/>
              <a:ea typeface="Verdana"/>
              <a:cs typeface="Verdana"/>
              <a:sym typeface="Verdana"/>
            </a:endParaRPr>
          </a:p>
        </p:txBody>
      </p:sp>
      <p:sp>
        <p:nvSpPr>
          <p:cNvPr id="103" name="Google Shape;103;p14"/>
          <p:cNvSpPr/>
          <p:nvPr/>
        </p:nvSpPr>
        <p:spPr>
          <a:xfrm>
            <a:off x="5979037" y="1426111"/>
            <a:ext cx="4474894" cy="4350575"/>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pPr algn="just">
              <a:lnSpc>
                <a:spcPct val="70000"/>
              </a:lnSpc>
              <a:buClr>
                <a:srgbClr val="C00000"/>
              </a:buClr>
              <a:buSzPct val="100000"/>
            </a:pPr>
            <a:endParaRPr lang="it-IT" sz="2200" u="sng" dirty="0" smtClean="0">
              <a:solidFill>
                <a:srgbClr val="C00000"/>
              </a:solidFill>
              <a:latin typeface="Calibri"/>
              <a:ea typeface="Calibri"/>
              <a:cs typeface="Calibri"/>
              <a:sym typeface="Calibri"/>
            </a:endParaRPr>
          </a:p>
          <a:p>
            <a:pPr algn="just">
              <a:lnSpc>
                <a:spcPct val="70000"/>
              </a:lnSpc>
              <a:buClr>
                <a:srgbClr val="C00000"/>
              </a:buClr>
              <a:buSzPct val="100000"/>
            </a:pPr>
            <a:r>
              <a:rPr lang="it-IT" sz="2200" u="sng" dirty="0" smtClean="0">
                <a:solidFill>
                  <a:srgbClr val="C00000"/>
                </a:solidFill>
                <a:latin typeface="Calibri"/>
                <a:ea typeface="Calibri"/>
                <a:cs typeface="Calibri"/>
                <a:sym typeface="Calibri"/>
              </a:rPr>
              <a:t>Il </a:t>
            </a:r>
            <a:r>
              <a:rPr lang="it-IT" sz="2200" u="sng" dirty="0">
                <a:solidFill>
                  <a:srgbClr val="C00000"/>
                </a:solidFill>
                <a:latin typeface="Calibri"/>
                <a:ea typeface="Calibri"/>
                <a:cs typeface="Calibri"/>
                <a:sym typeface="Calibri"/>
              </a:rPr>
              <a:t>lavoro autonomo </a:t>
            </a:r>
            <a:endParaRPr sz="2200" u="sng" dirty="0">
              <a:solidFill>
                <a:srgbClr val="C00000"/>
              </a:solidFill>
              <a:latin typeface="Calibri"/>
              <a:ea typeface="Calibri"/>
              <a:cs typeface="Calibri"/>
              <a:sym typeface="Calibri"/>
            </a:endParaRPr>
          </a:p>
          <a:p>
            <a:pPr marL="0" marR="0" lvl="0" indent="0" rtl="0">
              <a:spcBef>
                <a:spcPts val="1200"/>
              </a:spcBef>
              <a:spcAft>
                <a:spcPts val="0"/>
              </a:spcAft>
              <a:buNone/>
            </a:pPr>
            <a:r>
              <a:rPr lang="it-IT" sz="2200" b="0" i="0" u="none" strike="noStrike" cap="none" dirty="0" smtClean="0">
                <a:solidFill>
                  <a:srgbClr val="003299"/>
                </a:solidFill>
                <a:latin typeface="Calibri"/>
                <a:ea typeface="Calibri"/>
                <a:cs typeface="Calibri"/>
                <a:sym typeface="Calibri"/>
              </a:rPr>
              <a:t>Autonomia </a:t>
            </a:r>
            <a:r>
              <a:rPr lang="it-IT" sz="2200" b="0" i="0" u="none" strike="noStrike" cap="none" dirty="0">
                <a:solidFill>
                  <a:srgbClr val="003299"/>
                </a:solidFill>
                <a:latin typeface="Calibri"/>
                <a:ea typeface="Calibri"/>
                <a:cs typeface="Calibri"/>
                <a:sym typeface="Calibri"/>
              </a:rPr>
              <a:t>- Coordinamento -  Modalità di esecuzione non organizzata dal committente -  Risultato e irrilevanza del tempo </a:t>
            </a:r>
            <a:r>
              <a:rPr lang="it-IT" sz="2200" b="0" i="0" u="none" strike="noStrike" cap="none" dirty="0" smtClean="0">
                <a:solidFill>
                  <a:srgbClr val="003299"/>
                </a:solidFill>
                <a:latin typeface="Calibri"/>
                <a:ea typeface="Calibri"/>
                <a:cs typeface="Calibri"/>
                <a:sym typeface="Calibri"/>
              </a:rPr>
              <a:t>dedicato</a:t>
            </a:r>
            <a:endParaRPr sz="2200" b="0" i="0" u="none" strike="noStrike" cap="none" dirty="0">
              <a:solidFill>
                <a:srgbClr val="003299"/>
              </a:solidFill>
              <a:latin typeface="Calibri"/>
              <a:ea typeface="Calibri"/>
              <a:cs typeface="Calibri"/>
              <a:sym typeface="Calibri"/>
            </a:endParaRPr>
          </a:p>
          <a:p>
            <a:pPr marL="0" marR="0" lvl="0" indent="0" rtl="0">
              <a:spcBef>
                <a:spcPts val="1200"/>
              </a:spcBef>
              <a:spcAft>
                <a:spcPts val="0"/>
              </a:spcAft>
              <a:buNone/>
            </a:pPr>
            <a:r>
              <a:rPr lang="it-IT" sz="2200" b="0" i="0" u="none" strike="noStrike" cap="none" dirty="0">
                <a:solidFill>
                  <a:srgbClr val="003299"/>
                </a:solidFill>
                <a:latin typeface="Calibri"/>
                <a:ea typeface="Calibri"/>
                <a:cs typeface="Calibri"/>
                <a:sym typeface="Calibri"/>
              </a:rPr>
              <a:t>• Contratto d’opera, professionale, a partita IVA</a:t>
            </a:r>
            <a:endParaRPr dirty="0"/>
          </a:p>
          <a:p>
            <a:pPr marL="0" marR="0" lvl="0" indent="0" rtl="0">
              <a:spcBef>
                <a:spcPts val="1200"/>
              </a:spcBef>
              <a:spcAft>
                <a:spcPts val="0"/>
              </a:spcAft>
              <a:buNone/>
            </a:pPr>
            <a:r>
              <a:rPr lang="it-IT" sz="2200" b="0" i="0" u="none" strike="noStrike" cap="none" dirty="0">
                <a:solidFill>
                  <a:srgbClr val="003299"/>
                </a:solidFill>
                <a:latin typeface="Calibri"/>
                <a:ea typeface="Calibri"/>
                <a:cs typeface="Calibri"/>
                <a:sym typeface="Calibri"/>
              </a:rPr>
              <a:t> • Lavoro occasionale</a:t>
            </a:r>
            <a:endParaRPr sz="2000" b="0" i="0" u="none" strike="noStrike" cap="none" dirty="0">
              <a:solidFill>
                <a:srgbClr val="003299"/>
              </a:solidFill>
              <a:latin typeface="Calibri"/>
              <a:ea typeface="Calibri"/>
              <a:cs typeface="Calibri"/>
              <a:sym typeface="Calibri"/>
            </a:endParaRPr>
          </a:p>
          <a:p>
            <a:pPr marL="0" marR="0" lvl="0" indent="0" algn="just" rtl="0">
              <a:spcBef>
                <a:spcPts val="1200"/>
              </a:spcBef>
              <a:spcAft>
                <a:spcPts val="0"/>
              </a:spcAft>
              <a:buNone/>
            </a:pPr>
            <a:endParaRPr sz="1800" b="0" i="0" u="none" strike="noStrike" cap="none" dirty="0">
              <a:solidFill>
                <a:srgbClr val="003299"/>
              </a:solidFill>
              <a:latin typeface="Calibri"/>
              <a:ea typeface="Calibri"/>
              <a:cs typeface="Calibri"/>
              <a:sym typeface="Calibri"/>
            </a:endParaRPr>
          </a:p>
        </p:txBody>
      </p:sp>
      <p:sp>
        <p:nvSpPr>
          <p:cNvPr id="104" name="Google Shape;104;p14"/>
          <p:cNvSpPr/>
          <p:nvPr/>
        </p:nvSpPr>
        <p:spPr>
          <a:xfrm>
            <a:off x="731520" y="1406113"/>
            <a:ext cx="10472324" cy="258532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p:txBody>
      </p:sp>
      <p:pic>
        <p:nvPicPr>
          <p:cNvPr id="105" name="Google Shape;105;p14" descr="Immagine che contiene testo, mappa&#10;&#10;Descrizione generata automaticamente"/>
          <p:cNvPicPr preferRelativeResize="0"/>
          <p:nvPr/>
        </p:nvPicPr>
        <p:blipFill rotWithShape="1">
          <a:blip r:embed="rId3">
            <a:alphaModFix/>
          </a:blip>
          <a:srcRect/>
          <a:stretch/>
        </p:blipFill>
        <p:spPr>
          <a:xfrm>
            <a:off x="10914927" y="0"/>
            <a:ext cx="1277073" cy="6858000"/>
          </a:xfrm>
          <a:prstGeom prst="rect">
            <a:avLst/>
          </a:prstGeom>
          <a:noFill/>
          <a:ln>
            <a:noFill/>
          </a:ln>
        </p:spPr>
      </p:pic>
      <p:sp>
        <p:nvSpPr>
          <p:cNvPr id="106" name="Google Shape;106;p14"/>
          <p:cNvSpPr txBox="1">
            <a:spLocks noGrp="1"/>
          </p:cNvSpPr>
          <p:nvPr>
            <p:ph type="body" idx="1"/>
          </p:nvPr>
        </p:nvSpPr>
        <p:spPr>
          <a:xfrm>
            <a:off x="1079447" y="1426111"/>
            <a:ext cx="4680910" cy="5340719"/>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t" anchorCtr="0">
            <a:normAutofit fontScale="77500" lnSpcReduction="20000"/>
          </a:bodyPr>
          <a:lstStyle/>
          <a:p>
            <a:pPr marL="0" lvl="0" indent="0" algn="just" rtl="0">
              <a:lnSpc>
                <a:spcPct val="90000"/>
              </a:lnSpc>
              <a:spcBef>
                <a:spcPts val="0"/>
              </a:spcBef>
              <a:spcAft>
                <a:spcPts val="0"/>
              </a:spcAft>
              <a:buClr>
                <a:srgbClr val="C00000"/>
              </a:buClr>
              <a:buSzPct val="100000"/>
              <a:buNone/>
            </a:pPr>
            <a:endParaRPr lang="it-IT" u="sng" dirty="0" smtClean="0">
              <a:solidFill>
                <a:srgbClr val="C00000"/>
              </a:solidFill>
            </a:endParaRPr>
          </a:p>
          <a:p>
            <a:pPr marL="0" lvl="0" indent="0" algn="just" rtl="0">
              <a:lnSpc>
                <a:spcPct val="90000"/>
              </a:lnSpc>
              <a:spcBef>
                <a:spcPts val="0"/>
              </a:spcBef>
              <a:spcAft>
                <a:spcPts val="0"/>
              </a:spcAft>
              <a:buClr>
                <a:srgbClr val="C00000"/>
              </a:buClr>
              <a:buSzPct val="100000"/>
              <a:buNone/>
            </a:pPr>
            <a:r>
              <a:rPr lang="it-IT" u="sng" dirty="0" smtClean="0">
                <a:solidFill>
                  <a:srgbClr val="C00000"/>
                </a:solidFill>
              </a:rPr>
              <a:t>Lavoro </a:t>
            </a:r>
            <a:r>
              <a:rPr lang="it-IT" u="sng" dirty="0">
                <a:solidFill>
                  <a:srgbClr val="C00000"/>
                </a:solidFill>
              </a:rPr>
              <a:t>subordinato</a:t>
            </a:r>
            <a:endParaRPr u="sng" dirty="0"/>
          </a:p>
          <a:p>
            <a:pPr marL="0" lvl="0" indent="0" algn="just" rtl="0">
              <a:lnSpc>
                <a:spcPct val="90000"/>
              </a:lnSpc>
              <a:spcBef>
                <a:spcPts val="1000"/>
              </a:spcBef>
              <a:spcAft>
                <a:spcPts val="0"/>
              </a:spcAft>
              <a:buClr>
                <a:srgbClr val="1E4099"/>
              </a:buClr>
              <a:buSzPct val="100000"/>
              <a:buNone/>
            </a:pPr>
            <a:r>
              <a:rPr lang="it-IT" sz="2900" dirty="0" smtClean="0">
                <a:solidFill>
                  <a:srgbClr val="003299"/>
                </a:solidFill>
              </a:rPr>
              <a:t>Vincolo </a:t>
            </a:r>
            <a:r>
              <a:rPr lang="it-IT" sz="2900" dirty="0">
                <a:solidFill>
                  <a:srgbClr val="003299"/>
                </a:solidFill>
              </a:rPr>
              <a:t>della subordinazione -  Potere direttivo e </a:t>
            </a:r>
            <a:r>
              <a:rPr lang="it-IT" sz="2900" dirty="0" smtClean="0">
                <a:solidFill>
                  <a:srgbClr val="003299"/>
                </a:solidFill>
              </a:rPr>
              <a:t>disciplinare </a:t>
            </a:r>
            <a:r>
              <a:rPr lang="it-IT" dirty="0" smtClean="0">
                <a:solidFill>
                  <a:srgbClr val="003299"/>
                </a:solidFill>
              </a:rPr>
              <a:t>- Inserimento nell’organizzazione </a:t>
            </a:r>
            <a:r>
              <a:rPr lang="it-IT" dirty="0">
                <a:solidFill>
                  <a:srgbClr val="003299"/>
                </a:solidFill>
              </a:rPr>
              <a:t>aziendale</a:t>
            </a:r>
            <a:endParaRPr dirty="0"/>
          </a:p>
          <a:p>
            <a:pPr marL="0" lvl="0" indent="0" algn="l" rtl="0">
              <a:lnSpc>
                <a:spcPct val="90000"/>
              </a:lnSpc>
              <a:spcBef>
                <a:spcPts val="1000"/>
              </a:spcBef>
              <a:spcAft>
                <a:spcPts val="0"/>
              </a:spcAft>
              <a:buClr>
                <a:schemeClr val="dk1"/>
              </a:buClr>
              <a:buSzPct val="100000"/>
              <a:buNone/>
            </a:pPr>
            <a:endParaRPr dirty="0"/>
          </a:p>
          <a:p>
            <a:pPr marL="228600" lvl="0" indent="-228600" algn="l" rtl="0">
              <a:lnSpc>
                <a:spcPct val="90000"/>
              </a:lnSpc>
              <a:spcBef>
                <a:spcPts val="1000"/>
              </a:spcBef>
              <a:spcAft>
                <a:spcPts val="0"/>
              </a:spcAft>
              <a:buClr>
                <a:srgbClr val="003299"/>
              </a:buClr>
              <a:buSzPct val="100000"/>
              <a:buChar char="•"/>
            </a:pPr>
            <a:r>
              <a:rPr lang="it-IT" dirty="0">
                <a:solidFill>
                  <a:srgbClr val="003299"/>
                </a:solidFill>
              </a:rPr>
              <a:t>Contratto a tempo indeterminato a tutele crescenti</a:t>
            </a:r>
            <a:endParaRPr dirty="0">
              <a:solidFill>
                <a:srgbClr val="003299"/>
              </a:solidFill>
            </a:endParaRPr>
          </a:p>
          <a:p>
            <a:pPr marL="228600" lvl="0" indent="-228600" algn="l" rtl="0">
              <a:lnSpc>
                <a:spcPct val="90000"/>
              </a:lnSpc>
              <a:spcBef>
                <a:spcPts val="1000"/>
              </a:spcBef>
              <a:spcAft>
                <a:spcPts val="0"/>
              </a:spcAft>
              <a:buClr>
                <a:srgbClr val="003299"/>
              </a:buClr>
              <a:buSzPct val="100000"/>
              <a:buChar char="•"/>
            </a:pPr>
            <a:r>
              <a:rPr lang="it-IT" dirty="0">
                <a:solidFill>
                  <a:srgbClr val="003299"/>
                </a:solidFill>
              </a:rPr>
              <a:t>Contratto a tempo determinato</a:t>
            </a:r>
            <a:endParaRPr dirty="0">
              <a:solidFill>
                <a:srgbClr val="003299"/>
              </a:solidFill>
            </a:endParaRPr>
          </a:p>
          <a:p>
            <a:pPr marL="228600" lvl="0" indent="-228600" algn="l" rtl="0">
              <a:lnSpc>
                <a:spcPct val="90000"/>
              </a:lnSpc>
              <a:spcBef>
                <a:spcPts val="1000"/>
              </a:spcBef>
              <a:spcAft>
                <a:spcPts val="0"/>
              </a:spcAft>
              <a:buClr>
                <a:srgbClr val="003299"/>
              </a:buClr>
              <a:buSzPct val="100000"/>
              <a:buChar char="•"/>
            </a:pPr>
            <a:r>
              <a:rPr lang="it-IT" dirty="0">
                <a:solidFill>
                  <a:srgbClr val="003299"/>
                </a:solidFill>
              </a:rPr>
              <a:t>Contratto di somministrazione ex contratto interinale</a:t>
            </a:r>
            <a:endParaRPr dirty="0">
              <a:solidFill>
                <a:srgbClr val="003299"/>
              </a:solidFill>
            </a:endParaRPr>
          </a:p>
          <a:p>
            <a:pPr marL="228600" lvl="0" indent="-228600" algn="l" rtl="0">
              <a:lnSpc>
                <a:spcPct val="90000"/>
              </a:lnSpc>
              <a:spcBef>
                <a:spcPts val="1000"/>
              </a:spcBef>
              <a:spcAft>
                <a:spcPts val="0"/>
              </a:spcAft>
              <a:buClr>
                <a:srgbClr val="003299"/>
              </a:buClr>
              <a:buSzPct val="100000"/>
              <a:buChar char="•"/>
            </a:pPr>
            <a:r>
              <a:rPr lang="it-IT" dirty="0">
                <a:solidFill>
                  <a:srgbClr val="003299"/>
                </a:solidFill>
              </a:rPr>
              <a:t>Contratto a chiamata</a:t>
            </a:r>
            <a:endParaRPr dirty="0">
              <a:solidFill>
                <a:srgbClr val="003299"/>
              </a:solidFill>
            </a:endParaRPr>
          </a:p>
          <a:p>
            <a:pPr marL="228600" lvl="0" indent="-228600" algn="l" rtl="0">
              <a:lnSpc>
                <a:spcPct val="90000"/>
              </a:lnSpc>
              <a:spcBef>
                <a:spcPts val="1000"/>
              </a:spcBef>
              <a:spcAft>
                <a:spcPts val="0"/>
              </a:spcAft>
              <a:buClr>
                <a:srgbClr val="003299"/>
              </a:buClr>
              <a:buSzPct val="100000"/>
              <a:buChar char="•"/>
            </a:pPr>
            <a:r>
              <a:rPr lang="it-IT" dirty="0">
                <a:solidFill>
                  <a:srgbClr val="003299"/>
                </a:solidFill>
              </a:rPr>
              <a:t>Apprendistato</a:t>
            </a:r>
            <a:endParaRPr dirty="0">
              <a:solidFill>
                <a:srgbClr val="003299"/>
              </a:solidFill>
            </a:endParaRPr>
          </a:p>
          <a:p>
            <a:pPr marL="228600" lvl="0" indent="-228600" algn="l" rtl="0">
              <a:lnSpc>
                <a:spcPct val="90000"/>
              </a:lnSpc>
              <a:spcBef>
                <a:spcPts val="1000"/>
              </a:spcBef>
              <a:spcAft>
                <a:spcPts val="0"/>
              </a:spcAft>
              <a:buClr>
                <a:srgbClr val="003299"/>
              </a:buClr>
              <a:buSzPct val="100000"/>
              <a:buChar char="•"/>
            </a:pPr>
            <a:r>
              <a:rPr lang="it-IT" dirty="0" smtClean="0">
                <a:solidFill>
                  <a:srgbClr val="003299"/>
                </a:solidFill>
              </a:rPr>
              <a:t>(Tirocini Formativi)</a:t>
            </a:r>
            <a:endParaRPr dirty="0">
              <a:solidFill>
                <a:srgbClr val="003299"/>
              </a:solidFill>
            </a:endParaRPr>
          </a:p>
          <a:p>
            <a:pPr marL="228600" lvl="0" indent="-228600" algn="l" rtl="0">
              <a:lnSpc>
                <a:spcPct val="90000"/>
              </a:lnSpc>
              <a:spcBef>
                <a:spcPts val="1000"/>
              </a:spcBef>
              <a:spcAft>
                <a:spcPts val="0"/>
              </a:spcAft>
              <a:buClr>
                <a:srgbClr val="003299"/>
              </a:buClr>
              <a:buSzPct val="100000"/>
              <a:buChar char="•"/>
            </a:pPr>
            <a:r>
              <a:rPr lang="it-IT" dirty="0">
                <a:solidFill>
                  <a:srgbClr val="003299"/>
                </a:solidFill>
              </a:rPr>
              <a:t>Lavoro accessorio - Prestazione Occasionale </a:t>
            </a:r>
            <a:r>
              <a:rPr lang="it-IT" dirty="0" err="1">
                <a:solidFill>
                  <a:srgbClr val="003299"/>
                </a:solidFill>
              </a:rPr>
              <a:t>PrestO</a:t>
            </a:r>
            <a:r>
              <a:rPr lang="it-IT" dirty="0">
                <a:solidFill>
                  <a:srgbClr val="003299"/>
                </a:solidFill>
              </a:rPr>
              <a:t> e Libretto Famiglia (atipico)</a:t>
            </a:r>
            <a:endParaRPr dirty="0">
              <a:solidFill>
                <a:srgbClr val="003299"/>
              </a:solidFill>
            </a:endParaRPr>
          </a:p>
        </p:txBody>
      </p:sp>
      <p:sp>
        <p:nvSpPr>
          <p:cNvPr id="107" name="Google Shape;107;p14"/>
          <p:cNvSpPr txBox="1">
            <a:spLocks noGrp="1"/>
          </p:cNvSpPr>
          <p:nvPr>
            <p:ph type="title"/>
          </p:nvPr>
        </p:nvSpPr>
        <p:spPr>
          <a:xfrm>
            <a:off x="598844" y="-28721"/>
            <a:ext cx="8070850" cy="8683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3299"/>
              </a:buClr>
              <a:buSzPts val="4400"/>
              <a:buFont typeface="Calibri"/>
              <a:buNone/>
            </a:pPr>
            <a:r>
              <a:rPr lang="it-IT" b="1" dirty="0">
                <a:solidFill>
                  <a:srgbClr val="003299"/>
                </a:solidFill>
              </a:rPr>
              <a:t>I contratti di lavoro in Italia</a:t>
            </a:r>
            <a:endParaRPr dirty="0"/>
          </a:p>
        </p:txBody>
      </p:sp>
      <p:sp>
        <p:nvSpPr>
          <p:cNvPr id="108" name="Google Shape;108;p14"/>
          <p:cNvSpPr/>
          <p:nvPr/>
        </p:nvSpPr>
        <p:spPr>
          <a:xfrm>
            <a:off x="1036996" y="676861"/>
            <a:ext cx="10385528" cy="80268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it-IT" sz="2000" dirty="0">
                <a:solidFill>
                  <a:schemeClr val="tx1"/>
                </a:solidFill>
                <a:latin typeface="Calibri"/>
                <a:ea typeface="Calibri"/>
                <a:cs typeface="Calibri"/>
              </a:rPr>
              <a:t>In Italia esistono diversi tipi di contratto di lavoro che variano a seconda del settore d’impiego secondo le norme di legge previste dal </a:t>
            </a:r>
            <a:r>
              <a:rPr lang="it-IT" sz="2000" b="1" dirty="0">
                <a:solidFill>
                  <a:schemeClr val="tx1"/>
                </a:solidFill>
                <a:latin typeface="Calibri"/>
                <a:ea typeface="Calibri"/>
                <a:cs typeface="Calibri"/>
              </a:rPr>
              <a:t>contratto collettivo nazionale del lavoro (CCNL)</a:t>
            </a:r>
            <a:r>
              <a:rPr lang="it-IT" sz="2000" dirty="0">
                <a:solidFill>
                  <a:schemeClr val="tx1"/>
                </a:solidFill>
                <a:latin typeface="Calibri"/>
                <a:ea typeface="Calibri"/>
                <a:cs typeface="Calibri"/>
              </a:rPr>
              <a:t>.</a:t>
            </a:r>
            <a:endParaRPr sz="2000" dirty="0">
              <a:solidFill>
                <a:schemeClr val="tx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28"/>
          <p:cNvSpPr/>
          <p:nvPr/>
        </p:nvSpPr>
        <p:spPr>
          <a:xfrm>
            <a:off x="731520" y="1719240"/>
            <a:ext cx="1840991" cy="2694263"/>
          </a:xfrm>
          <a:prstGeom prst="rect">
            <a:avLst/>
          </a:prstGeom>
          <a:noFill/>
          <a:ln>
            <a:noFill/>
          </a:ln>
        </p:spPr>
        <p:txBody>
          <a:bodyPr spcFirstLastPara="1" wrap="square" lIns="0" tIns="45700" rIns="0" bIns="45700" anchor="t" anchorCtr="0">
            <a:noAutofit/>
          </a:bodyPr>
          <a:lstStyle/>
          <a:p>
            <a:pPr marL="0" marR="0" lvl="0" indent="0" algn="just" rtl="0">
              <a:lnSpc>
                <a:spcPct val="115384"/>
              </a:lnSpc>
              <a:spcBef>
                <a:spcPts val="0"/>
              </a:spcBef>
              <a:spcAft>
                <a:spcPts val="0"/>
              </a:spcAft>
              <a:buClr>
                <a:schemeClr val="dk1"/>
              </a:buClr>
              <a:buSzPts val="1300"/>
              <a:buFont typeface="Calibri"/>
              <a:buNone/>
            </a:pPr>
            <a:endParaRPr sz="1300" b="0" i="0" u="none" strike="noStrike" cap="none">
              <a:solidFill>
                <a:srgbClr val="1E4099"/>
              </a:solidFill>
              <a:latin typeface="Verdana"/>
              <a:ea typeface="Verdana"/>
              <a:cs typeface="Verdana"/>
              <a:sym typeface="Verdana"/>
            </a:endParaRPr>
          </a:p>
        </p:txBody>
      </p:sp>
      <p:sp>
        <p:nvSpPr>
          <p:cNvPr id="308" name="Google Shape;308;p28"/>
          <p:cNvSpPr/>
          <p:nvPr/>
        </p:nvSpPr>
        <p:spPr>
          <a:xfrm>
            <a:off x="0" y="-23718"/>
            <a:ext cx="576000" cy="6886668"/>
          </a:xfrm>
          <a:prstGeom prst="rect">
            <a:avLst/>
          </a:prstGeom>
          <a:solidFill>
            <a:srgbClr val="1E4099"/>
          </a:solidFill>
          <a:ln w="12700" cap="flat" cmpd="sng">
            <a:solidFill>
              <a:srgbClr val="00329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Calibri"/>
              <a:buNone/>
            </a:pPr>
            <a:endParaRPr sz="2800" b="1" i="0" u="none" strike="noStrike" cap="none">
              <a:solidFill>
                <a:srgbClr val="FFFFFF"/>
              </a:solidFill>
              <a:latin typeface="Verdana"/>
              <a:ea typeface="Verdana"/>
              <a:cs typeface="Verdana"/>
              <a:sym typeface="Verdana"/>
            </a:endParaRPr>
          </a:p>
        </p:txBody>
      </p:sp>
      <p:sp>
        <p:nvSpPr>
          <p:cNvPr id="309" name="Google Shape;309;p28"/>
          <p:cNvSpPr/>
          <p:nvPr/>
        </p:nvSpPr>
        <p:spPr>
          <a:xfrm>
            <a:off x="1023747" y="1851683"/>
            <a:ext cx="10652845" cy="4530455"/>
          </a:xfrm>
          <a:prstGeom prst="rect">
            <a:avLst/>
          </a:prstGeom>
          <a:noFill/>
          <a:ln>
            <a:noFill/>
          </a:ln>
        </p:spPr>
        <p:txBody>
          <a:bodyPr spcFirstLastPara="1" wrap="square" lIns="0" tIns="45700" rIns="0" bIns="45700" anchor="t" anchorCtr="0">
            <a:noAutofit/>
          </a:bodyPr>
          <a:lstStyle/>
          <a:p>
            <a:pPr marL="0" marR="0" lvl="0" indent="0" algn="just" rtl="0">
              <a:lnSpc>
                <a:spcPct val="75000"/>
              </a:lnSpc>
              <a:spcBef>
                <a:spcPts val="0"/>
              </a:spcBef>
              <a:spcAft>
                <a:spcPts val="0"/>
              </a:spcAft>
              <a:buClr>
                <a:schemeClr val="dk1"/>
              </a:buClr>
              <a:buSzPts val="2000"/>
              <a:buFont typeface="Calibri"/>
              <a:buNone/>
            </a:pPr>
            <a:endParaRPr sz="2000" b="1" i="0" u="none" strike="noStrike" cap="none">
              <a:solidFill>
                <a:srgbClr val="1E4099"/>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rgbClr val="000000"/>
              </a:solidFill>
              <a:latin typeface="Calibri"/>
              <a:ea typeface="Calibri"/>
              <a:cs typeface="Calibri"/>
              <a:sym typeface="Calibri"/>
            </a:endParaRPr>
          </a:p>
          <a:p>
            <a:pPr marL="0" marR="0" lvl="0" indent="0" algn="just" rtl="0">
              <a:lnSpc>
                <a:spcPct val="75000"/>
              </a:lnSpc>
              <a:spcBef>
                <a:spcPts val="300"/>
              </a:spcBef>
              <a:spcAft>
                <a:spcPts val="0"/>
              </a:spcAft>
              <a:buClr>
                <a:schemeClr val="dk1"/>
              </a:buClr>
              <a:buSzPts val="2000"/>
              <a:buFont typeface="Calibri"/>
              <a:buNone/>
            </a:pPr>
            <a:endParaRPr sz="2000" b="0" i="0" u="none" strike="noStrike" cap="none">
              <a:solidFill>
                <a:srgbClr val="1E4099"/>
              </a:solidFill>
              <a:latin typeface="Verdana"/>
              <a:ea typeface="Verdana"/>
              <a:cs typeface="Verdana"/>
              <a:sym typeface="Verdana"/>
            </a:endParaRPr>
          </a:p>
          <a:p>
            <a:pPr marL="0" marR="0" lvl="0" indent="0" algn="just" rtl="0">
              <a:lnSpc>
                <a:spcPct val="75000"/>
              </a:lnSpc>
              <a:spcBef>
                <a:spcPts val="300"/>
              </a:spcBef>
              <a:spcAft>
                <a:spcPts val="0"/>
              </a:spcAft>
              <a:buClr>
                <a:schemeClr val="dk1"/>
              </a:buClr>
              <a:buSzPts val="2000"/>
              <a:buFont typeface="Calibri"/>
              <a:buNone/>
            </a:pPr>
            <a:endParaRPr sz="2000" b="0" i="0" u="none" strike="noStrike" cap="none">
              <a:solidFill>
                <a:srgbClr val="000000"/>
              </a:solidFill>
              <a:latin typeface="Verdana"/>
              <a:ea typeface="Verdana"/>
              <a:cs typeface="Verdana"/>
              <a:sym typeface="Verdana"/>
            </a:endParaRPr>
          </a:p>
        </p:txBody>
      </p:sp>
      <p:sp>
        <p:nvSpPr>
          <p:cNvPr id="310" name="Google Shape;310;p28"/>
          <p:cNvSpPr/>
          <p:nvPr/>
        </p:nvSpPr>
        <p:spPr>
          <a:xfrm>
            <a:off x="1023747" y="5340720"/>
            <a:ext cx="10801257" cy="1694463"/>
          </a:xfrm>
          <a:prstGeom prst="rect">
            <a:avLst/>
          </a:prstGeom>
          <a:noFill/>
          <a:ln>
            <a:noFill/>
          </a:ln>
        </p:spPr>
        <p:txBody>
          <a:bodyPr spcFirstLastPara="1" wrap="square" lIns="0" tIns="45700" rIns="0" bIns="45700" anchor="t" anchorCtr="0">
            <a:noAutofit/>
          </a:bodyPr>
          <a:lstStyle/>
          <a:p>
            <a:pPr marL="0" marR="0" lvl="0" indent="0" algn="l" rtl="0">
              <a:lnSpc>
                <a:spcPct val="75000"/>
              </a:lnSpc>
              <a:spcBef>
                <a:spcPts val="0"/>
              </a:spcBef>
              <a:spcAft>
                <a:spcPts val="0"/>
              </a:spcAft>
              <a:buClr>
                <a:schemeClr val="dk1"/>
              </a:buClr>
              <a:buSzPts val="2000"/>
              <a:buFont typeface="Calibri"/>
              <a:buNone/>
            </a:pPr>
            <a:endParaRPr sz="2000" b="0" i="0" u="none" strike="noStrike" cap="none">
              <a:solidFill>
                <a:srgbClr val="000000"/>
              </a:solidFill>
              <a:latin typeface="Verdana"/>
              <a:ea typeface="Verdana"/>
              <a:cs typeface="Verdana"/>
              <a:sym typeface="Verdana"/>
            </a:endParaRPr>
          </a:p>
        </p:txBody>
      </p:sp>
      <p:sp>
        <p:nvSpPr>
          <p:cNvPr id="311" name="Google Shape;311;p28"/>
          <p:cNvSpPr/>
          <p:nvPr/>
        </p:nvSpPr>
        <p:spPr>
          <a:xfrm>
            <a:off x="859572" y="1412437"/>
            <a:ext cx="5466584" cy="369332"/>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12" name="Google Shape;312;p28"/>
          <p:cNvSpPr/>
          <p:nvPr/>
        </p:nvSpPr>
        <p:spPr>
          <a:xfrm>
            <a:off x="724411" y="1491193"/>
            <a:ext cx="10472324" cy="258532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p:txBody>
      </p:sp>
      <p:pic>
        <p:nvPicPr>
          <p:cNvPr id="313" name="Google Shape;313;p28" descr="Immagine che contiene testo, mappa&#10;&#10;Descrizione generata automaticamente"/>
          <p:cNvPicPr preferRelativeResize="0"/>
          <p:nvPr/>
        </p:nvPicPr>
        <p:blipFill rotWithShape="1">
          <a:blip r:embed="rId3">
            <a:alphaModFix/>
          </a:blip>
          <a:srcRect/>
          <a:stretch/>
        </p:blipFill>
        <p:spPr>
          <a:xfrm>
            <a:off x="10914927" y="0"/>
            <a:ext cx="1277073" cy="6858000"/>
          </a:xfrm>
          <a:prstGeom prst="rect">
            <a:avLst/>
          </a:prstGeom>
          <a:noFill/>
          <a:ln>
            <a:noFill/>
          </a:ln>
        </p:spPr>
      </p:pic>
      <p:sp>
        <p:nvSpPr>
          <p:cNvPr id="314" name="Google Shape;314;p28"/>
          <p:cNvSpPr txBox="1">
            <a:spLocks noGrp="1"/>
          </p:cNvSpPr>
          <p:nvPr>
            <p:ph type="title"/>
          </p:nvPr>
        </p:nvSpPr>
        <p:spPr>
          <a:xfrm>
            <a:off x="1232176" y="302672"/>
            <a:ext cx="9235004" cy="8683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3299"/>
              </a:buClr>
              <a:buSzPts val="4400"/>
              <a:buFont typeface="Calibri"/>
              <a:buNone/>
            </a:pPr>
            <a:r>
              <a:rPr lang="it-IT" b="1" dirty="0" smtClean="0">
                <a:solidFill>
                  <a:srgbClr val="003299"/>
                </a:solidFill>
              </a:rPr>
              <a:t>Incentivo Sud </a:t>
            </a:r>
            <a:endParaRPr b="1" dirty="0">
              <a:solidFill>
                <a:srgbClr val="003299"/>
              </a:solidFill>
            </a:endParaRPr>
          </a:p>
        </p:txBody>
      </p:sp>
      <p:graphicFrame>
        <p:nvGraphicFramePr>
          <p:cNvPr id="315" name="Google Shape;315;p28"/>
          <p:cNvGraphicFramePr/>
          <p:nvPr>
            <p:extLst>
              <p:ext uri="{D42A27DB-BD31-4B8C-83A1-F6EECF244321}">
                <p14:modId xmlns:p14="http://schemas.microsoft.com/office/powerpoint/2010/main" val="2179903993"/>
              </p:ext>
            </p:extLst>
          </p:nvPr>
        </p:nvGraphicFramePr>
        <p:xfrm>
          <a:off x="731520" y="1262742"/>
          <a:ext cx="10034995" cy="5278940"/>
        </p:xfrm>
        <a:graphic>
          <a:graphicData uri="http://schemas.openxmlformats.org/drawingml/2006/table">
            <a:tbl>
              <a:tblPr>
                <a:noFill/>
                <a:tableStyleId>{28BBFC52-3FA3-47F3-B252-B6A663CD6933}</a:tableStyleId>
              </a:tblPr>
              <a:tblGrid>
                <a:gridCol w="1587493">
                  <a:extLst>
                    <a:ext uri="{9D8B030D-6E8A-4147-A177-3AD203B41FA5}">
                      <a16:colId xmlns:a16="http://schemas.microsoft.com/office/drawing/2014/main" val="20000"/>
                    </a:ext>
                  </a:extLst>
                </a:gridCol>
                <a:gridCol w="8447502">
                  <a:extLst>
                    <a:ext uri="{9D8B030D-6E8A-4147-A177-3AD203B41FA5}">
                      <a16:colId xmlns:a16="http://schemas.microsoft.com/office/drawing/2014/main" val="20001"/>
                    </a:ext>
                  </a:extLst>
                </a:gridCol>
              </a:tblGrid>
              <a:tr h="632633">
                <a:tc>
                  <a:txBody>
                    <a:bodyPr/>
                    <a:lstStyle/>
                    <a:p>
                      <a:pPr marL="0" marR="0" lvl="0" indent="0" algn="ctr" rtl="0">
                        <a:spcBef>
                          <a:spcPts val="0"/>
                        </a:spcBef>
                        <a:spcAft>
                          <a:spcPts val="0"/>
                        </a:spcAft>
                        <a:buNone/>
                      </a:pPr>
                      <a:r>
                        <a:rPr lang="it-IT" sz="1800" b="1" i="0" u="none" strike="noStrike" cap="none" dirty="0">
                          <a:solidFill>
                            <a:srgbClr val="2F75B5"/>
                          </a:solidFill>
                          <a:latin typeface="Calibri"/>
                          <a:ea typeface="Calibri"/>
                          <a:cs typeface="Calibri"/>
                          <a:sym typeface="Calibri"/>
                        </a:rPr>
                        <a:t>DEFINIZIONE</a:t>
                      </a:r>
                      <a:endParaRPr sz="2400" dirty="0"/>
                    </a:p>
                  </a:txBody>
                  <a:tcPr marL="9525" marR="9525" marT="9525" marB="0" anchor="ctr">
                    <a:lnL w="9525" cap="flat" cmpd="sng">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it-IT" sz="1800" b="0" i="0" u="none" strike="noStrike" cap="none" dirty="0">
                          <a:solidFill>
                            <a:srgbClr val="2F75B5"/>
                          </a:solidFill>
                          <a:latin typeface="Verdana"/>
                          <a:ea typeface="Verdana"/>
                          <a:cs typeface="Verdana"/>
                          <a:sym typeface="Verdana"/>
                        </a:rPr>
                        <a:t>Sgravio contributivo riservato ai datori di lavoro che assumono nelle Regioni del Sud </a:t>
                      </a:r>
                      <a:r>
                        <a:rPr lang="it-IT" sz="1800" b="0" i="0" u="none" strike="noStrike" cap="none" dirty="0" smtClean="0">
                          <a:solidFill>
                            <a:srgbClr val="2F75B5"/>
                          </a:solidFill>
                          <a:latin typeface="Verdana"/>
                          <a:ea typeface="Verdana"/>
                          <a:cs typeface="Verdana"/>
                          <a:sym typeface="Verdana"/>
                        </a:rPr>
                        <a:t>Italia nel </a:t>
                      </a:r>
                      <a:r>
                        <a:rPr lang="it-IT" sz="1800" b="0" i="0" u="none" strike="noStrike" cap="none" smtClean="0">
                          <a:solidFill>
                            <a:srgbClr val="2F75B5"/>
                          </a:solidFill>
                          <a:latin typeface="Verdana"/>
                          <a:ea typeface="Verdana"/>
                          <a:cs typeface="Verdana"/>
                          <a:sym typeface="Verdana"/>
                        </a:rPr>
                        <a:t>biennio 2021-2022</a:t>
                      </a:r>
                      <a:endParaRPr sz="1800" b="0" i="0" u="none" strike="noStrike" cap="none" dirty="0">
                        <a:solidFill>
                          <a:srgbClr val="2F75B5"/>
                        </a:solidFill>
                        <a:latin typeface="Verdana"/>
                        <a:ea typeface="Verdana"/>
                        <a:cs typeface="Verdana"/>
                        <a:sym typeface="Verdana"/>
                      </a:endParaRPr>
                    </a:p>
                  </a:txBody>
                  <a:tcPr marL="9525" marR="9525" marT="9525" marB="0" anchor="ctr">
                    <a:lnL w="9525" cap="flat" cmpd="sng" algn="ctr">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1368547">
                <a:tc>
                  <a:txBody>
                    <a:bodyPr/>
                    <a:lstStyle/>
                    <a:p>
                      <a:pPr marL="0" marR="0" lvl="0" indent="0" algn="ctr" rtl="0">
                        <a:spcBef>
                          <a:spcPts val="0"/>
                        </a:spcBef>
                        <a:spcAft>
                          <a:spcPts val="0"/>
                        </a:spcAft>
                        <a:buNone/>
                      </a:pPr>
                      <a:r>
                        <a:rPr lang="it-IT" sz="1800" b="1" i="0" u="none" strike="noStrike" cap="none">
                          <a:solidFill>
                            <a:srgbClr val="833C0C"/>
                          </a:solidFill>
                          <a:latin typeface="Calibri"/>
                          <a:ea typeface="Calibri"/>
                          <a:cs typeface="Calibri"/>
                          <a:sym typeface="Calibri"/>
                        </a:rPr>
                        <a:t>A CHI E' RIVOLTO</a:t>
                      </a:r>
                      <a:endParaRPr sz="2400"/>
                    </a:p>
                  </a:txBody>
                  <a:tcPr marL="9525" marR="9525" marT="95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it-IT" sz="1800" b="0" i="0" u="none" strike="noStrike" cap="none" dirty="0" smtClean="0">
                          <a:solidFill>
                            <a:srgbClr val="2F75B5"/>
                          </a:solidFill>
                          <a:latin typeface="Verdana"/>
                          <a:ea typeface="Verdana"/>
                          <a:cs typeface="Verdana"/>
                          <a:sym typeface="Verdana"/>
                        </a:rPr>
                        <a:t>Aziende che decidono di assumere persone disoccupate nelle Regioni interessate dal provvedimento, ovvero Abruzzo, Molise, Campania, Basilicata, Sicilia, Puglia, Calabria e Sardegna</a:t>
                      </a:r>
                    </a:p>
                  </a:txBody>
                  <a:tcPr marL="9525" marR="9525" marT="95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1368547">
                <a:tc>
                  <a:txBody>
                    <a:bodyPr/>
                    <a:lstStyle/>
                    <a:p>
                      <a:pPr marL="0" marR="0" lvl="0" indent="0" algn="ctr" rtl="0">
                        <a:spcBef>
                          <a:spcPts val="0"/>
                        </a:spcBef>
                        <a:spcAft>
                          <a:spcPts val="0"/>
                        </a:spcAft>
                        <a:buNone/>
                      </a:pPr>
                      <a:r>
                        <a:rPr lang="it-IT" sz="1800" b="1" i="0" u="none" strike="noStrike" cap="none">
                          <a:solidFill>
                            <a:srgbClr val="2F75B5"/>
                          </a:solidFill>
                          <a:latin typeface="Calibri"/>
                          <a:ea typeface="Calibri"/>
                          <a:cs typeface="Calibri"/>
                          <a:sym typeface="Calibri"/>
                        </a:rPr>
                        <a:t>AGEVOLAZIONI</a:t>
                      </a:r>
                      <a:endParaRPr sz="2400"/>
                    </a:p>
                  </a:txBody>
                  <a:tcPr marL="9525" marR="9525" marT="95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it-IT" sz="1800" b="0" i="0" u="none" strike="noStrike" cap="none" dirty="0" smtClean="0">
                          <a:solidFill>
                            <a:srgbClr val="2F75B5"/>
                          </a:solidFill>
                          <a:latin typeface="Verdana"/>
                          <a:ea typeface="Verdana"/>
                          <a:cs typeface="Verdana"/>
                          <a:sym typeface="Verdana"/>
                        </a:rPr>
                        <a:t>Sgravio totale dei contributi a carico dei datori di lavoro che assumono disoccupati nel biennio 2021-2022. Le agevolazioni valgono esclusivamente per i contratti di lavoro a tempo indeterminato</a:t>
                      </a:r>
                      <a:endParaRPr sz="2400" dirty="0"/>
                    </a:p>
                  </a:txBody>
                  <a:tcPr marL="9525" marR="9525" marT="95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632633">
                <a:tc>
                  <a:txBody>
                    <a:bodyPr/>
                    <a:lstStyle/>
                    <a:p>
                      <a:pPr marL="0" marR="0" lvl="0" indent="0" algn="ctr" rtl="0">
                        <a:spcBef>
                          <a:spcPts val="0"/>
                        </a:spcBef>
                        <a:spcAft>
                          <a:spcPts val="0"/>
                        </a:spcAft>
                        <a:buNone/>
                      </a:pPr>
                      <a:r>
                        <a:rPr lang="it-IT" sz="1800" b="1" i="0" u="none" strike="noStrike" cap="none" dirty="0">
                          <a:solidFill>
                            <a:srgbClr val="2F75B5"/>
                          </a:solidFill>
                          <a:latin typeface="Calibri"/>
                          <a:ea typeface="Calibri"/>
                          <a:cs typeface="Calibri"/>
                          <a:sym typeface="Calibri"/>
                        </a:rPr>
                        <a:t>TIPI DI CONTRATTO</a:t>
                      </a:r>
                      <a:endParaRPr sz="2400" dirty="0"/>
                    </a:p>
                  </a:txBody>
                  <a:tcPr marL="9525" marR="9525" marT="9525" marB="0" anchor="ctr">
                    <a:lnL w="9525" cap="flat" cmpd="sng">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it-IT" sz="1800" b="0" i="0" u="none" strike="noStrike" cap="none" dirty="0">
                          <a:solidFill>
                            <a:srgbClr val="2F75B5"/>
                          </a:solidFill>
                          <a:latin typeface="Verdana"/>
                          <a:ea typeface="Verdana"/>
                          <a:cs typeface="Verdana"/>
                          <a:sym typeface="Verdana"/>
                        </a:rPr>
                        <a:t>Assunzioni a tempo indeterminato</a:t>
                      </a:r>
                      <a:endParaRPr sz="2400" dirty="0"/>
                    </a:p>
                  </a:txBody>
                  <a:tcPr marL="9525" marR="9525" marT="9525" marB="0" anchor="ctr">
                    <a:lnL w="9525" cap="flat" cmpd="sng" algn="ctr">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574198">
                <a:tc>
                  <a:txBody>
                    <a:bodyPr/>
                    <a:lstStyle/>
                    <a:p>
                      <a:pPr marL="0" marR="0" lvl="0" indent="0" algn="ctr" rtl="0">
                        <a:spcBef>
                          <a:spcPts val="0"/>
                        </a:spcBef>
                        <a:spcAft>
                          <a:spcPts val="0"/>
                        </a:spcAft>
                        <a:buNone/>
                      </a:pPr>
                      <a:r>
                        <a:rPr lang="it-IT" sz="1800" b="1" i="0" u="none" strike="noStrike" cap="none">
                          <a:solidFill>
                            <a:srgbClr val="833C0C"/>
                          </a:solidFill>
                          <a:latin typeface="Calibri"/>
                          <a:ea typeface="Calibri"/>
                          <a:cs typeface="Calibri"/>
                          <a:sym typeface="Calibri"/>
                        </a:rPr>
                        <a:t>MODALITA'</a:t>
                      </a:r>
                      <a:endParaRPr sz="2400"/>
                    </a:p>
                  </a:txBody>
                  <a:tcPr marL="9525" marR="9525" marT="95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it-IT" sz="1800" b="0" i="0" u="none" strike="noStrike" cap="none" dirty="0">
                          <a:solidFill>
                            <a:srgbClr val="833C0C"/>
                          </a:solidFill>
                          <a:latin typeface="Verdana"/>
                          <a:ea typeface="Verdana"/>
                          <a:cs typeface="Verdana"/>
                          <a:sym typeface="Verdana"/>
                        </a:rPr>
                        <a:t>Domanda su portale </a:t>
                      </a:r>
                      <a:r>
                        <a:rPr lang="it-IT" sz="1800" b="0" i="0" u="none" strike="noStrike" cap="none" dirty="0" smtClean="0">
                          <a:solidFill>
                            <a:srgbClr val="833C0C"/>
                          </a:solidFill>
                          <a:latin typeface="Verdana"/>
                          <a:ea typeface="Verdana"/>
                          <a:cs typeface="Verdana"/>
                          <a:sym typeface="Verdana"/>
                        </a:rPr>
                        <a:t>INPS. L'agevolazione rientra nel bonus giovani introdotta dalla legge di bilancio 2021.</a:t>
                      </a:r>
                      <a:endParaRPr sz="2400" dirty="0"/>
                    </a:p>
                  </a:txBody>
                  <a:tcPr marL="9525" marR="9525" marT="95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316317">
                <a:tc>
                  <a:txBody>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800" b="0" i="0" u="none" strike="noStrike" cap="none" dirty="0">
                        <a:solidFill>
                          <a:srgbClr val="000000"/>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7"/>
                  </a:ext>
                </a:extLst>
              </a:tr>
              <a:tr h="386065">
                <a:tc gridSpan="2">
                  <a:txBody>
                    <a:bodyPr/>
                    <a:lstStyle/>
                    <a:p>
                      <a:pPr marL="0" marR="0" lvl="0" indent="0" algn="l" rtl="0">
                        <a:spcBef>
                          <a:spcPts val="0"/>
                        </a:spcBef>
                        <a:spcAft>
                          <a:spcPts val="0"/>
                        </a:spcAft>
                        <a:buNone/>
                      </a:pPr>
                      <a:endParaRPr sz="2400" dirty="0"/>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hMerge="1">
                  <a:txBody>
                    <a:bodyPr/>
                    <a:lstStyle/>
                    <a:p>
                      <a:endParaRPr lang="it-IT"/>
                    </a:p>
                  </a:txBody>
                  <a:tcPr/>
                </a:tc>
                <a:extLst>
                  <a:ext uri="{0D108BD9-81ED-4DB2-BD59-A6C34878D82A}">
                    <a16:rowId xmlns:a16="http://schemas.microsoft.com/office/drawing/2014/main" val="10008"/>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29"/>
          <p:cNvSpPr/>
          <p:nvPr/>
        </p:nvSpPr>
        <p:spPr>
          <a:xfrm>
            <a:off x="731520" y="1719240"/>
            <a:ext cx="1840991" cy="2694263"/>
          </a:xfrm>
          <a:prstGeom prst="rect">
            <a:avLst/>
          </a:prstGeom>
          <a:noFill/>
          <a:ln>
            <a:noFill/>
          </a:ln>
        </p:spPr>
        <p:txBody>
          <a:bodyPr spcFirstLastPara="1" wrap="square" lIns="0" tIns="45700" rIns="0" bIns="45700" anchor="t" anchorCtr="0">
            <a:noAutofit/>
          </a:bodyPr>
          <a:lstStyle/>
          <a:p>
            <a:pPr marL="0" marR="0" lvl="0" indent="0" algn="just" rtl="0">
              <a:lnSpc>
                <a:spcPct val="115384"/>
              </a:lnSpc>
              <a:spcBef>
                <a:spcPts val="0"/>
              </a:spcBef>
              <a:spcAft>
                <a:spcPts val="0"/>
              </a:spcAft>
              <a:buClr>
                <a:schemeClr val="dk1"/>
              </a:buClr>
              <a:buSzPts val="1300"/>
              <a:buFont typeface="Calibri"/>
              <a:buNone/>
            </a:pPr>
            <a:endParaRPr sz="1300" b="0" i="0" u="none" strike="noStrike" cap="none">
              <a:solidFill>
                <a:srgbClr val="1E4099"/>
              </a:solidFill>
              <a:latin typeface="Verdana"/>
              <a:ea typeface="Verdana"/>
              <a:cs typeface="Verdana"/>
              <a:sym typeface="Verdana"/>
            </a:endParaRPr>
          </a:p>
        </p:txBody>
      </p:sp>
      <p:sp>
        <p:nvSpPr>
          <p:cNvPr id="322" name="Google Shape;322;p29"/>
          <p:cNvSpPr/>
          <p:nvPr/>
        </p:nvSpPr>
        <p:spPr>
          <a:xfrm>
            <a:off x="0" y="-23718"/>
            <a:ext cx="576000" cy="6886668"/>
          </a:xfrm>
          <a:prstGeom prst="rect">
            <a:avLst/>
          </a:prstGeom>
          <a:solidFill>
            <a:srgbClr val="1E4099"/>
          </a:solidFill>
          <a:ln w="12700" cap="flat" cmpd="sng">
            <a:solidFill>
              <a:srgbClr val="00329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Calibri"/>
              <a:buNone/>
            </a:pPr>
            <a:endParaRPr sz="2800" b="1" i="0" u="none" strike="noStrike" cap="none">
              <a:solidFill>
                <a:srgbClr val="FFFFFF"/>
              </a:solidFill>
              <a:latin typeface="Verdana"/>
              <a:ea typeface="Verdana"/>
              <a:cs typeface="Verdana"/>
              <a:sym typeface="Verdana"/>
            </a:endParaRPr>
          </a:p>
        </p:txBody>
      </p:sp>
      <p:sp>
        <p:nvSpPr>
          <p:cNvPr id="323" name="Google Shape;323;p29"/>
          <p:cNvSpPr/>
          <p:nvPr/>
        </p:nvSpPr>
        <p:spPr>
          <a:xfrm>
            <a:off x="1023747" y="1851683"/>
            <a:ext cx="10652845" cy="4530455"/>
          </a:xfrm>
          <a:prstGeom prst="rect">
            <a:avLst/>
          </a:prstGeom>
          <a:noFill/>
          <a:ln>
            <a:noFill/>
          </a:ln>
        </p:spPr>
        <p:txBody>
          <a:bodyPr spcFirstLastPara="1" wrap="square" lIns="0" tIns="45700" rIns="0" bIns="45700" anchor="t" anchorCtr="0">
            <a:noAutofit/>
          </a:bodyPr>
          <a:lstStyle/>
          <a:p>
            <a:pPr marL="0" marR="0" lvl="0" indent="0" algn="just" rtl="0">
              <a:lnSpc>
                <a:spcPct val="75000"/>
              </a:lnSpc>
              <a:spcBef>
                <a:spcPts val="0"/>
              </a:spcBef>
              <a:spcAft>
                <a:spcPts val="0"/>
              </a:spcAft>
              <a:buClr>
                <a:schemeClr val="dk1"/>
              </a:buClr>
              <a:buSzPts val="2000"/>
              <a:buFont typeface="Calibri"/>
              <a:buNone/>
            </a:pPr>
            <a:endParaRPr sz="2000" b="1" i="0" u="none" strike="noStrike" cap="none">
              <a:solidFill>
                <a:srgbClr val="1E4099"/>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rgbClr val="000000"/>
              </a:solidFill>
              <a:latin typeface="Calibri"/>
              <a:ea typeface="Calibri"/>
              <a:cs typeface="Calibri"/>
              <a:sym typeface="Calibri"/>
            </a:endParaRPr>
          </a:p>
          <a:p>
            <a:pPr marL="0" marR="0" lvl="0" indent="0" algn="just" rtl="0">
              <a:lnSpc>
                <a:spcPct val="75000"/>
              </a:lnSpc>
              <a:spcBef>
                <a:spcPts val="300"/>
              </a:spcBef>
              <a:spcAft>
                <a:spcPts val="0"/>
              </a:spcAft>
              <a:buClr>
                <a:schemeClr val="dk1"/>
              </a:buClr>
              <a:buSzPts val="2000"/>
              <a:buFont typeface="Calibri"/>
              <a:buNone/>
            </a:pPr>
            <a:endParaRPr sz="2000" b="0" i="0" u="none" strike="noStrike" cap="none">
              <a:solidFill>
                <a:srgbClr val="1E4099"/>
              </a:solidFill>
              <a:latin typeface="Verdana"/>
              <a:ea typeface="Verdana"/>
              <a:cs typeface="Verdana"/>
              <a:sym typeface="Verdana"/>
            </a:endParaRPr>
          </a:p>
          <a:p>
            <a:pPr marL="0" marR="0" lvl="0" indent="0" algn="just" rtl="0">
              <a:lnSpc>
                <a:spcPct val="75000"/>
              </a:lnSpc>
              <a:spcBef>
                <a:spcPts val="300"/>
              </a:spcBef>
              <a:spcAft>
                <a:spcPts val="0"/>
              </a:spcAft>
              <a:buClr>
                <a:schemeClr val="dk1"/>
              </a:buClr>
              <a:buSzPts val="2000"/>
              <a:buFont typeface="Calibri"/>
              <a:buNone/>
            </a:pPr>
            <a:endParaRPr sz="2000" b="0" i="0" u="none" strike="noStrike" cap="none">
              <a:solidFill>
                <a:srgbClr val="000000"/>
              </a:solidFill>
              <a:latin typeface="Verdana"/>
              <a:ea typeface="Verdana"/>
              <a:cs typeface="Verdana"/>
              <a:sym typeface="Verdana"/>
            </a:endParaRPr>
          </a:p>
        </p:txBody>
      </p:sp>
      <p:sp>
        <p:nvSpPr>
          <p:cNvPr id="324" name="Google Shape;324;p29"/>
          <p:cNvSpPr/>
          <p:nvPr/>
        </p:nvSpPr>
        <p:spPr>
          <a:xfrm>
            <a:off x="1023747" y="5340720"/>
            <a:ext cx="10801257" cy="1694463"/>
          </a:xfrm>
          <a:prstGeom prst="rect">
            <a:avLst/>
          </a:prstGeom>
          <a:noFill/>
          <a:ln>
            <a:noFill/>
          </a:ln>
        </p:spPr>
        <p:txBody>
          <a:bodyPr spcFirstLastPara="1" wrap="square" lIns="0" tIns="45700" rIns="0" bIns="45700" anchor="t" anchorCtr="0">
            <a:noAutofit/>
          </a:bodyPr>
          <a:lstStyle/>
          <a:p>
            <a:pPr marL="0" marR="0" lvl="0" indent="0" algn="l" rtl="0">
              <a:lnSpc>
                <a:spcPct val="75000"/>
              </a:lnSpc>
              <a:spcBef>
                <a:spcPts val="0"/>
              </a:spcBef>
              <a:spcAft>
                <a:spcPts val="0"/>
              </a:spcAft>
              <a:buClr>
                <a:schemeClr val="dk1"/>
              </a:buClr>
              <a:buSzPts val="2000"/>
              <a:buFont typeface="Calibri"/>
              <a:buNone/>
            </a:pPr>
            <a:endParaRPr sz="2000" b="0" i="0" u="none" strike="noStrike" cap="none">
              <a:solidFill>
                <a:srgbClr val="000000"/>
              </a:solidFill>
              <a:latin typeface="Verdana"/>
              <a:ea typeface="Verdana"/>
              <a:cs typeface="Verdana"/>
              <a:sym typeface="Verdana"/>
            </a:endParaRPr>
          </a:p>
        </p:txBody>
      </p:sp>
      <p:sp>
        <p:nvSpPr>
          <p:cNvPr id="325" name="Google Shape;325;p29"/>
          <p:cNvSpPr/>
          <p:nvPr/>
        </p:nvSpPr>
        <p:spPr>
          <a:xfrm>
            <a:off x="859572" y="1412437"/>
            <a:ext cx="5466584" cy="369332"/>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26" name="Google Shape;326;p29"/>
          <p:cNvSpPr/>
          <p:nvPr/>
        </p:nvSpPr>
        <p:spPr>
          <a:xfrm>
            <a:off x="724411" y="1491193"/>
            <a:ext cx="10472324" cy="258532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p:txBody>
      </p:sp>
      <p:pic>
        <p:nvPicPr>
          <p:cNvPr id="327" name="Google Shape;327;p29" descr="Immagine che contiene testo, mappa&#10;&#10;Descrizione generata automaticamente"/>
          <p:cNvPicPr preferRelativeResize="0"/>
          <p:nvPr/>
        </p:nvPicPr>
        <p:blipFill rotWithShape="1">
          <a:blip r:embed="rId3">
            <a:alphaModFix/>
          </a:blip>
          <a:srcRect/>
          <a:stretch/>
        </p:blipFill>
        <p:spPr>
          <a:xfrm>
            <a:off x="10914927" y="0"/>
            <a:ext cx="1277073" cy="6858000"/>
          </a:xfrm>
          <a:prstGeom prst="rect">
            <a:avLst/>
          </a:prstGeom>
          <a:noFill/>
          <a:ln>
            <a:noFill/>
          </a:ln>
        </p:spPr>
      </p:pic>
      <p:sp>
        <p:nvSpPr>
          <p:cNvPr id="328" name="Google Shape;328;p29"/>
          <p:cNvSpPr txBox="1">
            <a:spLocks noGrp="1"/>
          </p:cNvSpPr>
          <p:nvPr>
            <p:ph type="title"/>
          </p:nvPr>
        </p:nvSpPr>
        <p:spPr>
          <a:xfrm>
            <a:off x="1232176" y="396860"/>
            <a:ext cx="9235004" cy="8683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3299"/>
              </a:buClr>
              <a:buSzPts val="4400"/>
              <a:buFont typeface="Calibri"/>
              <a:buNone/>
            </a:pPr>
            <a:r>
              <a:rPr lang="it-IT" b="1" dirty="0">
                <a:solidFill>
                  <a:srgbClr val="003299"/>
                </a:solidFill>
              </a:rPr>
              <a:t>Agevolazioni lavoratori over 50</a:t>
            </a:r>
            <a:endParaRPr b="1" dirty="0">
              <a:solidFill>
                <a:srgbClr val="003299"/>
              </a:solidFill>
            </a:endParaRPr>
          </a:p>
        </p:txBody>
      </p:sp>
      <p:graphicFrame>
        <p:nvGraphicFramePr>
          <p:cNvPr id="329" name="Google Shape;329;p29"/>
          <p:cNvGraphicFramePr/>
          <p:nvPr>
            <p:extLst>
              <p:ext uri="{D42A27DB-BD31-4B8C-83A1-F6EECF244321}">
                <p14:modId xmlns:p14="http://schemas.microsoft.com/office/powerpoint/2010/main" val="1782566357"/>
              </p:ext>
            </p:extLst>
          </p:nvPr>
        </p:nvGraphicFramePr>
        <p:xfrm>
          <a:off x="799873" y="1491193"/>
          <a:ext cx="9966641" cy="4939245"/>
        </p:xfrm>
        <a:graphic>
          <a:graphicData uri="http://schemas.openxmlformats.org/drawingml/2006/table">
            <a:tbl>
              <a:tblPr>
                <a:noFill/>
                <a:tableStyleId>{28BBFC52-3FA3-47F3-B252-B6A663CD6933}</a:tableStyleId>
              </a:tblPr>
              <a:tblGrid>
                <a:gridCol w="1576668">
                  <a:extLst>
                    <a:ext uri="{9D8B030D-6E8A-4147-A177-3AD203B41FA5}">
                      <a16:colId xmlns:a16="http://schemas.microsoft.com/office/drawing/2014/main" val="20000"/>
                    </a:ext>
                  </a:extLst>
                </a:gridCol>
                <a:gridCol w="8389973">
                  <a:extLst>
                    <a:ext uri="{9D8B030D-6E8A-4147-A177-3AD203B41FA5}">
                      <a16:colId xmlns:a16="http://schemas.microsoft.com/office/drawing/2014/main" val="20001"/>
                    </a:ext>
                  </a:extLst>
                </a:gridCol>
              </a:tblGrid>
              <a:tr h="1076376">
                <a:tc>
                  <a:txBody>
                    <a:bodyPr/>
                    <a:lstStyle/>
                    <a:p>
                      <a:pPr marL="0" marR="0" lvl="0" indent="0" algn="ctr" rtl="0">
                        <a:spcBef>
                          <a:spcPts val="0"/>
                        </a:spcBef>
                        <a:spcAft>
                          <a:spcPts val="0"/>
                        </a:spcAft>
                        <a:buNone/>
                      </a:pPr>
                      <a:r>
                        <a:rPr lang="it-IT" sz="1800" b="1" i="0" u="none" strike="noStrike" cap="none" dirty="0">
                          <a:solidFill>
                            <a:srgbClr val="2F75B5"/>
                          </a:solidFill>
                          <a:latin typeface="Calibri"/>
                          <a:ea typeface="Calibri"/>
                          <a:cs typeface="Calibri"/>
                          <a:sym typeface="Calibri"/>
                        </a:rPr>
                        <a:t>DEFINIZIONE</a:t>
                      </a:r>
                      <a:endParaRPr sz="2400" dirty="0"/>
                    </a:p>
                  </a:txBody>
                  <a:tcPr marL="9525" marR="9525" marT="9525" marB="0" anchor="ctr">
                    <a:lnL w="9525" cap="flat" cmpd="sng">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it-IT" sz="1800" b="0" i="0" u="none" strike="noStrike" cap="none" dirty="0">
                          <a:solidFill>
                            <a:srgbClr val="2F75B5"/>
                          </a:solidFill>
                          <a:latin typeface="Verdana"/>
                          <a:ea typeface="Verdana"/>
                          <a:cs typeface="Verdana"/>
                          <a:sym typeface="Verdana"/>
                        </a:rPr>
                        <a:t>Sgravio contributivo per l’assunzione a tempo determinato o indeterminato (anche in somministrazione) di soggetti con almeno 50 anni di età disoccupati da oltre 12 mesi.</a:t>
                      </a:r>
                      <a:endParaRPr sz="2400" dirty="0"/>
                    </a:p>
                  </a:txBody>
                  <a:tcPr marL="9525" marR="9525" marT="9525" marB="0" anchor="ctr">
                    <a:lnL w="9525" cap="flat" cmpd="sng" algn="ctr">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377681">
                <a:tc>
                  <a:txBody>
                    <a:bodyPr/>
                    <a:lstStyle/>
                    <a:p>
                      <a:pPr marL="0" marR="0" lvl="0" indent="0" algn="ctr" rtl="0">
                        <a:spcBef>
                          <a:spcPts val="0"/>
                        </a:spcBef>
                        <a:spcAft>
                          <a:spcPts val="0"/>
                        </a:spcAft>
                        <a:buNone/>
                      </a:pPr>
                      <a:r>
                        <a:rPr lang="it-IT" sz="1800" b="1" i="0" u="none" strike="noStrike" cap="none">
                          <a:solidFill>
                            <a:srgbClr val="833C0C"/>
                          </a:solidFill>
                          <a:latin typeface="Calibri"/>
                          <a:ea typeface="Calibri"/>
                          <a:cs typeface="Calibri"/>
                          <a:sym typeface="Calibri"/>
                        </a:rPr>
                        <a:t>A CHI E' RIVOLTO</a:t>
                      </a:r>
                      <a:endParaRPr sz="2400"/>
                    </a:p>
                  </a:txBody>
                  <a:tcPr marL="9525" marR="9525" marT="95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it-IT" sz="1800" b="0" i="0" u="none" strike="noStrike" cap="none" dirty="0">
                          <a:solidFill>
                            <a:srgbClr val="833C0C"/>
                          </a:solidFill>
                          <a:latin typeface="Verdana"/>
                          <a:ea typeface="Verdana"/>
                          <a:cs typeface="Verdana"/>
                          <a:sym typeface="Verdana"/>
                        </a:rPr>
                        <a:t>Tutti i datori di lavoro privati</a:t>
                      </a:r>
                      <a:endParaRPr sz="2400" dirty="0"/>
                    </a:p>
                  </a:txBody>
                  <a:tcPr marL="9525" marR="9525" marT="95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1793982">
                <a:tc>
                  <a:txBody>
                    <a:bodyPr/>
                    <a:lstStyle/>
                    <a:p>
                      <a:pPr marL="0" marR="0" lvl="0" indent="0" algn="ctr" rtl="0">
                        <a:spcBef>
                          <a:spcPts val="0"/>
                        </a:spcBef>
                        <a:spcAft>
                          <a:spcPts val="0"/>
                        </a:spcAft>
                        <a:buNone/>
                      </a:pPr>
                      <a:r>
                        <a:rPr lang="it-IT" sz="1800" b="1" i="0" u="none" strike="noStrike" cap="none">
                          <a:solidFill>
                            <a:srgbClr val="2F75B5"/>
                          </a:solidFill>
                          <a:latin typeface="Calibri"/>
                          <a:ea typeface="Calibri"/>
                          <a:cs typeface="Calibri"/>
                          <a:sym typeface="Calibri"/>
                        </a:rPr>
                        <a:t>AGEVOLAZIONI</a:t>
                      </a:r>
                      <a:endParaRPr sz="2400"/>
                    </a:p>
                  </a:txBody>
                  <a:tcPr marL="9525" marR="9525" marT="95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it-IT" sz="1800" b="0" i="0" u="none" strike="noStrike" cap="none" dirty="0">
                          <a:solidFill>
                            <a:srgbClr val="2F75B5"/>
                          </a:solidFill>
                          <a:latin typeface="Verdana"/>
                          <a:ea typeface="Verdana"/>
                          <a:cs typeface="Verdana"/>
                          <a:sym typeface="Verdana"/>
                        </a:rPr>
                        <a:t>Riduzione dei contributi pari al 50</a:t>
                      </a:r>
                      <a:r>
                        <a:rPr lang="it-IT" sz="1800" b="0" i="0" u="none" strike="noStrike" cap="none" dirty="0" smtClean="0">
                          <a:solidFill>
                            <a:srgbClr val="2F75B5"/>
                          </a:solidFill>
                          <a:latin typeface="Verdana"/>
                          <a:ea typeface="Verdana"/>
                          <a:cs typeface="Verdana"/>
                          <a:sym typeface="Verdana"/>
                        </a:rPr>
                        <a:t>%. Se </a:t>
                      </a:r>
                      <a:r>
                        <a:rPr lang="it-IT" sz="1800" b="0" i="0" u="none" strike="noStrike" cap="none" dirty="0" err="1" smtClean="0">
                          <a:solidFill>
                            <a:srgbClr val="2F75B5"/>
                          </a:solidFill>
                          <a:latin typeface="Verdana"/>
                          <a:ea typeface="Verdana"/>
                          <a:cs typeface="Verdana"/>
                          <a:sym typeface="Verdana"/>
                        </a:rPr>
                        <a:t>domme</a:t>
                      </a:r>
                      <a:r>
                        <a:rPr lang="it-IT" sz="1800" b="0" i="0" u="none" strike="noStrike" cap="none" dirty="0" smtClean="0">
                          <a:solidFill>
                            <a:srgbClr val="2F75B5"/>
                          </a:solidFill>
                          <a:latin typeface="Verdana"/>
                          <a:ea typeface="Verdana"/>
                          <a:cs typeface="Verdana"/>
                          <a:sym typeface="Verdana"/>
                        </a:rPr>
                        <a:t> over</a:t>
                      </a:r>
                      <a:r>
                        <a:rPr lang="it-IT" sz="1800" b="0" i="0" u="none" strike="noStrike" cap="none" baseline="0" dirty="0" smtClean="0">
                          <a:solidFill>
                            <a:srgbClr val="2F75B5"/>
                          </a:solidFill>
                          <a:latin typeface="Verdana"/>
                          <a:ea typeface="Verdana"/>
                          <a:cs typeface="Verdana"/>
                          <a:sym typeface="Verdana"/>
                        </a:rPr>
                        <a:t> 50 in disoccupazione da almeno 12 mesi, 100%.</a:t>
                      </a:r>
                      <a:r>
                        <a:rPr lang="it-IT" sz="1800" b="0" i="0" u="none" strike="noStrike" cap="none" dirty="0">
                          <a:solidFill>
                            <a:srgbClr val="2F75B5"/>
                          </a:solidFill>
                          <a:latin typeface="Verdana"/>
                          <a:ea typeface="Verdana"/>
                          <a:cs typeface="Verdana"/>
                          <a:sym typeface="Verdana"/>
                        </a:rPr>
                        <a:t/>
                      </a:r>
                      <a:br>
                        <a:rPr lang="it-IT" sz="1800" b="0" i="0" u="none" strike="noStrike" cap="none" dirty="0">
                          <a:solidFill>
                            <a:srgbClr val="2F75B5"/>
                          </a:solidFill>
                          <a:latin typeface="Verdana"/>
                          <a:ea typeface="Verdana"/>
                          <a:cs typeface="Verdana"/>
                          <a:sym typeface="Verdana"/>
                        </a:rPr>
                      </a:br>
                      <a:r>
                        <a:rPr lang="it-IT" sz="1800" b="0" i="0" u="none" strike="noStrike" cap="none" dirty="0">
                          <a:solidFill>
                            <a:srgbClr val="2F75B5"/>
                          </a:solidFill>
                          <a:latin typeface="Verdana"/>
                          <a:ea typeface="Verdana"/>
                          <a:cs typeface="Verdana"/>
                          <a:sym typeface="Verdana"/>
                        </a:rPr>
                        <a:t>L’agevolazione è concessa per un massimo di 12 mesi in caso di assunzione a termine, elevati a 18 in caso di trasformazione del contratto da tempo determinato a tempo indeterminato o nel caso di assunzione ab origine a tempo indeterminato.</a:t>
                      </a:r>
                      <a:endParaRPr sz="1800" b="0" i="0" u="none" strike="noStrike" cap="none" dirty="0">
                        <a:solidFill>
                          <a:srgbClr val="2F75B5"/>
                        </a:solidFill>
                        <a:latin typeface="Verdana"/>
                        <a:ea typeface="Verdana"/>
                        <a:cs typeface="Verdana"/>
                        <a:sym typeface="Verdana"/>
                      </a:endParaRPr>
                    </a:p>
                  </a:txBody>
                  <a:tcPr marL="9525" marR="9525" marT="95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377681">
                <a:tc>
                  <a:txBody>
                    <a:bodyPr/>
                    <a:lstStyle/>
                    <a:p>
                      <a:pPr marL="0" marR="0" lvl="0" indent="0" algn="ctr" rtl="0">
                        <a:spcBef>
                          <a:spcPts val="0"/>
                        </a:spcBef>
                        <a:spcAft>
                          <a:spcPts val="0"/>
                        </a:spcAft>
                        <a:buNone/>
                      </a:pPr>
                      <a:r>
                        <a:rPr lang="it-IT" sz="1800" b="1" i="0" u="none" strike="noStrike" cap="none">
                          <a:solidFill>
                            <a:srgbClr val="2F75B5"/>
                          </a:solidFill>
                          <a:latin typeface="Calibri"/>
                          <a:ea typeface="Calibri"/>
                          <a:cs typeface="Calibri"/>
                          <a:sym typeface="Calibri"/>
                        </a:rPr>
                        <a:t>ETA'</a:t>
                      </a:r>
                      <a:endParaRPr sz="2400"/>
                    </a:p>
                  </a:txBody>
                  <a:tcPr marL="9525" marR="9525" marT="95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it-IT" sz="1800" b="0" i="0" u="none" strike="noStrike" cap="none" dirty="0">
                          <a:solidFill>
                            <a:srgbClr val="2F75B5"/>
                          </a:solidFill>
                          <a:latin typeface="Verdana"/>
                          <a:ea typeface="Verdana"/>
                          <a:cs typeface="Verdana"/>
                          <a:sym typeface="Verdana"/>
                        </a:rPr>
                        <a:t>&gt; 50 anni</a:t>
                      </a:r>
                      <a:endParaRPr sz="1800" b="0" i="0" u="none" strike="noStrike" cap="none" dirty="0">
                        <a:solidFill>
                          <a:srgbClr val="2F75B5"/>
                        </a:solidFill>
                        <a:latin typeface="Verdana"/>
                        <a:ea typeface="Verdana"/>
                        <a:cs typeface="Verdana"/>
                        <a:sym typeface="Verdana"/>
                      </a:endParaRPr>
                    </a:p>
                  </a:txBody>
                  <a:tcPr marL="9525" marR="9525" marT="95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755360">
                <a:tc>
                  <a:txBody>
                    <a:bodyPr/>
                    <a:lstStyle/>
                    <a:p>
                      <a:pPr marL="0" marR="0" lvl="0" indent="0" algn="ctr" rtl="0">
                        <a:spcBef>
                          <a:spcPts val="0"/>
                        </a:spcBef>
                        <a:spcAft>
                          <a:spcPts val="0"/>
                        </a:spcAft>
                        <a:buNone/>
                      </a:pPr>
                      <a:r>
                        <a:rPr lang="it-IT" sz="1800" b="1" i="0" u="none" strike="noStrike" cap="none">
                          <a:solidFill>
                            <a:srgbClr val="2F75B5"/>
                          </a:solidFill>
                          <a:latin typeface="Calibri"/>
                          <a:ea typeface="Calibri"/>
                          <a:cs typeface="Calibri"/>
                          <a:sym typeface="Calibri"/>
                        </a:rPr>
                        <a:t>TIPI DI CONTRATTO</a:t>
                      </a:r>
                      <a:endParaRPr sz="2400"/>
                    </a:p>
                  </a:txBody>
                  <a:tcPr marL="9525" marR="9525" marT="95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800" b="0" i="0" u="none" strike="noStrike" cap="none" dirty="0">
                          <a:solidFill>
                            <a:srgbClr val="2F75B5"/>
                          </a:solidFill>
                          <a:latin typeface="Verdana"/>
                          <a:ea typeface="Verdana"/>
                          <a:cs typeface="Verdana"/>
                          <a:sym typeface="Verdana"/>
                        </a:rPr>
                        <a:t>Assunzioni a tempo </a:t>
                      </a:r>
                      <a:r>
                        <a:rPr lang="it-IT" sz="1800" b="0" i="0" u="none" strike="noStrike" cap="none" dirty="0" smtClean="0">
                          <a:solidFill>
                            <a:srgbClr val="2F75B5"/>
                          </a:solidFill>
                          <a:latin typeface="Verdana"/>
                          <a:ea typeface="Verdana"/>
                          <a:cs typeface="Verdana"/>
                          <a:sym typeface="Verdana"/>
                        </a:rPr>
                        <a:t>determinato, indeterminato - anche a scopo di somministrazione - o trasformazioni</a:t>
                      </a:r>
                      <a:endParaRPr sz="2400" dirty="0"/>
                    </a:p>
                  </a:txBody>
                  <a:tcPr marL="9525" marR="9525" marT="95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377681">
                <a:tc>
                  <a:txBody>
                    <a:bodyPr/>
                    <a:lstStyle/>
                    <a:p>
                      <a:pPr marL="0" marR="0" lvl="0" indent="0" algn="ctr" rtl="0">
                        <a:spcBef>
                          <a:spcPts val="0"/>
                        </a:spcBef>
                        <a:spcAft>
                          <a:spcPts val="0"/>
                        </a:spcAft>
                        <a:buNone/>
                      </a:pPr>
                      <a:r>
                        <a:rPr lang="it-IT" sz="1800" b="1" i="0" u="none" strike="noStrike" cap="none">
                          <a:solidFill>
                            <a:srgbClr val="833C0C"/>
                          </a:solidFill>
                          <a:latin typeface="Calibri"/>
                          <a:ea typeface="Calibri"/>
                          <a:cs typeface="Calibri"/>
                          <a:sym typeface="Calibri"/>
                        </a:rPr>
                        <a:t>MODALITA'</a:t>
                      </a:r>
                      <a:endParaRPr sz="2400"/>
                    </a:p>
                  </a:txBody>
                  <a:tcPr marL="9525" marR="9525" marT="95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it-IT" sz="1800" b="0" i="0" u="none" strike="noStrike" cap="none" dirty="0">
                          <a:solidFill>
                            <a:srgbClr val="833C0C"/>
                          </a:solidFill>
                          <a:latin typeface="Verdana"/>
                          <a:ea typeface="Verdana"/>
                          <a:cs typeface="Verdana"/>
                          <a:sym typeface="Verdana"/>
                        </a:rPr>
                        <a:t>Domanda preliminare su portale </a:t>
                      </a:r>
                      <a:r>
                        <a:rPr lang="it-IT" sz="1800" b="0" i="0" u="none" strike="noStrike" cap="none" dirty="0" smtClean="0">
                          <a:solidFill>
                            <a:srgbClr val="833C0C"/>
                          </a:solidFill>
                          <a:latin typeface="Verdana"/>
                          <a:ea typeface="Verdana"/>
                          <a:cs typeface="Verdana"/>
                          <a:sym typeface="Verdana"/>
                        </a:rPr>
                        <a:t>INPS. </a:t>
                      </a:r>
                      <a:r>
                        <a:rPr lang="en-US" sz="1800" b="0" i="0" u="none" strike="noStrike" cap="none" dirty="0" smtClean="0">
                          <a:solidFill>
                            <a:srgbClr val="833C0C"/>
                          </a:solidFill>
                          <a:latin typeface="Verdana"/>
                          <a:ea typeface="Verdana"/>
                          <a:cs typeface="Verdana"/>
                          <a:sym typeface="Verdana"/>
                        </a:rPr>
                        <a:t>L. 92/2012 art. 4, </a:t>
                      </a:r>
                      <a:r>
                        <a:rPr lang="en-US" sz="1800" b="0" i="0" u="none" strike="noStrike" cap="none" dirty="0" err="1" smtClean="0">
                          <a:solidFill>
                            <a:srgbClr val="833C0C"/>
                          </a:solidFill>
                          <a:latin typeface="Verdana"/>
                          <a:ea typeface="Verdana"/>
                          <a:cs typeface="Verdana"/>
                          <a:sym typeface="Verdana"/>
                        </a:rPr>
                        <a:t>commi</a:t>
                      </a:r>
                      <a:r>
                        <a:rPr lang="en-US" sz="1800" b="0" i="0" u="none" strike="noStrike" cap="none" dirty="0" smtClean="0">
                          <a:solidFill>
                            <a:srgbClr val="833C0C"/>
                          </a:solidFill>
                          <a:latin typeface="Verdana"/>
                          <a:ea typeface="Verdana"/>
                          <a:cs typeface="Verdana"/>
                          <a:sym typeface="Verdana"/>
                        </a:rPr>
                        <a:t> 8-10</a:t>
                      </a:r>
                      <a:endParaRPr sz="2400" dirty="0"/>
                    </a:p>
                  </a:txBody>
                  <a:tcPr marL="9525" marR="9525" marT="95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30"/>
          <p:cNvSpPr/>
          <p:nvPr/>
        </p:nvSpPr>
        <p:spPr>
          <a:xfrm>
            <a:off x="731520" y="1719240"/>
            <a:ext cx="1840991" cy="2694263"/>
          </a:xfrm>
          <a:prstGeom prst="rect">
            <a:avLst/>
          </a:prstGeom>
          <a:noFill/>
          <a:ln>
            <a:noFill/>
          </a:ln>
        </p:spPr>
        <p:txBody>
          <a:bodyPr spcFirstLastPara="1" wrap="square" lIns="0" tIns="45700" rIns="0" bIns="45700" anchor="t" anchorCtr="0">
            <a:noAutofit/>
          </a:bodyPr>
          <a:lstStyle/>
          <a:p>
            <a:pPr marL="0" marR="0" lvl="0" indent="0" algn="just" rtl="0">
              <a:lnSpc>
                <a:spcPct val="115384"/>
              </a:lnSpc>
              <a:spcBef>
                <a:spcPts val="0"/>
              </a:spcBef>
              <a:spcAft>
                <a:spcPts val="0"/>
              </a:spcAft>
              <a:buClr>
                <a:schemeClr val="dk1"/>
              </a:buClr>
              <a:buSzPts val="1300"/>
              <a:buFont typeface="Calibri"/>
              <a:buNone/>
            </a:pPr>
            <a:endParaRPr sz="1300" b="0" i="0" u="none" strike="noStrike" cap="none">
              <a:solidFill>
                <a:srgbClr val="1E4099"/>
              </a:solidFill>
              <a:latin typeface="Verdana"/>
              <a:ea typeface="Verdana"/>
              <a:cs typeface="Verdana"/>
              <a:sym typeface="Verdana"/>
            </a:endParaRPr>
          </a:p>
        </p:txBody>
      </p:sp>
      <p:sp>
        <p:nvSpPr>
          <p:cNvPr id="336" name="Google Shape;336;p30"/>
          <p:cNvSpPr/>
          <p:nvPr/>
        </p:nvSpPr>
        <p:spPr>
          <a:xfrm>
            <a:off x="0" y="-23718"/>
            <a:ext cx="576000" cy="6886668"/>
          </a:xfrm>
          <a:prstGeom prst="rect">
            <a:avLst/>
          </a:prstGeom>
          <a:solidFill>
            <a:srgbClr val="1E4099"/>
          </a:solidFill>
          <a:ln w="12700" cap="flat" cmpd="sng">
            <a:solidFill>
              <a:srgbClr val="00329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Calibri"/>
              <a:buNone/>
            </a:pPr>
            <a:endParaRPr sz="2800" b="1" i="0" u="none" strike="noStrike" cap="none">
              <a:solidFill>
                <a:srgbClr val="FFFFFF"/>
              </a:solidFill>
              <a:latin typeface="Verdana"/>
              <a:ea typeface="Verdana"/>
              <a:cs typeface="Verdana"/>
              <a:sym typeface="Verdana"/>
            </a:endParaRPr>
          </a:p>
        </p:txBody>
      </p:sp>
      <p:sp>
        <p:nvSpPr>
          <p:cNvPr id="337" name="Google Shape;337;p30"/>
          <p:cNvSpPr/>
          <p:nvPr/>
        </p:nvSpPr>
        <p:spPr>
          <a:xfrm>
            <a:off x="1023747" y="1851683"/>
            <a:ext cx="10652845" cy="4530455"/>
          </a:xfrm>
          <a:prstGeom prst="rect">
            <a:avLst/>
          </a:prstGeom>
          <a:noFill/>
          <a:ln>
            <a:noFill/>
          </a:ln>
        </p:spPr>
        <p:txBody>
          <a:bodyPr spcFirstLastPara="1" wrap="square" lIns="0" tIns="45700" rIns="0" bIns="45700" anchor="t" anchorCtr="0">
            <a:noAutofit/>
          </a:bodyPr>
          <a:lstStyle/>
          <a:p>
            <a:pPr marL="0" marR="0" lvl="0" indent="0" algn="just" rtl="0">
              <a:lnSpc>
                <a:spcPct val="75000"/>
              </a:lnSpc>
              <a:spcBef>
                <a:spcPts val="0"/>
              </a:spcBef>
              <a:spcAft>
                <a:spcPts val="0"/>
              </a:spcAft>
              <a:buClr>
                <a:schemeClr val="dk1"/>
              </a:buClr>
              <a:buSzPts val="2000"/>
              <a:buFont typeface="Calibri"/>
              <a:buNone/>
            </a:pPr>
            <a:endParaRPr sz="2000" b="1" i="0" u="none" strike="noStrike" cap="none">
              <a:solidFill>
                <a:srgbClr val="1E4099"/>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rgbClr val="000000"/>
              </a:solidFill>
              <a:latin typeface="Calibri"/>
              <a:ea typeface="Calibri"/>
              <a:cs typeface="Calibri"/>
              <a:sym typeface="Calibri"/>
            </a:endParaRPr>
          </a:p>
          <a:p>
            <a:pPr marL="0" marR="0" lvl="0" indent="0" algn="just" rtl="0">
              <a:lnSpc>
                <a:spcPct val="75000"/>
              </a:lnSpc>
              <a:spcBef>
                <a:spcPts val="300"/>
              </a:spcBef>
              <a:spcAft>
                <a:spcPts val="0"/>
              </a:spcAft>
              <a:buClr>
                <a:schemeClr val="dk1"/>
              </a:buClr>
              <a:buSzPts val="2000"/>
              <a:buFont typeface="Calibri"/>
              <a:buNone/>
            </a:pPr>
            <a:endParaRPr sz="2000" b="0" i="0" u="none" strike="noStrike" cap="none">
              <a:solidFill>
                <a:srgbClr val="1E4099"/>
              </a:solidFill>
              <a:latin typeface="Verdana"/>
              <a:ea typeface="Verdana"/>
              <a:cs typeface="Verdana"/>
              <a:sym typeface="Verdana"/>
            </a:endParaRPr>
          </a:p>
          <a:p>
            <a:pPr marL="0" marR="0" lvl="0" indent="0" algn="just" rtl="0">
              <a:lnSpc>
                <a:spcPct val="75000"/>
              </a:lnSpc>
              <a:spcBef>
                <a:spcPts val="300"/>
              </a:spcBef>
              <a:spcAft>
                <a:spcPts val="0"/>
              </a:spcAft>
              <a:buClr>
                <a:schemeClr val="dk1"/>
              </a:buClr>
              <a:buSzPts val="2000"/>
              <a:buFont typeface="Calibri"/>
              <a:buNone/>
            </a:pPr>
            <a:endParaRPr sz="2000" b="0" i="0" u="none" strike="noStrike" cap="none">
              <a:solidFill>
                <a:srgbClr val="000000"/>
              </a:solidFill>
              <a:latin typeface="Verdana"/>
              <a:ea typeface="Verdana"/>
              <a:cs typeface="Verdana"/>
              <a:sym typeface="Verdana"/>
            </a:endParaRPr>
          </a:p>
        </p:txBody>
      </p:sp>
      <p:sp>
        <p:nvSpPr>
          <p:cNvPr id="338" name="Google Shape;338;p30"/>
          <p:cNvSpPr/>
          <p:nvPr/>
        </p:nvSpPr>
        <p:spPr>
          <a:xfrm>
            <a:off x="1023747" y="5340720"/>
            <a:ext cx="10801257" cy="1694463"/>
          </a:xfrm>
          <a:prstGeom prst="rect">
            <a:avLst/>
          </a:prstGeom>
          <a:noFill/>
          <a:ln>
            <a:noFill/>
          </a:ln>
        </p:spPr>
        <p:txBody>
          <a:bodyPr spcFirstLastPara="1" wrap="square" lIns="0" tIns="45700" rIns="0" bIns="45700" anchor="t" anchorCtr="0">
            <a:noAutofit/>
          </a:bodyPr>
          <a:lstStyle/>
          <a:p>
            <a:pPr marL="0" marR="0" lvl="0" indent="0" algn="l" rtl="0">
              <a:lnSpc>
                <a:spcPct val="75000"/>
              </a:lnSpc>
              <a:spcBef>
                <a:spcPts val="0"/>
              </a:spcBef>
              <a:spcAft>
                <a:spcPts val="0"/>
              </a:spcAft>
              <a:buClr>
                <a:schemeClr val="dk1"/>
              </a:buClr>
              <a:buSzPts val="2000"/>
              <a:buFont typeface="Calibri"/>
              <a:buNone/>
            </a:pPr>
            <a:endParaRPr sz="2000" b="0" i="0" u="none" strike="noStrike" cap="none">
              <a:solidFill>
                <a:srgbClr val="000000"/>
              </a:solidFill>
              <a:latin typeface="Verdana"/>
              <a:ea typeface="Verdana"/>
              <a:cs typeface="Verdana"/>
              <a:sym typeface="Verdana"/>
            </a:endParaRPr>
          </a:p>
        </p:txBody>
      </p:sp>
      <p:sp>
        <p:nvSpPr>
          <p:cNvPr id="339" name="Google Shape;339;p30"/>
          <p:cNvSpPr/>
          <p:nvPr/>
        </p:nvSpPr>
        <p:spPr>
          <a:xfrm>
            <a:off x="859572" y="1412437"/>
            <a:ext cx="5466584" cy="369332"/>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40" name="Google Shape;340;p30"/>
          <p:cNvSpPr/>
          <p:nvPr/>
        </p:nvSpPr>
        <p:spPr>
          <a:xfrm>
            <a:off x="724411" y="1491193"/>
            <a:ext cx="10472324" cy="258532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p:txBody>
      </p:sp>
      <p:pic>
        <p:nvPicPr>
          <p:cNvPr id="341" name="Google Shape;341;p30" descr="Immagine che contiene testo, mappa&#10;&#10;Descrizione generata automaticamente"/>
          <p:cNvPicPr preferRelativeResize="0"/>
          <p:nvPr/>
        </p:nvPicPr>
        <p:blipFill rotWithShape="1">
          <a:blip r:embed="rId3">
            <a:alphaModFix/>
          </a:blip>
          <a:srcRect/>
          <a:stretch/>
        </p:blipFill>
        <p:spPr>
          <a:xfrm>
            <a:off x="10914927" y="0"/>
            <a:ext cx="1277073" cy="6858000"/>
          </a:xfrm>
          <a:prstGeom prst="rect">
            <a:avLst/>
          </a:prstGeom>
          <a:noFill/>
          <a:ln>
            <a:noFill/>
          </a:ln>
        </p:spPr>
      </p:pic>
      <p:sp>
        <p:nvSpPr>
          <p:cNvPr id="342" name="Google Shape;342;p30"/>
          <p:cNvSpPr txBox="1">
            <a:spLocks noGrp="1"/>
          </p:cNvSpPr>
          <p:nvPr>
            <p:ph type="title"/>
          </p:nvPr>
        </p:nvSpPr>
        <p:spPr>
          <a:xfrm>
            <a:off x="1232176" y="425888"/>
            <a:ext cx="9235004" cy="8683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3299"/>
              </a:buClr>
              <a:buSzPts val="4400"/>
              <a:buFont typeface="Calibri"/>
              <a:buNone/>
            </a:pPr>
            <a:r>
              <a:rPr lang="it-IT" b="1" dirty="0" smtClean="0">
                <a:solidFill>
                  <a:srgbClr val="003299"/>
                </a:solidFill>
              </a:rPr>
              <a:t>Bonus Donne</a:t>
            </a:r>
            <a:endParaRPr b="1" dirty="0">
              <a:solidFill>
                <a:srgbClr val="003299"/>
              </a:solidFill>
            </a:endParaRPr>
          </a:p>
        </p:txBody>
      </p:sp>
      <p:graphicFrame>
        <p:nvGraphicFramePr>
          <p:cNvPr id="343" name="Google Shape;343;p30"/>
          <p:cNvGraphicFramePr/>
          <p:nvPr>
            <p:extLst>
              <p:ext uri="{D42A27DB-BD31-4B8C-83A1-F6EECF244321}">
                <p14:modId xmlns:p14="http://schemas.microsoft.com/office/powerpoint/2010/main" val="1898564072"/>
              </p:ext>
            </p:extLst>
          </p:nvPr>
        </p:nvGraphicFramePr>
        <p:xfrm>
          <a:off x="731520" y="1412437"/>
          <a:ext cx="10034996" cy="4884115"/>
        </p:xfrm>
        <a:graphic>
          <a:graphicData uri="http://schemas.openxmlformats.org/drawingml/2006/table">
            <a:tbl>
              <a:tblPr>
                <a:noFill/>
                <a:tableStyleId>{28BBFC52-3FA3-47F3-B252-B6A663CD6933}</a:tableStyleId>
              </a:tblPr>
              <a:tblGrid>
                <a:gridCol w="1587488">
                  <a:extLst>
                    <a:ext uri="{9D8B030D-6E8A-4147-A177-3AD203B41FA5}">
                      <a16:colId xmlns:a16="http://schemas.microsoft.com/office/drawing/2014/main" val="20000"/>
                    </a:ext>
                  </a:extLst>
                </a:gridCol>
                <a:gridCol w="8447508">
                  <a:extLst>
                    <a:ext uri="{9D8B030D-6E8A-4147-A177-3AD203B41FA5}">
                      <a16:colId xmlns:a16="http://schemas.microsoft.com/office/drawing/2014/main" val="20001"/>
                    </a:ext>
                  </a:extLst>
                </a:gridCol>
              </a:tblGrid>
              <a:tr h="851730">
                <a:tc>
                  <a:txBody>
                    <a:bodyPr/>
                    <a:lstStyle/>
                    <a:p>
                      <a:pPr marL="0" marR="0" lvl="0" indent="0" algn="ctr" rtl="0">
                        <a:spcBef>
                          <a:spcPts val="0"/>
                        </a:spcBef>
                        <a:spcAft>
                          <a:spcPts val="0"/>
                        </a:spcAft>
                        <a:buNone/>
                      </a:pPr>
                      <a:r>
                        <a:rPr lang="it-IT" sz="1600" b="1" i="0" u="none" strike="noStrike" cap="none" dirty="0">
                          <a:solidFill>
                            <a:srgbClr val="2F75B5"/>
                          </a:solidFill>
                          <a:latin typeface="Calibri"/>
                          <a:ea typeface="Calibri"/>
                          <a:cs typeface="Calibri"/>
                          <a:sym typeface="Calibri"/>
                        </a:rPr>
                        <a:t>DEFINIZIONE</a:t>
                      </a:r>
                      <a:endParaRPr sz="2000" dirty="0"/>
                    </a:p>
                  </a:txBody>
                  <a:tcPr marL="9525" marR="9525" marT="9525" marB="0" anchor="ctr">
                    <a:lnL w="9525" cap="flat" cmpd="sng">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it-IT" sz="1800" b="0" i="0" u="none" strike="noStrike" cap="none">
                          <a:solidFill>
                            <a:srgbClr val="2F75B5"/>
                          </a:solidFill>
                          <a:latin typeface="Verdana"/>
                          <a:ea typeface="Verdana"/>
                          <a:cs typeface="Verdana"/>
                          <a:sym typeface="Verdana"/>
                        </a:rPr>
                        <a:t>Sgravio contributivo per l’assunzione a tempo determinato o indeterminato (anche in somministrazione) di donne rientranti in particolari casistiche</a:t>
                      </a:r>
                      <a:endParaRPr sz="2400"/>
                    </a:p>
                  </a:txBody>
                  <a:tcPr marL="9525" marR="9525" marT="9525" marB="0" anchor="ctr">
                    <a:lnL w="9525" cap="flat" cmpd="sng" algn="ctr">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448291">
                <a:tc>
                  <a:txBody>
                    <a:bodyPr/>
                    <a:lstStyle/>
                    <a:p>
                      <a:pPr marL="0" marR="0" lvl="0" indent="0" algn="ctr" rtl="0">
                        <a:spcBef>
                          <a:spcPts val="0"/>
                        </a:spcBef>
                        <a:spcAft>
                          <a:spcPts val="0"/>
                        </a:spcAft>
                        <a:buNone/>
                      </a:pPr>
                      <a:r>
                        <a:rPr lang="it-IT" sz="1600" b="1" i="0" u="none" strike="noStrike" cap="none">
                          <a:solidFill>
                            <a:srgbClr val="833C0C"/>
                          </a:solidFill>
                          <a:latin typeface="Calibri"/>
                          <a:ea typeface="Calibri"/>
                          <a:cs typeface="Calibri"/>
                          <a:sym typeface="Calibri"/>
                        </a:rPr>
                        <a:t>A CHI E' RIVOLTO</a:t>
                      </a:r>
                      <a:endParaRPr sz="2000"/>
                    </a:p>
                  </a:txBody>
                  <a:tcPr marL="9525" marR="9525" marT="95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it-IT" sz="1800" b="0" i="0" u="none" strike="noStrike" cap="none" dirty="0">
                          <a:solidFill>
                            <a:srgbClr val="833C0C"/>
                          </a:solidFill>
                          <a:latin typeface="Verdana"/>
                          <a:ea typeface="Verdana"/>
                          <a:cs typeface="Verdana"/>
                          <a:sym typeface="Verdana"/>
                        </a:rPr>
                        <a:t>Tutti i datori di lavoro privati</a:t>
                      </a:r>
                      <a:endParaRPr sz="2400" dirty="0"/>
                    </a:p>
                  </a:txBody>
                  <a:tcPr marL="9525" marR="9525" marT="95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2129344">
                <a:tc>
                  <a:txBody>
                    <a:bodyPr/>
                    <a:lstStyle/>
                    <a:p>
                      <a:pPr marL="0" marR="0" lvl="0" indent="0" algn="ctr" rtl="0">
                        <a:spcBef>
                          <a:spcPts val="0"/>
                        </a:spcBef>
                        <a:spcAft>
                          <a:spcPts val="0"/>
                        </a:spcAft>
                        <a:buNone/>
                      </a:pPr>
                      <a:r>
                        <a:rPr lang="it-IT" sz="1600" b="1" i="0" u="none" strike="noStrike" cap="none">
                          <a:solidFill>
                            <a:srgbClr val="2F75B5"/>
                          </a:solidFill>
                          <a:latin typeface="Calibri"/>
                          <a:ea typeface="Calibri"/>
                          <a:cs typeface="Calibri"/>
                          <a:sym typeface="Calibri"/>
                        </a:rPr>
                        <a:t>AGEVOLAZIONI</a:t>
                      </a:r>
                      <a:endParaRPr sz="2000"/>
                    </a:p>
                  </a:txBody>
                  <a:tcPr marL="9525" marR="9525" marT="95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it-IT" sz="1800" b="0" i="0" u="none" strike="noStrike" cap="none" dirty="0" smtClean="0">
                          <a:solidFill>
                            <a:srgbClr val="2F75B5"/>
                          </a:solidFill>
                          <a:latin typeface="Verdana"/>
                          <a:ea typeface="Verdana"/>
                          <a:cs typeface="Verdana"/>
                          <a:sym typeface="Verdana"/>
                        </a:rPr>
                        <a:t>Sgravio contributivo del 100% per 12 mesi</a:t>
                      </a:r>
                      <a:r>
                        <a:rPr lang="it-IT" sz="1800" b="0" i="0" u="none" strike="noStrike" cap="none" baseline="0" dirty="0" smtClean="0">
                          <a:solidFill>
                            <a:srgbClr val="2F75B5"/>
                          </a:solidFill>
                          <a:latin typeface="Verdana"/>
                          <a:ea typeface="Verdana"/>
                          <a:cs typeface="Verdana"/>
                          <a:sym typeface="Verdana"/>
                        </a:rPr>
                        <a:t> per tempo determinato o 18 per tempo indeterminato.</a:t>
                      </a:r>
                      <a:r>
                        <a:rPr lang="it-IT" sz="1800" b="0" i="0" u="none" strike="noStrike" cap="none" dirty="0">
                          <a:solidFill>
                            <a:srgbClr val="2F75B5"/>
                          </a:solidFill>
                          <a:latin typeface="Verdana"/>
                          <a:ea typeface="Verdana"/>
                          <a:cs typeface="Verdana"/>
                          <a:sym typeface="Verdana"/>
                        </a:rPr>
                        <a:t/>
                      </a:r>
                      <a:br>
                        <a:rPr lang="it-IT" sz="1800" b="0" i="0" u="none" strike="noStrike" cap="none" dirty="0">
                          <a:solidFill>
                            <a:srgbClr val="2F75B5"/>
                          </a:solidFill>
                          <a:latin typeface="Verdana"/>
                          <a:ea typeface="Verdana"/>
                          <a:cs typeface="Verdana"/>
                          <a:sym typeface="Verdana"/>
                        </a:rPr>
                      </a:br>
                      <a:r>
                        <a:rPr lang="it-IT" sz="1800" b="0" i="0" u="none" strike="noStrike" cap="none" dirty="0">
                          <a:solidFill>
                            <a:srgbClr val="2F75B5"/>
                          </a:solidFill>
                          <a:latin typeface="Verdana"/>
                          <a:ea typeface="Verdana"/>
                          <a:cs typeface="Verdana"/>
                          <a:sym typeface="Verdana"/>
                        </a:rPr>
                        <a:t>Le lavoratrici devono essere </a:t>
                      </a:r>
                      <a:r>
                        <a:rPr lang="it-IT" sz="1800" b="0" i="0" u="none" strike="noStrike" cap="none" dirty="0" smtClean="0">
                          <a:solidFill>
                            <a:srgbClr val="2F75B5"/>
                          </a:solidFill>
                          <a:latin typeface="Verdana"/>
                          <a:ea typeface="Verdana"/>
                          <a:cs typeface="Verdana"/>
                          <a:sym typeface="Verdana"/>
                        </a:rPr>
                        <a:t>over 50 o prive </a:t>
                      </a:r>
                      <a:r>
                        <a:rPr lang="it-IT" sz="1800" b="0" i="0" u="none" strike="noStrike" cap="none" dirty="0">
                          <a:solidFill>
                            <a:srgbClr val="2F75B5"/>
                          </a:solidFill>
                          <a:latin typeface="Verdana"/>
                          <a:ea typeface="Verdana"/>
                          <a:cs typeface="Verdana"/>
                          <a:sym typeface="Verdana"/>
                        </a:rPr>
                        <a:t>di un impiego regolarmente retribuito da almeno 24 mesi, o da 6 mesi se risiedono in aree svantaggiate o lavorano in una professione o in un settore economico caratterizzati da un’accentuata disparità occupazionale di genere</a:t>
                      </a:r>
                      <a:endParaRPr sz="1800" b="0" i="0" u="none" strike="noStrike" cap="none" dirty="0">
                        <a:solidFill>
                          <a:srgbClr val="2F75B5"/>
                        </a:solidFill>
                        <a:latin typeface="Verdana"/>
                        <a:ea typeface="Verdana"/>
                        <a:cs typeface="Verdana"/>
                        <a:sym typeface="Verdana"/>
                      </a:endParaRPr>
                    </a:p>
                  </a:txBody>
                  <a:tcPr marL="9525" marR="9525" marT="95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896585">
                <a:tc>
                  <a:txBody>
                    <a:bodyPr/>
                    <a:lstStyle/>
                    <a:p>
                      <a:pPr marL="0" marR="0" lvl="0" indent="0" algn="ctr" rtl="0">
                        <a:spcBef>
                          <a:spcPts val="0"/>
                        </a:spcBef>
                        <a:spcAft>
                          <a:spcPts val="0"/>
                        </a:spcAft>
                        <a:buNone/>
                      </a:pPr>
                      <a:r>
                        <a:rPr lang="it-IT" sz="1600" b="1" i="0" u="none" strike="noStrike" cap="none" dirty="0">
                          <a:solidFill>
                            <a:srgbClr val="2F75B5"/>
                          </a:solidFill>
                          <a:latin typeface="Calibri"/>
                          <a:ea typeface="Calibri"/>
                          <a:cs typeface="Calibri"/>
                          <a:sym typeface="Calibri"/>
                        </a:rPr>
                        <a:t>TIPI DI CONTRATTO</a:t>
                      </a:r>
                      <a:endParaRPr sz="2000" dirty="0"/>
                    </a:p>
                  </a:txBody>
                  <a:tcPr marL="9525" marR="9525" marT="9525" marB="0" anchor="ctr">
                    <a:lnL w="9525" cap="flat" cmpd="sng">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it-IT" sz="1800" b="0" i="0" u="none" strike="noStrike" cap="none" dirty="0">
                          <a:solidFill>
                            <a:srgbClr val="2F75B5"/>
                          </a:solidFill>
                          <a:latin typeface="Verdana"/>
                          <a:ea typeface="Verdana"/>
                          <a:cs typeface="Verdana"/>
                          <a:sym typeface="Verdana"/>
                        </a:rPr>
                        <a:t>Assunzioni a tempo indeterminato e </a:t>
                      </a:r>
                      <a:r>
                        <a:rPr lang="it-IT" sz="1800" b="0" i="0" u="none" strike="noStrike" cap="none" dirty="0" smtClean="0">
                          <a:solidFill>
                            <a:srgbClr val="2F75B5"/>
                          </a:solidFill>
                          <a:latin typeface="Verdana"/>
                          <a:ea typeface="Verdana"/>
                          <a:cs typeface="Verdana"/>
                          <a:sym typeface="Verdana"/>
                        </a:rPr>
                        <a:t>determinato o trasformazione</a:t>
                      </a:r>
                      <a:endParaRPr sz="2400" dirty="0"/>
                    </a:p>
                  </a:txBody>
                  <a:tcPr marL="9525" marR="9525" marT="9525" marB="0" anchor="ctr">
                    <a:lnL w="9525" cap="flat" cmpd="sng" algn="ctr">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448291">
                <a:tc>
                  <a:txBody>
                    <a:bodyPr/>
                    <a:lstStyle/>
                    <a:p>
                      <a:pPr marL="0" marR="0" lvl="0" indent="0" algn="ctr" rtl="0">
                        <a:spcBef>
                          <a:spcPts val="0"/>
                        </a:spcBef>
                        <a:spcAft>
                          <a:spcPts val="0"/>
                        </a:spcAft>
                        <a:buNone/>
                      </a:pPr>
                      <a:r>
                        <a:rPr lang="it-IT" sz="1600" b="1" i="0" u="none" strike="noStrike" cap="none">
                          <a:solidFill>
                            <a:srgbClr val="833C0C"/>
                          </a:solidFill>
                          <a:latin typeface="Calibri"/>
                          <a:ea typeface="Calibri"/>
                          <a:cs typeface="Calibri"/>
                          <a:sym typeface="Calibri"/>
                        </a:rPr>
                        <a:t>MODALITA'</a:t>
                      </a:r>
                      <a:endParaRPr sz="2000"/>
                    </a:p>
                  </a:txBody>
                  <a:tcPr marL="9525" marR="9525" marT="95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it-IT" sz="1800" b="0" i="0" u="none" strike="noStrike" cap="none" dirty="0">
                          <a:solidFill>
                            <a:srgbClr val="833C0C"/>
                          </a:solidFill>
                          <a:latin typeface="Verdana"/>
                          <a:ea typeface="Verdana"/>
                          <a:cs typeface="Verdana"/>
                          <a:sym typeface="Verdana"/>
                        </a:rPr>
                        <a:t>Domanda su portale INPS tramite </a:t>
                      </a:r>
                      <a:r>
                        <a:rPr lang="it-IT" sz="1800" b="0" i="0" u="none" strike="noStrike" cap="none" dirty="0" err="1" smtClean="0">
                          <a:solidFill>
                            <a:srgbClr val="833C0C"/>
                          </a:solidFill>
                          <a:latin typeface="Verdana"/>
                          <a:ea typeface="Verdana"/>
                          <a:cs typeface="Verdana"/>
                          <a:sym typeface="Verdana"/>
                        </a:rPr>
                        <a:t>UniEmens</a:t>
                      </a:r>
                      <a:r>
                        <a:rPr lang="it-IT" sz="1800" b="0" i="0" u="none" strike="noStrike" cap="none" dirty="0" smtClean="0">
                          <a:solidFill>
                            <a:srgbClr val="833C0C"/>
                          </a:solidFill>
                          <a:latin typeface="Verdana"/>
                          <a:ea typeface="Verdana"/>
                          <a:cs typeface="Verdana"/>
                          <a:sym typeface="Verdana"/>
                        </a:rPr>
                        <a:t>.</a:t>
                      </a:r>
                      <a:r>
                        <a:rPr lang="it-IT" sz="1800" b="0" i="0" u="none" strike="noStrike" cap="none" baseline="0" dirty="0" smtClean="0">
                          <a:solidFill>
                            <a:srgbClr val="833C0C"/>
                          </a:solidFill>
                          <a:latin typeface="Verdana"/>
                          <a:ea typeface="Verdana"/>
                          <a:cs typeface="Verdana"/>
                          <a:sym typeface="Verdana"/>
                        </a:rPr>
                        <a:t> </a:t>
                      </a:r>
                      <a:r>
                        <a:rPr lang="en-US" sz="1800" b="0" i="0" u="none" strike="noStrike" cap="none" baseline="0" dirty="0" smtClean="0">
                          <a:solidFill>
                            <a:srgbClr val="833C0C"/>
                          </a:solidFill>
                          <a:latin typeface="Verdana"/>
                          <a:ea typeface="Verdana"/>
                          <a:cs typeface="Verdana"/>
                          <a:sym typeface="Verdana"/>
                        </a:rPr>
                        <a:t>L. 92/2012 art. 4, </a:t>
                      </a:r>
                      <a:r>
                        <a:rPr lang="en-US" sz="1800" b="0" i="0" u="none" strike="noStrike" cap="none" baseline="0" dirty="0" err="1" smtClean="0">
                          <a:solidFill>
                            <a:srgbClr val="833C0C"/>
                          </a:solidFill>
                          <a:latin typeface="Verdana"/>
                          <a:ea typeface="Verdana"/>
                          <a:cs typeface="Verdana"/>
                          <a:sym typeface="Verdana"/>
                        </a:rPr>
                        <a:t>commi</a:t>
                      </a:r>
                      <a:r>
                        <a:rPr lang="en-US" sz="1800" b="0" i="0" u="none" strike="noStrike" cap="none" baseline="0" dirty="0" smtClean="0">
                          <a:solidFill>
                            <a:srgbClr val="833C0C"/>
                          </a:solidFill>
                          <a:latin typeface="Verdana"/>
                          <a:ea typeface="Verdana"/>
                          <a:cs typeface="Verdana"/>
                          <a:sym typeface="Verdana"/>
                        </a:rPr>
                        <a:t> 8-11</a:t>
                      </a:r>
                      <a:endParaRPr sz="1800" b="0" i="0" u="none" strike="noStrike" cap="none" dirty="0">
                        <a:solidFill>
                          <a:srgbClr val="833C0C"/>
                        </a:solidFill>
                        <a:latin typeface="Verdana"/>
                        <a:ea typeface="Verdana"/>
                        <a:cs typeface="Verdana"/>
                        <a:sym typeface="Verdana"/>
                      </a:endParaRPr>
                    </a:p>
                  </a:txBody>
                  <a:tcPr marL="9525" marR="9525" marT="95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31"/>
          <p:cNvSpPr/>
          <p:nvPr/>
        </p:nvSpPr>
        <p:spPr>
          <a:xfrm>
            <a:off x="731520" y="1719240"/>
            <a:ext cx="1840991" cy="2694263"/>
          </a:xfrm>
          <a:prstGeom prst="rect">
            <a:avLst/>
          </a:prstGeom>
          <a:noFill/>
          <a:ln>
            <a:noFill/>
          </a:ln>
        </p:spPr>
        <p:txBody>
          <a:bodyPr spcFirstLastPara="1" wrap="square" lIns="0" tIns="45700" rIns="0" bIns="45700" anchor="t" anchorCtr="0">
            <a:noAutofit/>
          </a:bodyPr>
          <a:lstStyle/>
          <a:p>
            <a:pPr marL="0" marR="0" lvl="0" indent="0" algn="just" rtl="0">
              <a:lnSpc>
                <a:spcPct val="115384"/>
              </a:lnSpc>
              <a:spcBef>
                <a:spcPts val="0"/>
              </a:spcBef>
              <a:spcAft>
                <a:spcPts val="0"/>
              </a:spcAft>
              <a:buClr>
                <a:schemeClr val="dk1"/>
              </a:buClr>
              <a:buSzPts val="1300"/>
              <a:buFont typeface="Calibri"/>
              <a:buNone/>
            </a:pPr>
            <a:endParaRPr sz="1300" b="0" i="0" u="none" strike="noStrike" cap="none">
              <a:solidFill>
                <a:srgbClr val="1E4099"/>
              </a:solidFill>
              <a:latin typeface="Verdana"/>
              <a:ea typeface="Verdana"/>
              <a:cs typeface="Verdana"/>
              <a:sym typeface="Verdana"/>
            </a:endParaRPr>
          </a:p>
        </p:txBody>
      </p:sp>
      <p:sp>
        <p:nvSpPr>
          <p:cNvPr id="350" name="Google Shape;350;p31"/>
          <p:cNvSpPr/>
          <p:nvPr/>
        </p:nvSpPr>
        <p:spPr>
          <a:xfrm>
            <a:off x="0" y="-23718"/>
            <a:ext cx="576000" cy="6886668"/>
          </a:xfrm>
          <a:prstGeom prst="rect">
            <a:avLst/>
          </a:prstGeom>
          <a:solidFill>
            <a:srgbClr val="1E4099"/>
          </a:solidFill>
          <a:ln w="12700" cap="flat" cmpd="sng">
            <a:solidFill>
              <a:srgbClr val="00329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Calibri"/>
              <a:buNone/>
            </a:pPr>
            <a:endParaRPr sz="2800" b="1" i="0" u="none" strike="noStrike" cap="none">
              <a:solidFill>
                <a:srgbClr val="FFFFFF"/>
              </a:solidFill>
              <a:latin typeface="Verdana"/>
              <a:ea typeface="Verdana"/>
              <a:cs typeface="Verdana"/>
              <a:sym typeface="Verdana"/>
            </a:endParaRPr>
          </a:p>
        </p:txBody>
      </p:sp>
      <p:sp>
        <p:nvSpPr>
          <p:cNvPr id="351" name="Google Shape;351;p31"/>
          <p:cNvSpPr/>
          <p:nvPr/>
        </p:nvSpPr>
        <p:spPr>
          <a:xfrm>
            <a:off x="1023747" y="1851683"/>
            <a:ext cx="10652845" cy="4530455"/>
          </a:xfrm>
          <a:prstGeom prst="rect">
            <a:avLst/>
          </a:prstGeom>
          <a:noFill/>
          <a:ln>
            <a:noFill/>
          </a:ln>
        </p:spPr>
        <p:txBody>
          <a:bodyPr spcFirstLastPara="1" wrap="square" lIns="0" tIns="45700" rIns="0" bIns="45700" anchor="t" anchorCtr="0">
            <a:noAutofit/>
          </a:bodyPr>
          <a:lstStyle/>
          <a:p>
            <a:pPr marL="0" marR="0" lvl="0" indent="0" algn="just" rtl="0">
              <a:lnSpc>
                <a:spcPct val="75000"/>
              </a:lnSpc>
              <a:spcBef>
                <a:spcPts val="0"/>
              </a:spcBef>
              <a:spcAft>
                <a:spcPts val="0"/>
              </a:spcAft>
              <a:buClr>
                <a:schemeClr val="dk1"/>
              </a:buClr>
              <a:buSzPts val="2000"/>
              <a:buFont typeface="Calibri"/>
              <a:buNone/>
            </a:pPr>
            <a:endParaRPr sz="2000" b="1" i="0" u="none" strike="noStrike" cap="none">
              <a:solidFill>
                <a:srgbClr val="1E4099"/>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rgbClr val="000000"/>
              </a:solidFill>
              <a:latin typeface="Calibri"/>
              <a:ea typeface="Calibri"/>
              <a:cs typeface="Calibri"/>
              <a:sym typeface="Calibri"/>
            </a:endParaRPr>
          </a:p>
          <a:p>
            <a:pPr marL="0" marR="0" lvl="0" indent="0" algn="just" rtl="0">
              <a:lnSpc>
                <a:spcPct val="75000"/>
              </a:lnSpc>
              <a:spcBef>
                <a:spcPts val="300"/>
              </a:spcBef>
              <a:spcAft>
                <a:spcPts val="0"/>
              </a:spcAft>
              <a:buClr>
                <a:schemeClr val="dk1"/>
              </a:buClr>
              <a:buSzPts val="2000"/>
              <a:buFont typeface="Calibri"/>
              <a:buNone/>
            </a:pPr>
            <a:endParaRPr sz="2000" b="0" i="0" u="none" strike="noStrike" cap="none">
              <a:solidFill>
                <a:srgbClr val="1E4099"/>
              </a:solidFill>
              <a:latin typeface="Verdana"/>
              <a:ea typeface="Verdana"/>
              <a:cs typeface="Verdana"/>
              <a:sym typeface="Verdana"/>
            </a:endParaRPr>
          </a:p>
          <a:p>
            <a:pPr marL="0" marR="0" lvl="0" indent="0" algn="just" rtl="0">
              <a:lnSpc>
                <a:spcPct val="75000"/>
              </a:lnSpc>
              <a:spcBef>
                <a:spcPts val="300"/>
              </a:spcBef>
              <a:spcAft>
                <a:spcPts val="0"/>
              </a:spcAft>
              <a:buClr>
                <a:schemeClr val="dk1"/>
              </a:buClr>
              <a:buSzPts val="2000"/>
              <a:buFont typeface="Calibri"/>
              <a:buNone/>
            </a:pPr>
            <a:endParaRPr sz="2000" b="0" i="0" u="none" strike="noStrike" cap="none">
              <a:solidFill>
                <a:srgbClr val="000000"/>
              </a:solidFill>
              <a:latin typeface="Verdana"/>
              <a:ea typeface="Verdana"/>
              <a:cs typeface="Verdana"/>
              <a:sym typeface="Verdana"/>
            </a:endParaRPr>
          </a:p>
        </p:txBody>
      </p:sp>
      <p:sp>
        <p:nvSpPr>
          <p:cNvPr id="352" name="Google Shape;352;p31"/>
          <p:cNvSpPr/>
          <p:nvPr/>
        </p:nvSpPr>
        <p:spPr>
          <a:xfrm>
            <a:off x="1023747" y="5340720"/>
            <a:ext cx="10801257" cy="1694463"/>
          </a:xfrm>
          <a:prstGeom prst="rect">
            <a:avLst/>
          </a:prstGeom>
          <a:noFill/>
          <a:ln>
            <a:noFill/>
          </a:ln>
        </p:spPr>
        <p:txBody>
          <a:bodyPr spcFirstLastPara="1" wrap="square" lIns="0" tIns="45700" rIns="0" bIns="45700" anchor="t" anchorCtr="0">
            <a:noAutofit/>
          </a:bodyPr>
          <a:lstStyle/>
          <a:p>
            <a:pPr marL="0" marR="0" lvl="0" indent="0" algn="l" rtl="0">
              <a:lnSpc>
                <a:spcPct val="75000"/>
              </a:lnSpc>
              <a:spcBef>
                <a:spcPts val="0"/>
              </a:spcBef>
              <a:spcAft>
                <a:spcPts val="0"/>
              </a:spcAft>
              <a:buClr>
                <a:schemeClr val="dk1"/>
              </a:buClr>
              <a:buSzPts val="2000"/>
              <a:buFont typeface="Calibri"/>
              <a:buNone/>
            </a:pPr>
            <a:endParaRPr sz="2000" b="0" i="0" u="none" strike="noStrike" cap="none">
              <a:solidFill>
                <a:srgbClr val="000000"/>
              </a:solidFill>
              <a:latin typeface="Verdana"/>
              <a:ea typeface="Verdana"/>
              <a:cs typeface="Verdana"/>
              <a:sym typeface="Verdana"/>
            </a:endParaRPr>
          </a:p>
        </p:txBody>
      </p:sp>
      <p:sp>
        <p:nvSpPr>
          <p:cNvPr id="353" name="Google Shape;353;p31"/>
          <p:cNvSpPr/>
          <p:nvPr/>
        </p:nvSpPr>
        <p:spPr>
          <a:xfrm>
            <a:off x="859572" y="1412437"/>
            <a:ext cx="5466584" cy="369332"/>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54" name="Google Shape;354;p31"/>
          <p:cNvSpPr/>
          <p:nvPr/>
        </p:nvSpPr>
        <p:spPr>
          <a:xfrm>
            <a:off x="724411" y="1491193"/>
            <a:ext cx="10472324" cy="258532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p:txBody>
      </p:sp>
      <p:pic>
        <p:nvPicPr>
          <p:cNvPr id="355" name="Google Shape;355;p31" descr="Immagine che contiene testo, mappa&#10;&#10;Descrizione generata automaticamente"/>
          <p:cNvPicPr preferRelativeResize="0"/>
          <p:nvPr/>
        </p:nvPicPr>
        <p:blipFill rotWithShape="1">
          <a:blip r:embed="rId3">
            <a:alphaModFix/>
          </a:blip>
          <a:srcRect/>
          <a:stretch/>
        </p:blipFill>
        <p:spPr>
          <a:xfrm>
            <a:off x="10914927" y="0"/>
            <a:ext cx="1277073" cy="6858000"/>
          </a:xfrm>
          <a:prstGeom prst="rect">
            <a:avLst/>
          </a:prstGeom>
          <a:noFill/>
          <a:ln>
            <a:noFill/>
          </a:ln>
        </p:spPr>
      </p:pic>
      <p:sp>
        <p:nvSpPr>
          <p:cNvPr id="356" name="Google Shape;356;p31"/>
          <p:cNvSpPr txBox="1">
            <a:spLocks noGrp="1"/>
          </p:cNvSpPr>
          <p:nvPr>
            <p:ph type="title"/>
          </p:nvPr>
        </p:nvSpPr>
        <p:spPr>
          <a:xfrm>
            <a:off x="859572" y="512972"/>
            <a:ext cx="9906944" cy="8683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ct val="100000"/>
              <a:buFont typeface="Calibri"/>
              <a:buNone/>
            </a:pPr>
            <a:r>
              <a:rPr lang="it-IT" b="1" dirty="0" smtClean="0">
                <a:solidFill>
                  <a:srgbClr val="003299"/>
                </a:solidFill>
              </a:rPr>
              <a:t>Sostituzione di lavoratori/</a:t>
            </a:r>
            <a:r>
              <a:rPr lang="it-IT" b="1" dirty="0" err="1" smtClean="0">
                <a:solidFill>
                  <a:srgbClr val="003299"/>
                </a:solidFill>
              </a:rPr>
              <a:t>trici</a:t>
            </a:r>
            <a:r>
              <a:rPr lang="it-IT" b="1" dirty="0" smtClean="0">
                <a:solidFill>
                  <a:srgbClr val="003299"/>
                </a:solidFill>
              </a:rPr>
              <a:t> in congedo di maternità/paternità</a:t>
            </a:r>
            <a:endParaRPr b="1" dirty="0">
              <a:solidFill>
                <a:srgbClr val="003299"/>
              </a:solidFill>
            </a:endParaRPr>
          </a:p>
        </p:txBody>
      </p:sp>
      <p:graphicFrame>
        <p:nvGraphicFramePr>
          <p:cNvPr id="11" name="Google Shape;343;p30"/>
          <p:cNvGraphicFramePr/>
          <p:nvPr>
            <p:extLst>
              <p:ext uri="{D42A27DB-BD31-4B8C-83A1-F6EECF244321}">
                <p14:modId xmlns:p14="http://schemas.microsoft.com/office/powerpoint/2010/main" val="141991423"/>
              </p:ext>
            </p:extLst>
          </p:nvPr>
        </p:nvGraphicFramePr>
        <p:xfrm>
          <a:off x="731520" y="1847866"/>
          <a:ext cx="10034996" cy="4489113"/>
        </p:xfrm>
        <a:graphic>
          <a:graphicData uri="http://schemas.openxmlformats.org/drawingml/2006/table">
            <a:tbl>
              <a:tblPr>
                <a:noFill/>
                <a:tableStyleId>{28BBFC52-3FA3-47F3-B252-B6A663CD6933}</a:tableStyleId>
              </a:tblPr>
              <a:tblGrid>
                <a:gridCol w="1587488">
                  <a:extLst>
                    <a:ext uri="{9D8B030D-6E8A-4147-A177-3AD203B41FA5}">
                      <a16:colId xmlns:a16="http://schemas.microsoft.com/office/drawing/2014/main" val="20000"/>
                    </a:ext>
                  </a:extLst>
                </a:gridCol>
                <a:gridCol w="8447508">
                  <a:extLst>
                    <a:ext uri="{9D8B030D-6E8A-4147-A177-3AD203B41FA5}">
                      <a16:colId xmlns:a16="http://schemas.microsoft.com/office/drawing/2014/main" val="20001"/>
                    </a:ext>
                  </a:extLst>
                </a:gridCol>
              </a:tblGrid>
              <a:tr h="851730">
                <a:tc>
                  <a:txBody>
                    <a:bodyPr/>
                    <a:lstStyle/>
                    <a:p>
                      <a:pPr marL="0" marR="0" lvl="0" indent="0" algn="ctr" rtl="0">
                        <a:spcBef>
                          <a:spcPts val="0"/>
                        </a:spcBef>
                        <a:spcAft>
                          <a:spcPts val="0"/>
                        </a:spcAft>
                        <a:buNone/>
                      </a:pPr>
                      <a:r>
                        <a:rPr lang="it-IT" sz="1800" b="1" i="0" u="none" strike="noStrike" cap="none" dirty="0">
                          <a:solidFill>
                            <a:srgbClr val="2F75B5"/>
                          </a:solidFill>
                          <a:latin typeface="Calibri"/>
                          <a:ea typeface="Calibri"/>
                          <a:cs typeface="Calibri"/>
                          <a:sym typeface="Calibri"/>
                        </a:rPr>
                        <a:t>DEFINIZIONE</a:t>
                      </a:r>
                      <a:endParaRPr sz="1800" b="1" i="0" u="none" strike="noStrike" cap="none" dirty="0">
                        <a:solidFill>
                          <a:srgbClr val="2F75B5"/>
                        </a:solidFill>
                        <a:latin typeface="Calibri"/>
                        <a:ea typeface="Calibri"/>
                        <a:cs typeface="Calibri"/>
                        <a:sym typeface="Arial"/>
                      </a:endParaRPr>
                    </a:p>
                  </a:txBody>
                  <a:tcPr marL="9525" marR="9525" marT="9525" marB="0" anchor="ctr">
                    <a:lnL w="9525" cap="flat" cmpd="sng">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it-IT" sz="2400" b="0" i="0" u="none" strike="noStrike" cap="none" dirty="0" smtClean="0">
                          <a:solidFill>
                            <a:srgbClr val="2F75B5"/>
                          </a:solidFill>
                          <a:latin typeface="Calibri"/>
                          <a:ea typeface="Calibri"/>
                          <a:cs typeface="Calibri"/>
                          <a:sym typeface="Arial"/>
                        </a:rPr>
                        <a:t>Lavoratori assunti in sostituzione di lavoratrici/lavoratori in congedo di maternità/paternità da parte di</a:t>
                      </a:r>
                      <a:r>
                        <a:rPr lang="it-IT" sz="2400" b="0" i="0" u="none" strike="noStrike" cap="none" baseline="0" dirty="0" smtClean="0">
                          <a:solidFill>
                            <a:srgbClr val="2F75B5"/>
                          </a:solidFill>
                          <a:latin typeface="Calibri"/>
                          <a:ea typeface="Calibri"/>
                          <a:cs typeface="Calibri"/>
                          <a:sym typeface="Arial"/>
                        </a:rPr>
                        <a:t>  imprese con meno di 20 dipendenti</a:t>
                      </a:r>
                      <a:endParaRPr sz="2400" b="0" i="0" u="none" strike="noStrike" cap="none" dirty="0">
                        <a:solidFill>
                          <a:srgbClr val="2F75B5"/>
                        </a:solidFill>
                        <a:latin typeface="Calibri"/>
                        <a:ea typeface="Calibri"/>
                        <a:cs typeface="Calibri"/>
                        <a:sym typeface="Arial"/>
                      </a:endParaRPr>
                    </a:p>
                  </a:txBody>
                  <a:tcPr marL="9525" marR="9525" marT="9525" marB="0" anchor="ctr">
                    <a:lnL w="9525" cap="flat" cmpd="sng" algn="ctr">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448291">
                <a:tc>
                  <a:txBody>
                    <a:bodyPr/>
                    <a:lstStyle/>
                    <a:p>
                      <a:pPr marL="0" marR="0" lvl="0" indent="0" algn="ctr" rtl="0">
                        <a:spcBef>
                          <a:spcPts val="0"/>
                        </a:spcBef>
                        <a:spcAft>
                          <a:spcPts val="0"/>
                        </a:spcAft>
                        <a:buNone/>
                      </a:pPr>
                      <a:r>
                        <a:rPr lang="it-IT" sz="1600" b="1" i="0" u="none" strike="noStrike" cap="none">
                          <a:solidFill>
                            <a:srgbClr val="833C0C"/>
                          </a:solidFill>
                          <a:latin typeface="Calibri"/>
                          <a:ea typeface="Calibri"/>
                          <a:cs typeface="Calibri"/>
                          <a:sym typeface="Calibri"/>
                        </a:rPr>
                        <a:t>A CHI E' RIVOLTO</a:t>
                      </a:r>
                      <a:endParaRPr sz="2000"/>
                    </a:p>
                  </a:txBody>
                  <a:tcPr marL="9525" marR="9525" marT="95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it-IT" sz="1800" b="0" i="0" u="none" strike="noStrike" cap="none" dirty="0">
                          <a:solidFill>
                            <a:srgbClr val="833C0C"/>
                          </a:solidFill>
                          <a:latin typeface="Verdana"/>
                          <a:ea typeface="Verdana"/>
                          <a:cs typeface="Verdana"/>
                          <a:sym typeface="Verdana"/>
                        </a:rPr>
                        <a:t>Tutti i datori di lavoro </a:t>
                      </a:r>
                      <a:r>
                        <a:rPr lang="it-IT" sz="1800" b="0" i="0" u="none" strike="noStrike" cap="none" dirty="0" smtClean="0">
                          <a:solidFill>
                            <a:srgbClr val="833C0C"/>
                          </a:solidFill>
                          <a:latin typeface="Verdana"/>
                          <a:ea typeface="Verdana"/>
                          <a:cs typeface="Verdana"/>
                          <a:sym typeface="Verdana"/>
                        </a:rPr>
                        <a:t>privati </a:t>
                      </a:r>
                      <a:r>
                        <a:rPr lang="it-IT" sz="1800" b="0" i="0" u="none" strike="noStrike" cap="none" dirty="0" smtClean="0">
                          <a:solidFill>
                            <a:srgbClr val="833C0C"/>
                          </a:solidFill>
                          <a:latin typeface="Verdana"/>
                          <a:ea typeface="Verdana"/>
                          <a:cs typeface="Verdana"/>
                          <a:sym typeface="Arial"/>
                        </a:rPr>
                        <a:t>con meno di 20 dipendenti </a:t>
                      </a:r>
                      <a:endParaRPr sz="1800" b="0" i="0" u="none" strike="noStrike" cap="none" dirty="0">
                        <a:solidFill>
                          <a:srgbClr val="833C0C"/>
                        </a:solidFill>
                        <a:latin typeface="Verdana"/>
                        <a:ea typeface="Verdana"/>
                        <a:cs typeface="Verdana"/>
                        <a:sym typeface="Arial"/>
                      </a:endParaRPr>
                    </a:p>
                  </a:txBody>
                  <a:tcPr marL="9525" marR="9525" marT="95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1540227">
                <a:tc>
                  <a:txBody>
                    <a:bodyPr/>
                    <a:lstStyle/>
                    <a:p>
                      <a:pPr marL="0" marR="0" lvl="0" indent="0" algn="ctr" rtl="0">
                        <a:spcBef>
                          <a:spcPts val="0"/>
                        </a:spcBef>
                        <a:spcAft>
                          <a:spcPts val="0"/>
                        </a:spcAft>
                        <a:buNone/>
                      </a:pPr>
                      <a:r>
                        <a:rPr lang="it-IT" sz="1600" b="1" i="0" u="none" strike="noStrike" cap="none">
                          <a:solidFill>
                            <a:srgbClr val="2F75B5"/>
                          </a:solidFill>
                          <a:latin typeface="Calibri"/>
                          <a:ea typeface="Calibri"/>
                          <a:cs typeface="Calibri"/>
                          <a:sym typeface="Calibri"/>
                        </a:rPr>
                        <a:t>AGEVOLAZIONI</a:t>
                      </a:r>
                      <a:endParaRPr sz="2000"/>
                    </a:p>
                  </a:txBody>
                  <a:tcPr marL="9525" marR="9525" marT="95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it-IT" sz="1800" b="0" i="0" u="none" strike="noStrike" cap="none" dirty="0" smtClean="0">
                          <a:solidFill>
                            <a:srgbClr val="2F75B5"/>
                          </a:solidFill>
                          <a:latin typeface="Verdana"/>
                          <a:ea typeface="Verdana"/>
                          <a:cs typeface="Verdana"/>
                          <a:sym typeface="Verdana"/>
                        </a:rPr>
                        <a:t>Sgravio contributivo del 50% fino al compimento di un anno di età del bambino del sostituito</a:t>
                      </a:r>
                      <a:endParaRPr sz="1800" b="0" i="0" u="none" strike="noStrike" cap="none" dirty="0">
                        <a:solidFill>
                          <a:srgbClr val="2F75B5"/>
                        </a:solidFill>
                        <a:latin typeface="Verdana"/>
                        <a:ea typeface="Verdana"/>
                        <a:cs typeface="Verdana"/>
                        <a:sym typeface="Verdana"/>
                      </a:endParaRPr>
                    </a:p>
                  </a:txBody>
                  <a:tcPr marL="9525" marR="9525" marT="95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896585">
                <a:tc>
                  <a:txBody>
                    <a:bodyPr/>
                    <a:lstStyle/>
                    <a:p>
                      <a:pPr marL="0" marR="0" lvl="0" indent="0" algn="ctr" rtl="0">
                        <a:spcBef>
                          <a:spcPts val="0"/>
                        </a:spcBef>
                        <a:spcAft>
                          <a:spcPts val="0"/>
                        </a:spcAft>
                        <a:buNone/>
                      </a:pPr>
                      <a:r>
                        <a:rPr lang="it-IT" sz="1600" b="1" i="0" u="none" strike="noStrike" cap="none" dirty="0">
                          <a:solidFill>
                            <a:srgbClr val="2F75B5"/>
                          </a:solidFill>
                          <a:latin typeface="Calibri"/>
                          <a:ea typeface="Calibri"/>
                          <a:cs typeface="Calibri"/>
                          <a:sym typeface="Calibri"/>
                        </a:rPr>
                        <a:t>TIPI DI CONTRATTO</a:t>
                      </a:r>
                      <a:endParaRPr sz="2000" dirty="0"/>
                    </a:p>
                  </a:txBody>
                  <a:tcPr marL="9525" marR="9525" marT="9525" marB="0" anchor="ctr">
                    <a:lnL w="9525" cap="flat" cmpd="sng">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it-IT" sz="1800" b="0" i="0" u="none" strike="noStrike" cap="none" dirty="0">
                          <a:solidFill>
                            <a:srgbClr val="2F75B5"/>
                          </a:solidFill>
                          <a:latin typeface="Verdana"/>
                          <a:ea typeface="Verdana"/>
                          <a:cs typeface="Verdana"/>
                          <a:sym typeface="Verdana"/>
                        </a:rPr>
                        <a:t>Assunzioni a tempo </a:t>
                      </a:r>
                      <a:r>
                        <a:rPr lang="it-IT" sz="1800" b="0" i="0" u="none" strike="noStrike" cap="none" dirty="0" smtClean="0">
                          <a:solidFill>
                            <a:srgbClr val="2F75B5"/>
                          </a:solidFill>
                          <a:latin typeface="Verdana"/>
                          <a:ea typeface="Verdana"/>
                          <a:cs typeface="Verdana"/>
                          <a:sym typeface="Verdana"/>
                        </a:rPr>
                        <a:t>determinato</a:t>
                      </a:r>
                      <a:endParaRPr sz="2400" dirty="0"/>
                    </a:p>
                  </a:txBody>
                  <a:tcPr marL="9525" marR="9525" marT="9525" marB="0" anchor="ctr">
                    <a:lnL w="9525" cap="flat" cmpd="sng" algn="ctr">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448291">
                <a:tc>
                  <a:txBody>
                    <a:bodyPr/>
                    <a:lstStyle/>
                    <a:p>
                      <a:pPr marL="0" marR="0" lvl="0" indent="0" algn="ctr" rtl="0">
                        <a:spcBef>
                          <a:spcPts val="0"/>
                        </a:spcBef>
                        <a:spcAft>
                          <a:spcPts val="0"/>
                        </a:spcAft>
                        <a:buNone/>
                      </a:pPr>
                      <a:r>
                        <a:rPr lang="it-IT" sz="1600" b="0" i="0" u="none" strike="noStrike" cap="none" dirty="0" smtClean="0">
                          <a:solidFill>
                            <a:srgbClr val="833C0C"/>
                          </a:solidFill>
                          <a:latin typeface="Verdana"/>
                          <a:ea typeface="Verdana"/>
                          <a:cs typeface="Verdana"/>
                          <a:sym typeface="Arial"/>
                        </a:rPr>
                        <a:t>RIFERIMENTO NORMATIVO</a:t>
                      </a:r>
                      <a:endParaRPr sz="1600" b="0" i="0" u="none" strike="noStrike" cap="none" dirty="0">
                        <a:solidFill>
                          <a:srgbClr val="833C0C"/>
                        </a:solidFill>
                        <a:latin typeface="Verdana"/>
                        <a:ea typeface="Verdana"/>
                        <a:cs typeface="Verdana"/>
                        <a:sym typeface="Arial"/>
                      </a:endParaRPr>
                    </a:p>
                  </a:txBody>
                  <a:tcPr marL="9525" marR="9525" marT="95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800" b="0" i="0" u="none" strike="noStrike" cap="none" dirty="0" err="1" smtClean="0">
                          <a:solidFill>
                            <a:srgbClr val="833C0C"/>
                          </a:solidFill>
                          <a:latin typeface="Verdana"/>
                          <a:ea typeface="Verdana"/>
                          <a:cs typeface="Verdana"/>
                          <a:sym typeface="Verdana"/>
                        </a:rPr>
                        <a:t>D.Lgs</a:t>
                      </a:r>
                      <a:r>
                        <a:rPr lang="en-US" sz="1800" b="0" i="0" u="none" strike="noStrike" cap="none" dirty="0" smtClean="0">
                          <a:solidFill>
                            <a:srgbClr val="833C0C"/>
                          </a:solidFill>
                          <a:latin typeface="Verdana"/>
                          <a:ea typeface="Verdana"/>
                          <a:cs typeface="Verdana"/>
                          <a:sym typeface="Verdana"/>
                        </a:rPr>
                        <a:t>. 151/2001 art. 4, </a:t>
                      </a:r>
                      <a:r>
                        <a:rPr lang="en-US" sz="1800" b="0" i="0" u="none" strike="noStrike" cap="none" dirty="0" err="1" smtClean="0">
                          <a:solidFill>
                            <a:srgbClr val="833C0C"/>
                          </a:solidFill>
                          <a:latin typeface="Verdana"/>
                          <a:ea typeface="Verdana"/>
                          <a:cs typeface="Verdana"/>
                          <a:sym typeface="Verdana"/>
                        </a:rPr>
                        <a:t>commi</a:t>
                      </a:r>
                      <a:r>
                        <a:rPr lang="en-US" sz="1800" b="0" i="0" u="none" strike="noStrike" cap="none" dirty="0" smtClean="0">
                          <a:solidFill>
                            <a:srgbClr val="833C0C"/>
                          </a:solidFill>
                          <a:latin typeface="Verdana"/>
                          <a:ea typeface="Verdana"/>
                          <a:cs typeface="Verdana"/>
                          <a:sym typeface="Verdana"/>
                        </a:rPr>
                        <a:t> 3,4,5</a:t>
                      </a:r>
                      <a:endParaRPr sz="1800" b="0" i="0" u="none" strike="noStrike" cap="none" dirty="0">
                        <a:solidFill>
                          <a:srgbClr val="833C0C"/>
                        </a:solidFill>
                        <a:latin typeface="Verdana"/>
                        <a:ea typeface="Verdana"/>
                        <a:cs typeface="Verdana"/>
                        <a:sym typeface="Verdana"/>
                      </a:endParaRPr>
                    </a:p>
                  </a:txBody>
                  <a:tcPr marL="9525" marR="9525" marT="95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32"/>
          <p:cNvSpPr/>
          <p:nvPr/>
        </p:nvSpPr>
        <p:spPr>
          <a:xfrm>
            <a:off x="731520" y="1719240"/>
            <a:ext cx="1840991" cy="2694263"/>
          </a:xfrm>
          <a:prstGeom prst="rect">
            <a:avLst/>
          </a:prstGeom>
          <a:noFill/>
          <a:ln>
            <a:noFill/>
          </a:ln>
        </p:spPr>
        <p:txBody>
          <a:bodyPr spcFirstLastPara="1" wrap="square" lIns="0" tIns="45700" rIns="0" bIns="45700" anchor="t" anchorCtr="0">
            <a:noAutofit/>
          </a:bodyPr>
          <a:lstStyle/>
          <a:p>
            <a:pPr marL="0" marR="0" lvl="0" indent="0" algn="just" rtl="0">
              <a:lnSpc>
                <a:spcPct val="115384"/>
              </a:lnSpc>
              <a:spcBef>
                <a:spcPts val="0"/>
              </a:spcBef>
              <a:spcAft>
                <a:spcPts val="0"/>
              </a:spcAft>
              <a:buClr>
                <a:schemeClr val="dk1"/>
              </a:buClr>
              <a:buSzPts val="1300"/>
              <a:buFont typeface="Calibri"/>
              <a:buNone/>
            </a:pPr>
            <a:endParaRPr sz="1300" b="0" i="0" u="none" strike="noStrike" cap="none">
              <a:solidFill>
                <a:srgbClr val="1E4099"/>
              </a:solidFill>
              <a:latin typeface="Verdana"/>
              <a:ea typeface="Verdana"/>
              <a:cs typeface="Verdana"/>
              <a:sym typeface="Verdana"/>
            </a:endParaRPr>
          </a:p>
        </p:txBody>
      </p:sp>
      <p:sp>
        <p:nvSpPr>
          <p:cNvPr id="363" name="Google Shape;363;p32"/>
          <p:cNvSpPr/>
          <p:nvPr/>
        </p:nvSpPr>
        <p:spPr>
          <a:xfrm>
            <a:off x="0" y="-23718"/>
            <a:ext cx="576000" cy="6886668"/>
          </a:xfrm>
          <a:prstGeom prst="rect">
            <a:avLst/>
          </a:prstGeom>
          <a:solidFill>
            <a:srgbClr val="1E4099"/>
          </a:solidFill>
          <a:ln w="12700" cap="flat" cmpd="sng">
            <a:solidFill>
              <a:srgbClr val="00329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Calibri"/>
              <a:buNone/>
            </a:pPr>
            <a:endParaRPr sz="2800" b="1" i="0" u="none" strike="noStrike" cap="none">
              <a:solidFill>
                <a:srgbClr val="FFFFFF"/>
              </a:solidFill>
              <a:latin typeface="Verdana"/>
              <a:ea typeface="Verdana"/>
              <a:cs typeface="Verdana"/>
              <a:sym typeface="Verdana"/>
            </a:endParaRPr>
          </a:p>
        </p:txBody>
      </p:sp>
      <p:sp>
        <p:nvSpPr>
          <p:cNvPr id="364" name="Google Shape;364;p32"/>
          <p:cNvSpPr/>
          <p:nvPr/>
        </p:nvSpPr>
        <p:spPr>
          <a:xfrm>
            <a:off x="1023747" y="1851683"/>
            <a:ext cx="10652845" cy="4530455"/>
          </a:xfrm>
          <a:prstGeom prst="rect">
            <a:avLst/>
          </a:prstGeom>
          <a:noFill/>
          <a:ln>
            <a:noFill/>
          </a:ln>
        </p:spPr>
        <p:txBody>
          <a:bodyPr spcFirstLastPara="1" wrap="square" lIns="0" tIns="45700" rIns="0" bIns="45700" anchor="t" anchorCtr="0">
            <a:noAutofit/>
          </a:bodyPr>
          <a:lstStyle/>
          <a:p>
            <a:pPr marL="0" marR="0" lvl="0" indent="0" algn="just" rtl="0">
              <a:lnSpc>
                <a:spcPct val="75000"/>
              </a:lnSpc>
              <a:spcBef>
                <a:spcPts val="0"/>
              </a:spcBef>
              <a:spcAft>
                <a:spcPts val="0"/>
              </a:spcAft>
              <a:buClr>
                <a:schemeClr val="dk1"/>
              </a:buClr>
              <a:buSzPts val="2000"/>
              <a:buFont typeface="Calibri"/>
              <a:buNone/>
            </a:pPr>
            <a:endParaRPr sz="2000" b="1" i="0" u="none" strike="noStrike" cap="none">
              <a:solidFill>
                <a:srgbClr val="1E4099"/>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rgbClr val="000000"/>
              </a:solidFill>
              <a:latin typeface="Calibri"/>
              <a:ea typeface="Calibri"/>
              <a:cs typeface="Calibri"/>
              <a:sym typeface="Calibri"/>
            </a:endParaRPr>
          </a:p>
          <a:p>
            <a:pPr marL="0" marR="0" lvl="0" indent="0" algn="just" rtl="0">
              <a:lnSpc>
                <a:spcPct val="75000"/>
              </a:lnSpc>
              <a:spcBef>
                <a:spcPts val="300"/>
              </a:spcBef>
              <a:spcAft>
                <a:spcPts val="0"/>
              </a:spcAft>
              <a:buClr>
                <a:schemeClr val="dk1"/>
              </a:buClr>
              <a:buSzPts val="2000"/>
              <a:buFont typeface="Calibri"/>
              <a:buNone/>
            </a:pPr>
            <a:endParaRPr sz="2000" b="0" i="0" u="none" strike="noStrike" cap="none">
              <a:solidFill>
                <a:srgbClr val="1E4099"/>
              </a:solidFill>
              <a:latin typeface="Verdana"/>
              <a:ea typeface="Verdana"/>
              <a:cs typeface="Verdana"/>
              <a:sym typeface="Verdana"/>
            </a:endParaRPr>
          </a:p>
          <a:p>
            <a:pPr marL="0" marR="0" lvl="0" indent="0" algn="just" rtl="0">
              <a:lnSpc>
                <a:spcPct val="75000"/>
              </a:lnSpc>
              <a:spcBef>
                <a:spcPts val="300"/>
              </a:spcBef>
              <a:spcAft>
                <a:spcPts val="0"/>
              </a:spcAft>
              <a:buClr>
                <a:schemeClr val="dk1"/>
              </a:buClr>
              <a:buSzPts val="2000"/>
              <a:buFont typeface="Calibri"/>
              <a:buNone/>
            </a:pPr>
            <a:endParaRPr sz="2000" b="0" i="0" u="none" strike="noStrike" cap="none">
              <a:solidFill>
                <a:srgbClr val="000000"/>
              </a:solidFill>
              <a:latin typeface="Verdana"/>
              <a:ea typeface="Verdana"/>
              <a:cs typeface="Verdana"/>
              <a:sym typeface="Verdana"/>
            </a:endParaRPr>
          </a:p>
        </p:txBody>
      </p:sp>
      <p:sp>
        <p:nvSpPr>
          <p:cNvPr id="365" name="Google Shape;365;p32"/>
          <p:cNvSpPr/>
          <p:nvPr/>
        </p:nvSpPr>
        <p:spPr>
          <a:xfrm>
            <a:off x="1023747" y="5340720"/>
            <a:ext cx="10801257" cy="1694463"/>
          </a:xfrm>
          <a:prstGeom prst="rect">
            <a:avLst/>
          </a:prstGeom>
          <a:noFill/>
          <a:ln>
            <a:noFill/>
          </a:ln>
        </p:spPr>
        <p:txBody>
          <a:bodyPr spcFirstLastPara="1" wrap="square" lIns="0" tIns="45700" rIns="0" bIns="45700" anchor="t" anchorCtr="0">
            <a:noAutofit/>
          </a:bodyPr>
          <a:lstStyle/>
          <a:p>
            <a:pPr marL="0" marR="0" lvl="0" indent="0" algn="l" rtl="0">
              <a:lnSpc>
                <a:spcPct val="75000"/>
              </a:lnSpc>
              <a:spcBef>
                <a:spcPts val="0"/>
              </a:spcBef>
              <a:spcAft>
                <a:spcPts val="0"/>
              </a:spcAft>
              <a:buClr>
                <a:schemeClr val="dk1"/>
              </a:buClr>
              <a:buSzPts val="2000"/>
              <a:buFont typeface="Calibri"/>
              <a:buNone/>
            </a:pPr>
            <a:endParaRPr sz="2000" b="0" i="0" u="none" strike="noStrike" cap="none">
              <a:solidFill>
                <a:srgbClr val="000000"/>
              </a:solidFill>
              <a:latin typeface="Verdana"/>
              <a:ea typeface="Verdana"/>
              <a:cs typeface="Verdana"/>
              <a:sym typeface="Verdana"/>
            </a:endParaRPr>
          </a:p>
        </p:txBody>
      </p:sp>
      <p:sp>
        <p:nvSpPr>
          <p:cNvPr id="366" name="Google Shape;366;p32"/>
          <p:cNvSpPr/>
          <p:nvPr/>
        </p:nvSpPr>
        <p:spPr>
          <a:xfrm>
            <a:off x="859572" y="1412437"/>
            <a:ext cx="5466584" cy="369332"/>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67" name="Google Shape;367;p32"/>
          <p:cNvSpPr/>
          <p:nvPr/>
        </p:nvSpPr>
        <p:spPr>
          <a:xfrm>
            <a:off x="724411" y="1491193"/>
            <a:ext cx="10472324" cy="258532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p:txBody>
      </p:sp>
      <p:pic>
        <p:nvPicPr>
          <p:cNvPr id="368" name="Google Shape;368;p32" descr="Immagine che contiene testo, mappa&#10;&#10;Descrizione generata automaticamente"/>
          <p:cNvPicPr preferRelativeResize="0"/>
          <p:nvPr/>
        </p:nvPicPr>
        <p:blipFill rotWithShape="1">
          <a:blip r:embed="rId3">
            <a:alphaModFix/>
          </a:blip>
          <a:srcRect/>
          <a:stretch/>
        </p:blipFill>
        <p:spPr>
          <a:xfrm>
            <a:off x="10914927" y="0"/>
            <a:ext cx="1277073" cy="6858000"/>
          </a:xfrm>
          <a:prstGeom prst="rect">
            <a:avLst/>
          </a:prstGeom>
          <a:noFill/>
          <a:ln>
            <a:noFill/>
          </a:ln>
        </p:spPr>
      </p:pic>
      <p:sp>
        <p:nvSpPr>
          <p:cNvPr id="369" name="Google Shape;369;p32"/>
          <p:cNvSpPr txBox="1">
            <a:spLocks noGrp="1"/>
          </p:cNvSpPr>
          <p:nvPr>
            <p:ph type="title"/>
          </p:nvPr>
        </p:nvSpPr>
        <p:spPr>
          <a:xfrm>
            <a:off x="1232176" y="512972"/>
            <a:ext cx="9235004" cy="8683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03299"/>
              </a:buClr>
              <a:buSzPts val="4400"/>
              <a:buFont typeface="Calibri"/>
              <a:buNone/>
            </a:pPr>
            <a:r>
              <a:rPr lang="it-IT" b="1" dirty="0" smtClean="0">
                <a:solidFill>
                  <a:srgbClr val="003299"/>
                </a:solidFill>
              </a:rPr>
              <a:t>Bonus Giovani genitori</a:t>
            </a:r>
            <a:br>
              <a:rPr lang="it-IT" b="1" dirty="0" smtClean="0">
                <a:solidFill>
                  <a:srgbClr val="003299"/>
                </a:solidFill>
              </a:rPr>
            </a:br>
            <a:r>
              <a:rPr lang="it-IT" sz="2700" b="1" dirty="0" smtClean="0">
                <a:solidFill>
                  <a:srgbClr val="003299"/>
                </a:solidFill>
              </a:rPr>
              <a:t>(in attesa di rifinanziamento)</a:t>
            </a:r>
            <a:endParaRPr b="1" dirty="0">
              <a:solidFill>
                <a:srgbClr val="003299"/>
              </a:solidFill>
            </a:endParaRPr>
          </a:p>
        </p:txBody>
      </p:sp>
      <p:graphicFrame>
        <p:nvGraphicFramePr>
          <p:cNvPr id="370" name="Google Shape;370;p32"/>
          <p:cNvGraphicFramePr/>
          <p:nvPr>
            <p:extLst>
              <p:ext uri="{D42A27DB-BD31-4B8C-83A1-F6EECF244321}">
                <p14:modId xmlns:p14="http://schemas.microsoft.com/office/powerpoint/2010/main" val="504121991"/>
              </p:ext>
            </p:extLst>
          </p:nvPr>
        </p:nvGraphicFramePr>
        <p:xfrm>
          <a:off x="731520" y="1719242"/>
          <a:ext cx="10034995" cy="4899274"/>
        </p:xfrm>
        <a:graphic>
          <a:graphicData uri="http://schemas.openxmlformats.org/drawingml/2006/table">
            <a:tbl>
              <a:tblPr>
                <a:noFill/>
                <a:tableStyleId>{28BBFC52-3FA3-47F3-B252-B6A663CD6933}</a:tableStyleId>
              </a:tblPr>
              <a:tblGrid>
                <a:gridCol w="1587488">
                  <a:extLst>
                    <a:ext uri="{9D8B030D-6E8A-4147-A177-3AD203B41FA5}">
                      <a16:colId xmlns:a16="http://schemas.microsoft.com/office/drawing/2014/main" val="20000"/>
                    </a:ext>
                  </a:extLst>
                </a:gridCol>
                <a:gridCol w="8447507">
                  <a:extLst>
                    <a:ext uri="{9D8B030D-6E8A-4147-A177-3AD203B41FA5}">
                      <a16:colId xmlns:a16="http://schemas.microsoft.com/office/drawing/2014/main" val="20001"/>
                    </a:ext>
                  </a:extLst>
                </a:gridCol>
              </a:tblGrid>
              <a:tr h="899304">
                <a:tc>
                  <a:txBody>
                    <a:bodyPr/>
                    <a:lstStyle/>
                    <a:p>
                      <a:pPr marL="0" marR="0" lvl="0" indent="0" algn="ctr" rtl="0">
                        <a:spcBef>
                          <a:spcPts val="0"/>
                        </a:spcBef>
                        <a:spcAft>
                          <a:spcPts val="0"/>
                        </a:spcAft>
                        <a:buNone/>
                      </a:pPr>
                      <a:r>
                        <a:rPr lang="it-IT" sz="1600" b="1" i="0" u="none" strike="noStrike" cap="none" dirty="0">
                          <a:solidFill>
                            <a:srgbClr val="2F75B5"/>
                          </a:solidFill>
                          <a:latin typeface="Calibri"/>
                          <a:ea typeface="Calibri"/>
                          <a:cs typeface="Calibri"/>
                          <a:sym typeface="Calibri"/>
                        </a:rPr>
                        <a:t>DEFINIZIONE</a:t>
                      </a:r>
                      <a:endParaRPr sz="2000" dirty="0"/>
                    </a:p>
                  </a:txBody>
                  <a:tcPr marL="9525" marR="9525" marT="9525" marB="0" anchor="ctr">
                    <a:lnL w="9525" cap="flat" cmpd="sng">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it-IT" sz="1800" b="0" i="0" u="none" strike="noStrike" cap="none">
                          <a:solidFill>
                            <a:srgbClr val="2F75B5"/>
                          </a:solidFill>
                          <a:latin typeface="Verdana"/>
                          <a:ea typeface="Verdana"/>
                          <a:cs typeface="Verdana"/>
                          <a:sym typeface="Verdana"/>
                        </a:rPr>
                        <a:t>Bonus per l'assunzione di genitori di figli minori o affidatari di minori che abbiano effettuato l’iscrizione presso la banca dati INPS</a:t>
                      </a:r>
                      <a:endParaRPr sz="2400"/>
                    </a:p>
                  </a:txBody>
                  <a:tcPr marL="9525" marR="9525" marT="9525" marB="0" anchor="ctr">
                    <a:lnL w="9525" cap="flat" cmpd="sng" algn="ctr">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1207404">
                <a:tc>
                  <a:txBody>
                    <a:bodyPr/>
                    <a:lstStyle/>
                    <a:p>
                      <a:pPr marL="0" marR="0" lvl="0" indent="0" algn="ctr" rtl="0">
                        <a:spcBef>
                          <a:spcPts val="0"/>
                        </a:spcBef>
                        <a:spcAft>
                          <a:spcPts val="0"/>
                        </a:spcAft>
                        <a:buNone/>
                      </a:pPr>
                      <a:r>
                        <a:rPr lang="it-IT" sz="1600" b="1" i="0" u="none" strike="noStrike" cap="none">
                          <a:solidFill>
                            <a:srgbClr val="833C0C"/>
                          </a:solidFill>
                          <a:latin typeface="Calibri"/>
                          <a:ea typeface="Calibri"/>
                          <a:cs typeface="Calibri"/>
                          <a:sym typeface="Calibri"/>
                        </a:rPr>
                        <a:t>A CHI E' RIVOLTO</a:t>
                      </a:r>
                      <a:endParaRPr sz="2000"/>
                    </a:p>
                  </a:txBody>
                  <a:tcPr marL="9525" marR="9525" marT="95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it-IT" sz="1800" b="0" i="0" u="none" strike="noStrike" cap="none" dirty="0">
                          <a:solidFill>
                            <a:srgbClr val="833C0C"/>
                          </a:solidFill>
                          <a:latin typeface="Verdana"/>
                          <a:ea typeface="Verdana"/>
                          <a:cs typeface="Verdana"/>
                          <a:sym typeface="Verdana"/>
                        </a:rPr>
                        <a:t>Datori di lavoro privati, comprese le società cooperative (anche per l'assunzione di soci lavoratori e le imprese sociali ex D.lgs. n. 155/2006) e gli Studi professionali</a:t>
                      </a:r>
                      <a:endParaRPr sz="2400" dirty="0"/>
                    </a:p>
                  </a:txBody>
                  <a:tcPr marL="9525" marR="9525" marT="95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899304">
                <a:tc>
                  <a:txBody>
                    <a:bodyPr/>
                    <a:lstStyle/>
                    <a:p>
                      <a:pPr marL="0" marR="0" lvl="0" indent="0" algn="ctr" rtl="0">
                        <a:spcBef>
                          <a:spcPts val="0"/>
                        </a:spcBef>
                        <a:spcAft>
                          <a:spcPts val="0"/>
                        </a:spcAft>
                        <a:buNone/>
                      </a:pPr>
                      <a:r>
                        <a:rPr lang="it-IT" sz="1600" b="1" i="0" u="none" strike="noStrike" cap="none">
                          <a:solidFill>
                            <a:srgbClr val="2F75B5"/>
                          </a:solidFill>
                          <a:latin typeface="Calibri"/>
                          <a:ea typeface="Calibri"/>
                          <a:cs typeface="Calibri"/>
                          <a:sym typeface="Calibri"/>
                        </a:rPr>
                        <a:t>AGEVOLAZIONI</a:t>
                      </a:r>
                      <a:endParaRPr sz="2000"/>
                    </a:p>
                  </a:txBody>
                  <a:tcPr marL="9525" marR="9525" marT="95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it-IT" sz="1800" b="0" i="0" u="none" strike="noStrike" cap="none">
                          <a:solidFill>
                            <a:srgbClr val="2F75B5"/>
                          </a:solidFill>
                          <a:latin typeface="Verdana"/>
                          <a:ea typeface="Verdana"/>
                          <a:cs typeface="Verdana"/>
                          <a:sym typeface="Verdana"/>
                        </a:rPr>
                        <a:t>Bonus di 5.000 euro per ciascuna assunzione o trasformazione effettuata, nel limite massimo di 5 assunzioni/trasformazioni per ogni datore di lavoro</a:t>
                      </a:r>
                      <a:endParaRPr sz="2000"/>
                    </a:p>
                  </a:txBody>
                  <a:tcPr marL="9525" marR="9525" marT="95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473307">
                <a:tc>
                  <a:txBody>
                    <a:bodyPr/>
                    <a:lstStyle/>
                    <a:p>
                      <a:pPr marL="0" marR="0" lvl="0" indent="0" algn="ctr" rtl="0">
                        <a:spcBef>
                          <a:spcPts val="0"/>
                        </a:spcBef>
                        <a:spcAft>
                          <a:spcPts val="0"/>
                        </a:spcAft>
                        <a:buNone/>
                      </a:pPr>
                      <a:r>
                        <a:rPr lang="it-IT" sz="1600" b="1" i="0" u="none" strike="noStrike" cap="none">
                          <a:solidFill>
                            <a:srgbClr val="2F75B5"/>
                          </a:solidFill>
                          <a:latin typeface="Calibri"/>
                          <a:ea typeface="Calibri"/>
                          <a:cs typeface="Calibri"/>
                          <a:sym typeface="Calibri"/>
                        </a:rPr>
                        <a:t>ETA'</a:t>
                      </a:r>
                      <a:endParaRPr sz="2000"/>
                    </a:p>
                  </a:txBody>
                  <a:tcPr marL="9525" marR="9525" marT="95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it-IT" sz="1600" b="0" i="0" u="none" strike="noStrike" cap="none">
                          <a:solidFill>
                            <a:srgbClr val="2F75B5"/>
                          </a:solidFill>
                          <a:latin typeface="Verdana"/>
                          <a:ea typeface="Verdana"/>
                          <a:cs typeface="Verdana"/>
                          <a:sym typeface="Verdana"/>
                        </a:rPr>
                        <a:t>&lt; 35 anni</a:t>
                      </a:r>
                      <a:endParaRPr sz="1600" b="0" i="0" u="none" strike="noStrike" cap="none">
                        <a:solidFill>
                          <a:srgbClr val="2F75B5"/>
                        </a:solidFill>
                        <a:latin typeface="Verdana"/>
                        <a:ea typeface="Verdana"/>
                        <a:cs typeface="Verdana"/>
                        <a:sym typeface="Verdana"/>
                      </a:endParaRPr>
                    </a:p>
                  </a:txBody>
                  <a:tcPr marL="9525" marR="9525" marT="95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946648">
                <a:tc>
                  <a:txBody>
                    <a:bodyPr/>
                    <a:lstStyle/>
                    <a:p>
                      <a:pPr marL="0" marR="0" lvl="0" indent="0" algn="ctr" rtl="0">
                        <a:spcBef>
                          <a:spcPts val="0"/>
                        </a:spcBef>
                        <a:spcAft>
                          <a:spcPts val="0"/>
                        </a:spcAft>
                        <a:buNone/>
                      </a:pPr>
                      <a:r>
                        <a:rPr lang="it-IT" sz="1600" b="1" i="0" u="none" strike="noStrike" cap="none">
                          <a:solidFill>
                            <a:srgbClr val="2F75B5"/>
                          </a:solidFill>
                          <a:latin typeface="Calibri"/>
                          <a:ea typeface="Calibri"/>
                          <a:cs typeface="Calibri"/>
                          <a:sym typeface="Calibri"/>
                        </a:rPr>
                        <a:t>TIPI DI CONTRATTO</a:t>
                      </a:r>
                      <a:endParaRPr sz="2000"/>
                    </a:p>
                  </a:txBody>
                  <a:tcPr marL="9525" marR="9525" marT="95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it-IT" sz="1600" b="0" i="0" u="none" strike="noStrike" cap="none" dirty="0">
                          <a:solidFill>
                            <a:srgbClr val="2F75B5"/>
                          </a:solidFill>
                          <a:latin typeface="Verdana"/>
                          <a:ea typeface="Verdana"/>
                          <a:cs typeface="Verdana"/>
                          <a:sym typeface="Verdana"/>
                        </a:rPr>
                        <a:t>Tutti</a:t>
                      </a:r>
                      <a:endParaRPr sz="2000" dirty="0"/>
                    </a:p>
                  </a:txBody>
                  <a:tcPr marL="9525" marR="9525" marT="95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473307">
                <a:tc>
                  <a:txBody>
                    <a:bodyPr/>
                    <a:lstStyle/>
                    <a:p>
                      <a:pPr marL="0" marR="0" lvl="0" indent="0" algn="ctr" rtl="0">
                        <a:spcBef>
                          <a:spcPts val="0"/>
                        </a:spcBef>
                        <a:spcAft>
                          <a:spcPts val="0"/>
                        </a:spcAft>
                        <a:buNone/>
                      </a:pPr>
                      <a:r>
                        <a:rPr lang="it-IT" sz="1600" b="1" i="0" u="none" strike="noStrike" cap="none">
                          <a:solidFill>
                            <a:srgbClr val="833C0C"/>
                          </a:solidFill>
                          <a:latin typeface="Calibri"/>
                          <a:ea typeface="Calibri"/>
                          <a:cs typeface="Calibri"/>
                          <a:sym typeface="Calibri"/>
                        </a:rPr>
                        <a:t>MODALITA'</a:t>
                      </a:r>
                      <a:endParaRPr sz="2000"/>
                    </a:p>
                  </a:txBody>
                  <a:tcPr marL="9525" marR="9525" marT="95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it-IT" sz="1600" b="0" i="0" u="none" strike="noStrike" cap="none" dirty="0">
                          <a:solidFill>
                            <a:srgbClr val="833C0C"/>
                          </a:solidFill>
                          <a:latin typeface="Verdana"/>
                          <a:ea typeface="Verdana"/>
                          <a:cs typeface="Verdana"/>
                          <a:sym typeface="Verdana"/>
                        </a:rPr>
                        <a:t>Domanda INPS e conguaglio contributivo</a:t>
                      </a:r>
                      <a:endParaRPr sz="2000" dirty="0"/>
                    </a:p>
                  </a:txBody>
                  <a:tcPr marL="9525" marR="9525" marT="95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33"/>
          <p:cNvSpPr/>
          <p:nvPr/>
        </p:nvSpPr>
        <p:spPr>
          <a:xfrm>
            <a:off x="731520" y="1719240"/>
            <a:ext cx="1840991" cy="2694263"/>
          </a:xfrm>
          <a:prstGeom prst="rect">
            <a:avLst/>
          </a:prstGeom>
          <a:noFill/>
          <a:ln>
            <a:noFill/>
          </a:ln>
        </p:spPr>
        <p:txBody>
          <a:bodyPr spcFirstLastPara="1" wrap="square" lIns="0" tIns="45700" rIns="0" bIns="45700" anchor="t" anchorCtr="0">
            <a:noAutofit/>
          </a:bodyPr>
          <a:lstStyle/>
          <a:p>
            <a:pPr marL="0" marR="0" lvl="0" indent="0" algn="just" rtl="0">
              <a:lnSpc>
                <a:spcPct val="115384"/>
              </a:lnSpc>
              <a:spcBef>
                <a:spcPts val="0"/>
              </a:spcBef>
              <a:spcAft>
                <a:spcPts val="0"/>
              </a:spcAft>
              <a:buClr>
                <a:schemeClr val="dk1"/>
              </a:buClr>
              <a:buSzPts val="1300"/>
              <a:buFont typeface="Calibri"/>
              <a:buNone/>
            </a:pPr>
            <a:endParaRPr sz="1300" b="0" i="0" u="none" strike="noStrike" cap="none">
              <a:solidFill>
                <a:srgbClr val="1E4099"/>
              </a:solidFill>
              <a:latin typeface="Verdana"/>
              <a:ea typeface="Verdana"/>
              <a:cs typeface="Verdana"/>
              <a:sym typeface="Verdana"/>
            </a:endParaRPr>
          </a:p>
        </p:txBody>
      </p:sp>
      <p:sp>
        <p:nvSpPr>
          <p:cNvPr id="377" name="Google Shape;377;p33"/>
          <p:cNvSpPr/>
          <p:nvPr/>
        </p:nvSpPr>
        <p:spPr>
          <a:xfrm>
            <a:off x="0" y="-23718"/>
            <a:ext cx="576000" cy="6886668"/>
          </a:xfrm>
          <a:prstGeom prst="rect">
            <a:avLst/>
          </a:prstGeom>
          <a:solidFill>
            <a:srgbClr val="1E4099"/>
          </a:solidFill>
          <a:ln w="12700" cap="flat" cmpd="sng">
            <a:solidFill>
              <a:srgbClr val="00329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Calibri"/>
              <a:buNone/>
            </a:pPr>
            <a:endParaRPr sz="2800" b="1" i="0" u="none" strike="noStrike" cap="none">
              <a:solidFill>
                <a:srgbClr val="FFFFFF"/>
              </a:solidFill>
              <a:latin typeface="Verdana"/>
              <a:ea typeface="Verdana"/>
              <a:cs typeface="Verdana"/>
              <a:sym typeface="Verdana"/>
            </a:endParaRPr>
          </a:p>
        </p:txBody>
      </p:sp>
      <p:sp>
        <p:nvSpPr>
          <p:cNvPr id="378" name="Google Shape;378;p33"/>
          <p:cNvSpPr/>
          <p:nvPr/>
        </p:nvSpPr>
        <p:spPr>
          <a:xfrm>
            <a:off x="1023747" y="1851683"/>
            <a:ext cx="10652845" cy="4530455"/>
          </a:xfrm>
          <a:prstGeom prst="rect">
            <a:avLst/>
          </a:prstGeom>
          <a:noFill/>
          <a:ln>
            <a:noFill/>
          </a:ln>
        </p:spPr>
        <p:txBody>
          <a:bodyPr spcFirstLastPara="1" wrap="square" lIns="0" tIns="45700" rIns="0" bIns="45700" anchor="t" anchorCtr="0">
            <a:noAutofit/>
          </a:bodyPr>
          <a:lstStyle/>
          <a:p>
            <a:pPr marL="0" marR="0" lvl="0" indent="0" algn="just" rtl="0">
              <a:lnSpc>
                <a:spcPct val="75000"/>
              </a:lnSpc>
              <a:spcBef>
                <a:spcPts val="0"/>
              </a:spcBef>
              <a:spcAft>
                <a:spcPts val="0"/>
              </a:spcAft>
              <a:buClr>
                <a:schemeClr val="dk1"/>
              </a:buClr>
              <a:buSzPts val="2000"/>
              <a:buFont typeface="Calibri"/>
              <a:buNone/>
            </a:pPr>
            <a:endParaRPr sz="2000" b="1" i="0" u="none" strike="noStrike" cap="none">
              <a:solidFill>
                <a:srgbClr val="1E4099"/>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rgbClr val="000000"/>
              </a:solidFill>
              <a:latin typeface="Calibri"/>
              <a:ea typeface="Calibri"/>
              <a:cs typeface="Calibri"/>
              <a:sym typeface="Calibri"/>
            </a:endParaRPr>
          </a:p>
          <a:p>
            <a:pPr marL="0" marR="0" lvl="0" indent="0" algn="just" rtl="0">
              <a:lnSpc>
                <a:spcPct val="75000"/>
              </a:lnSpc>
              <a:spcBef>
                <a:spcPts val="300"/>
              </a:spcBef>
              <a:spcAft>
                <a:spcPts val="0"/>
              </a:spcAft>
              <a:buClr>
                <a:schemeClr val="dk1"/>
              </a:buClr>
              <a:buSzPts val="2000"/>
              <a:buFont typeface="Calibri"/>
              <a:buNone/>
            </a:pPr>
            <a:endParaRPr sz="2000" b="0" i="0" u="none" strike="noStrike" cap="none">
              <a:solidFill>
                <a:srgbClr val="1E4099"/>
              </a:solidFill>
              <a:latin typeface="Verdana"/>
              <a:ea typeface="Verdana"/>
              <a:cs typeface="Verdana"/>
              <a:sym typeface="Verdana"/>
            </a:endParaRPr>
          </a:p>
          <a:p>
            <a:pPr marL="0" marR="0" lvl="0" indent="0" algn="just" rtl="0">
              <a:lnSpc>
                <a:spcPct val="75000"/>
              </a:lnSpc>
              <a:spcBef>
                <a:spcPts val="300"/>
              </a:spcBef>
              <a:spcAft>
                <a:spcPts val="0"/>
              </a:spcAft>
              <a:buClr>
                <a:schemeClr val="dk1"/>
              </a:buClr>
              <a:buSzPts val="2000"/>
              <a:buFont typeface="Calibri"/>
              <a:buNone/>
            </a:pPr>
            <a:endParaRPr sz="2000" b="0" i="0" u="none" strike="noStrike" cap="none">
              <a:solidFill>
                <a:srgbClr val="000000"/>
              </a:solidFill>
              <a:latin typeface="Verdana"/>
              <a:ea typeface="Verdana"/>
              <a:cs typeface="Verdana"/>
              <a:sym typeface="Verdana"/>
            </a:endParaRPr>
          </a:p>
        </p:txBody>
      </p:sp>
      <p:sp>
        <p:nvSpPr>
          <p:cNvPr id="379" name="Google Shape;379;p33"/>
          <p:cNvSpPr/>
          <p:nvPr/>
        </p:nvSpPr>
        <p:spPr>
          <a:xfrm>
            <a:off x="1023747" y="5340720"/>
            <a:ext cx="10801257" cy="1694463"/>
          </a:xfrm>
          <a:prstGeom prst="rect">
            <a:avLst/>
          </a:prstGeom>
          <a:noFill/>
          <a:ln>
            <a:noFill/>
          </a:ln>
        </p:spPr>
        <p:txBody>
          <a:bodyPr spcFirstLastPara="1" wrap="square" lIns="0" tIns="45700" rIns="0" bIns="45700" anchor="t" anchorCtr="0">
            <a:noAutofit/>
          </a:bodyPr>
          <a:lstStyle/>
          <a:p>
            <a:pPr marL="0" marR="0" lvl="0" indent="0" algn="l" rtl="0">
              <a:lnSpc>
                <a:spcPct val="75000"/>
              </a:lnSpc>
              <a:spcBef>
                <a:spcPts val="0"/>
              </a:spcBef>
              <a:spcAft>
                <a:spcPts val="0"/>
              </a:spcAft>
              <a:buClr>
                <a:schemeClr val="dk1"/>
              </a:buClr>
              <a:buSzPts val="2000"/>
              <a:buFont typeface="Calibri"/>
              <a:buNone/>
            </a:pPr>
            <a:endParaRPr sz="2000" b="0" i="0" u="none" strike="noStrike" cap="none">
              <a:solidFill>
                <a:srgbClr val="000000"/>
              </a:solidFill>
              <a:latin typeface="Verdana"/>
              <a:ea typeface="Verdana"/>
              <a:cs typeface="Verdana"/>
              <a:sym typeface="Verdana"/>
            </a:endParaRPr>
          </a:p>
        </p:txBody>
      </p:sp>
      <p:sp>
        <p:nvSpPr>
          <p:cNvPr id="380" name="Google Shape;380;p33"/>
          <p:cNvSpPr/>
          <p:nvPr/>
        </p:nvSpPr>
        <p:spPr>
          <a:xfrm>
            <a:off x="859572" y="1412437"/>
            <a:ext cx="5466584" cy="369332"/>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81" name="Google Shape;381;p33"/>
          <p:cNvSpPr/>
          <p:nvPr/>
        </p:nvSpPr>
        <p:spPr>
          <a:xfrm>
            <a:off x="724411" y="1491193"/>
            <a:ext cx="10472324" cy="258532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p:txBody>
      </p:sp>
      <p:pic>
        <p:nvPicPr>
          <p:cNvPr id="382" name="Google Shape;382;p33" descr="Immagine che contiene testo, mappa&#10;&#10;Descrizione generata automaticamente"/>
          <p:cNvPicPr preferRelativeResize="0"/>
          <p:nvPr/>
        </p:nvPicPr>
        <p:blipFill rotWithShape="1">
          <a:blip r:embed="rId3">
            <a:alphaModFix/>
          </a:blip>
          <a:srcRect/>
          <a:stretch/>
        </p:blipFill>
        <p:spPr>
          <a:xfrm>
            <a:off x="10914927" y="0"/>
            <a:ext cx="1277073" cy="6858000"/>
          </a:xfrm>
          <a:prstGeom prst="rect">
            <a:avLst/>
          </a:prstGeom>
          <a:noFill/>
          <a:ln>
            <a:noFill/>
          </a:ln>
        </p:spPr>
      </p:pic>
      <p:sp>
        <p:nvSpPr>
          <p:cNvPr id="383" name="Google Shape;383;p33"/>
          <p:cNvSpPr txBox="1">
            <a:spLocks noGrp="1"/>
          </p:cNvSpPr>
          <p:nvPr>
            <p:ph type="title"/>
          </p:nvPr>
        </p:nvSpPr>
        <p:spPr>
          <a:xfrm>
            <a:off x="1232176" y="512972"/>
            <a:ext cx="9235004" cy="8683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3299"/>
              </a:buClr>
              <a:buSzPts val="4400"/>
              <a:buFont typeface="Calibri"/>
              <a:buNone/>
            </a:pPr>
            <a:r>
              <a:rPr lang="it-IT" b="1" dirty="0" smtClean="0">
                <a:solidFill>
                  <a:srgbClr val="003299"/>
                </a:solidFill>
              </a:rPr>
              <a:t>Bonus Lavoratori </a:t>
            </a:r>
            <a:r>
              <a:rPr lang="it-IT" b="1" dirty="0">
                <a:solidFill>
                  <a:srgbClr val="003299"/>
                </a:solidFill>
              </a:rPr>
              <a:t>Disabili </a:t>
            </a:r>
            <a:endParaRPr b="1" dirty="0">
              <a:solidFill>
                <a:srgbClr val="003299"/>
              </a:solidFill>
            </a:endParaRPr>
          </a:p>
        </p:txBody>
      </p:sp>
      <p:graphicFrame>
        <p:nvGraphicFramePr>
          <p:cNvPr id="384" name="Google Shape;384;p33"/>
          <p:cNvGraphicFramePr/>
          <p:nvPr>
            <p:extLst>
              <p:ext uri="{D42A27DB-BD31-4B8C-83A1-F6EECF244321}">
                <p14:modId xmlns:p14="http://schemas.microsoft.com/office/powerpoint/2010/main" val="2122172053"/>
              </p:ext>
            </p:extLst>
          </p:nvPr>
        </p:nvGraphicFramePr>
        <p:xfrm>
          <a:off x="833119" y="1611086"/>
          <a:ext cx="9816410" cy="4449286"/>
        </p:xfrm>
        <a:graphic>
          <a:graphicData uri="http://schemas.openxmlformats.org/drawingml/2006/table">
            <a:tbl>
              <a:tblPr>
                <a:noFill/>
                <a:tableStyleId>{28BBFC52-3FA3-47F3-B252-B6A663CD6933}</a:tableStyleId>
              </a:tblPr>
              <a:tblGrid>
                <a:gridCol w="1552921">
                  <a:extLst>
                    <a:ext uri="{9D8B030D-6E8A-4147-A177-3AD203B41FA5}">
                      <a16:colId xmlns:a16="http://schemas.microsoft.com/office/drawing/2014/main" val="20000"/>
                    </a:ext>
                  </a:extLst>
                </a:gridCol>
                <a:gridCol w="8263489">
                  <a:extLst>
                    <a:ext uri="{9D8B030D-6E8A-4147-A177-3AD203B41FA5}">
                      <a16:colId xmlns:a16="http://schemas.microsoft.com/office/drawing/2014/main" val="20001"/>
                    </a:ext>
                  </a:extLst>
                </a:gridCol>
              </a:tblGrid>
              <a:tr h="627339">
                <a:tc>
                  <a:txBody>
                    <a:bodyPr/>
                    <a:lstStyle/>
                    <a:p>
                      <a:pPr marL="0" marR="0" lvl="0" indent="0" algn="ctr" rtl="0">
                        <a:spcBef>
                          <a:spcPts val="0"/>
                        </a:spcBef>
                        <a:spcAft>
                          <a:spcPts val="0"/>
                        </a:spcAft>
                        <a:buNone/>
                      </a:pPr>
                      <a:r>
                        <a:rPr lang="it-IT" sz="1600" b="1" i="0" u="none" strike="noStrike" cap="none" dirty="0">
                          <a:solidFill>
                            <a:srgbClr val="2F75B5"/>
                          </a:solidFill>
                          <a:latin typeface="Calibri"/>
                          <a:ea typeface="Calibri"/>
                          <a:cs typeface="Calibri"/>
                          <a:sym typeface="Calibri"/>
                        </a:rPr>
                        <a:t>DEFINIZIONE</a:t>
                      </a:r>
                      <a:endParaRPr sz="2000" dirty="0"/>
                    </a:p>
                  </a:txBody>
                  <a:tcPr marL="9525" marR="9525" marT="9525" marB="0" anchor="ctr">
                    <a:lnL w="9525" cap="flat" cmpd="sng">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it-IT" sz="1800" b="0" i="0" u="none" strike="noStrike" cap="none">
                          <a:solidFill>
                            <a:srgbClr val="2F75B5"/>
                          </a:solidFill>
                          <a:latin typeface="Verdana"/>
                          <a:ea typeface="Verdana"/>
                          <a:cs typeface="Verdana"/>
                          <a:sym typeface="Verdana"/>
                        </a:rPr>
                        <a:t>Incentivo per l’assunzione di soggetti con rapporto di lavoro a tempo indeterminato di persone con disabilità fisica o psichica</a:t>
                      </a:r>
                      <a:endParaRPr sz="2400"/>
                    </a:p>
                  </a:txBody>
                  <a:tcPr marL="9525" marR="9525" marT="9525" marB="0" anchor="ctr">
                    <a:lnL w="9525" cap="flat" cmpd="sng" algn="ctr">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627339">
                <a:tc>
                  <a:txBody>
                    <a:bodyPr/>
                    <a:lstStyle/>
                    <a:p>
                      <a:pPr marL="0" marR="0" lvl="0" indent="0" algn="ctr" rtl="0">
                        <a:spcBef>
                          <a:spcPts val="0"/>
                        </a:spcBef>
                        <a:spcAft>
                          <a:spcPts val="0"/>
                        </a:spcAft>
                        <a:buNone/>
                      </a:pPr>
                      <a:r>
                        <a:rPr lang="it-IT" sz="1600" b="1" i="0" u="none" strike="noStrike" cap="none" dirty="0">
                          <a:solidFill>
                            <a:srgbClr val="833C0C"/>
                          </a:solidFill>
                          <a:latin typeface="Calibri"/>
                          <a:ea typeface="Calibri"/>
                          <a:cs typeface="Calibri"/>
                          <a:sym typeface="Calibri"/>
                        </a:rPr>
                        <a:t>A CHI E' RIVOLTO</a:t>
                      </a:r>
                      <a:endParaRPr sz="2000" dirty="0"/>
                    </a:p>
                  </a:txBody>
                  <a:tcPr marL="9525" marR="9525" marT="95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it-IT" sz="1800" b="0" i="0" u="none" strike="noStrike" cap="none" dirty="0">
                          <a:solidFill>
                            <a:srgbClr val="833C0C"/>
                          </a:solidFill>
                          <a:latin typeface="Verdana"/>
                          <a:ea typeface="Verdana"/>
                          <a:cs typeface="Verdana"/>
                          <a:sym typeface="Verdana"/>
                        </a:rPr>
                        <a:t>Datori di lavoro privati, soggetti o meno all’obbligo di assunzione, compresi gli enti pubblici economici</a:t>
                      </a:r>
                      <a:endParaRPr sz="2400" dirty="0"/>
                    </a:p>
                  </a:txBody>
                  <a:tcPr marL="9525" marR="9525" marT="95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2195687">
                <a:tc>
                  <a:txBody>
                    <a:bodyPr/>
                    <a:lstStyle/>
                    <a:p>
                      <a:pPr marL="0" marR="0" lvl="0" indent="0" algn="ctr" rtl="0">
                        <a:spcBef>
                          <a:spcPts val="0"/>
                        </a:spcBef>
                        <a:spcAft>
                          <a:spcPts val="0"/>
                        </a:spcAft>
                        <a:buNone/>
                      </a:pPr>
                      <a:r>
                        <a:rPr lang="it-IT" sz="1600" b="1" i="0" u="none" strike="noStrike" cap="none">
                          <a:solidFill>
                            <a:srgbClr val="2F75B5"/>
                          </a:solidFill>
                          <a:latin typeface="Calibri"/>
                          <a:ea typeface="Calibri"/>
                          <a:cs typeface="Calibri"/>
                          <a:sym typeface="Calibri"/>
                        </a:rPr>
                        <a:t>AGEVOLAZIONI</a:t>
                      </a:r>
                      <a:endParaRPr sz="2000"/>
                    </a:p>
                  </a:txBody>
                  <a:tcPr marL="9525" marR="9525" marT="95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it-IT" sz="1800" b="0" i="0" u="none" strike="noStrike" cap="none" dirty="0">
                          <a:solidFill>
                            <a:srgbClr val="2F75B5"/>
                          </a:solidFill>
                          <a:latin typeface="Verdana"/>
                          <a:ea typeface="Verdana"/>
                          <a:cs typeface="Verdana"/>
                          <a:sym typeface="Verdana"/>
                        </a:rPr>
                        <a:t>Contributo pari a 70% della retribuzione mensile lorda imponibile ai fini previdenziali, nel caso di lavoratori che abbiano una riduzione della capacità lavorativa superiore al 79% o affetti da disabilità intellettiva e psichica che comporti una riduzione della capacità lavorativa superiore al 45%;</a:t>
                      </a:r>
                      <a:br>
                        <a:rPr lang="it-IT" sz="1800" b="0" i="0" u="none" strike="noStrike" cap="none" dirty="0">
                          <a:solidFill>
                            <a:srgbClr val="2F75B5"/>
                          </a:solidFill>
                          <a:latin typeface="Verdana"/>
                          <a:ea typeface="Verdana"/>
                          <a:cs typeface="Verdana"/>
                          <a:sym typeface="Verdana"/>
                        </a:rPr>
                      </a:br>
                      <a:r>
                        <a:rPr lang="it-IT" sz="1800" b="0" i="0" u="none" strike="noStrike" cap="none" dirty="0">
                          <a:solidFill>
                            <a:srgbClr val="2F75B5"/>
                          </a:solidFill>
                          <a:latin typeface="Verdana"/>
                          <a:ea typeface="Verdana"/>
                          <a:cs typeface="Verdana"/>
                          <a:sym typeface="Verdana"/>
                        </a:rPr>
                        <a:t>35% della retribuzione mensile lorda imponibile ai fini previdenziali, per l’assunzione di persone con una riduzione della capacità lavorativa compresa tra il 67% e il 79%.</a:t>
                      </a:r>
                      <a:endParaRPr sz="1800" b="0" i="0" u="none" strike="noStrike" cap="none" dirty="0">
                        <a:solidFill>
                          <a:srgbClr val="2F75B5"/>
                        </a:solidFill>
                        <a:latin typeface="Verdana"/>
                        <a:ea typeface="Verdana"/>
                        <a:cs typeface="Verdana"/>
                        <a:sym typeface="Verdana"/>
                      </a:endParaRPr>
                    </a:p>
                  </a:txBody>
                  <a:tcPr marL="9525" marR="9525" marT="95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660359">
                <a:tc>
                  <a:txBody>
                    <a:bodyPr/>
                    <a:lstStyle/>
                    <a:p>
                      <a:pPr marL="0" marR="0" lvl="0" indent="0" algn="ctr" rtl="0">
                        <a:spcBef>
                          <a:spcPts val="0"/>
                        </a:spcBef>
                        <a:spcAft>
                          <a:spcPts val="0"/>
                        </a:spcAft>
                        <a:buNone/>
                      </a:pPr>
                      <a:r>
                        <a:rPr lang="it-IT" sz="1600" b="1" i="0" u="none" strike="noStrike" cap="none" dirty="0">
                          <a:solidFill>
                            <a:srgbClr val="2F75B5"/>
                          </a:solidFill>
                          <a:latin typeface="Calibri"/>
                          <a:ea typeface="Calibri"/>
                          <a:cs typeface="Calibri"/>
                          <a:sym typeface="Calibri"/>
                        </a:rPr>
                        <a:t>TIPI DI CONTRATTO</a:t>
                      </a:r>
                      <a:endParaRPr sz="2000" dirty="0"/>
                    </a:p>
                  </a:txBody>
                  <a:tcPr marL="9525" marR="9525" marT="9525" marB="0" anchor="ctr">
                    <a:lnL w="9525" cap="flat" cmpd="sng">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it-IT" sz="1800" b="0" i="0" u="none" strike="noStrike" cap="none">
                          <a:solidFill>
                            <a:srgbClr val="2F75B5"/>
                          </a:solidFill>
                          <a:latin typeface="Verdana"/>
                          <a:ea typeface="Verdana"/>
                          <a:cs typeface="Verdana"/>
                          <a:sym typeface="Verdana"/>
                        </a:rPr>
                        <a:t>Assunzioni a tempo indeterminato</a:t>
                      </a:r>
                      <a:endParaRPr sz="2400"/>
                    </a:p>
                  </a:txBody>
                  <a:tcPr marL="9525" marR="9525" marT="9525" marB="0" anchor="ctr">
                    <a:lnL w="9525" cap="flat" cmpd="sng" algn="ctr">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330164">
                <a:tc>
                  <a:txBody>
                    <a:bodyPr/>
                    <a:lstStyle/>
                    <a:p>
                      <a:pPr marL="0" marR="0" lvl="0" indent="0" algn="ctr" rtl="0">
                        <a:spcBef>
                          <a:spcPts val="0"/>
                        </a:spcBef>
                        <a:spcAft>
                          <a:spcPts val="0"/>
                        </a:spcAft>
                        <a:buNone/>
                      </a:pPr>
                      <a:r>
                        <a:rPr lang="it-IT" sz="1600" b="1" i="0" u="none" strike="noStrike" cap="none">
                          <a:solidFill>
                            <a:srgbClr val="833C0C"/>
                          </a:solidFill>
                          <a:latin typeface="Calibri"/>
                          <a:ea typeface="Calibri"/>
                          <a:cs typeface="Calibri"/>
                          <a:sym typeface="Calibri"/>
                        </a:rPr>
                        <a:t>MODALITA'</a:t>
                      </a:r>
                      <a:endParaRPr sz="2000"/>
                    </a:p>
                  </a:txBody>
                  <a:tcPr marL="9525" marR="9525" marT="95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it-IT" sz="1800" b="0" i="0" u="none" strike="noStrike" cap="none" dirty="0">
                          <a:solidFill>
                            <a:srgbClr val="833C0C"/>
                          </a:solidFill>
                          <a:latin typeface="Verdana"/>
                          <a:ea typeface="Verdana"/>
                          <a:cs typeface="Verdana"/>
                          <a:sym typeface="Verdana"/>
                        </a:rPr>
                        <a:t>Conguaglio contributivo tramite le Regioni</a:t>
                      </a:r>
                      <a:endParaRPr sz="2400" dirty="0"/>
                    </a:p>
                  </a:txBody>
                  <a:tcPr marL="9525" marR="9525" marT="95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34"/>
          <p:cNvSpPr/>
          <p:nvPr/>
        </p:nvSpPr>
        <p:spPr>
          <a:xfrm>
            <a:off x="731520" y="1719240"/>
            <a:ext cx="1840991" cy="2694263"/>
          </a:xfrm>
          <a:prstGeom prst="rect">
            <a:avLst/>
          </a:prstGeom>
          <a:noFill/>
          <a:ln>
            <a:noFill/>
          </a:ln>
        </p:spPr>
        <p:txBody>
          <a:bodyPr spcFirstLastPara="1" wrap="square" lIns="0" tIns="45700" rIns="0" bIns="45700" anchor="t" anchorCtr="0">
            <a:noAutofit/>
          </a:bodyPr>
          <a:lstStyle/>
          <a:p>
            <a:pPr marL="0" marR="0" lvl="0" indent="0" algn="just" rtl="0">
              <a:lnSpc>
                <a:spcPct val="115384"/>
              </a:lnSpc>
              <a:spcBef>
                <a:spcPts val="0"/>
              </a:spcBef>
              <a:spcAft>
                <a:spcPts val="0"/>
              </a:spcAft>
              <a:buClr>
                <a:schemeClr val="dk1"/>
              </a:buClr>
              <a:buSzPts val="1300"/>
              <a:buFont typeface="Calibri"/>
              <a:buNone/>
            </a:pPr>
            <a:endParaRPr sz="1300" b="0" i="0" u="none" strike="noStrike" cap="none">
              <a:solidFill>
                <a:srgbClr val="1E4099"/>
              </a:solidFill>
              <a:latin typeface="Verdana"/>
              <a:ea typeface="Verdana"/>
              <a:cs typeface="Verdana"/>
              <a:sym typeface="Verdana"/>
            </a:endParaRPr>
          </a:p>
        </p:txBody>
      </p:sp>
      <p:sp>
        <p:nvSpPr>
          <p:cNvPr id="391" name="Google Shape;391;p34"/>
          <p:cNvSpPr/>
          <p:nvPr/>
        </p:nvSpPr>
        <p:spPr>
          <a:xfrm>
            <a:off x="0" y="-23718"/>
            <a:ext cx="576000" cy="6886668"/>
          </a:xfrm>
          <a:prstGeom prst="rect">
            <a:avLst/>
          </a:prstGeom>
          <a:solidFill>
            <a:srgbClr val="1E4099"/>
          </a:solidFill>
          <a:ln w="12700" cap="flat" cmpd="sng">
            <a:solidFill>
              <a:srgbClr val="00329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Calibri"/>
              <a:buNone/>
            </a:pPr>
            <a:endParaRPr sz="2800" b="1" i="0" u="none" strike="noStrike" cap="none">
              <a:solidFill>
                <a:srgbClr val="FFFFFF"/>
              </a:solidFill>
              <a:latin typeface="Verdana"/>
              <a:ea typeface="Verdana"/>
              <a:cs typeface="Verdana"/>
              <a:sym typeface="Verdana"/>
            </a:endParaRPr>
          </a:p>
        </p:txBody>
      </p:sp>
      <p:sp>
        <p:nvSpPr>
          <p:cNvPr id="392" name="Google Shape;392;p34"/>
          <p:cNvSpPr/>
          <p:nvPr/>
        </p:nvSpPr>
        <p:spPr>
          <a:xfrm>
            <a:off x="1023747" y="1851683"/>
            <a:ext cx="10652845" cy="4530455"/>
          </a:xfrm>
          <a:prstGeom prst="rect">
            <a:avLst/>
          </a:prstGeom>
          <a:noFill/>
          <a:ln>
            <a:noFill/>
          </a:ln>
        </p:spPr>
        <p:txBody>
          <a:bodyPr spcFirstLastPara="1" wrap="square" lIns="0" tIns="45700" rIns="0" bIns="45700" anchor="t" anchorCtr="0">
            <a:noAutofit/>
          </a:bodyPr>
          <a:lstStyle/>
          <a:p>
            <a:pPr marL="0" marR="0" lvl="0" indent="0" algn="just" rtl="0">
              <a:lnSpc>
                <a:spcPct val="75000"/>
              </a:lnSpc>
              <a:spcBef>
                <a:spcPts val="0"/>
              </a:spcBef>
              <a:spcAft>
                <a:spcPts val="0"/>
              </a:spcAft>
              <a:buClr>
                <a:schemeClr val="dk1"/>
              </a:buClr>
              <a:buSzPts val="2000"/>
              <a:buFont typeface="Calibri"/>
              <a:buNone/>
            </a:pPr>
            <a:endParaRPr sz="2000" b="1" i="0" u="none" strike="noStrike" cap="none">
              <a:solidFill>
                <a:srgbClr val="1E4099"/>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rgbClr val="000000"/>
              </a:solidFill>
              <a:latin typeface="Calibri"/>
              <a:ea typeface="Calibri"/>
              <a:cs typeface="Calibri"/>
              <a:sym typeface="Calibri"/>
            </a:endParaRPr>
          </a:p>
          <a:p>
            <a:pPr marL="0" marR="0" lvl="0" indent="0" algn="just" rtl="0">
              <a:lnSpc>
                <a:spcPct val="75000"/>
              </a:lnSpc>
              <a:spcBef>
                <a:spcPts val="300"/>
              </a:spcBef>
              <a:spcAft>
                <a:spcPts val="0"/>
              </a:spcAft>
              <a:buClr>
                <a:schemeClr val="dk1"/>
              </a:buClr>
              <a:buSzPts val="2000"/>
              <a:buFont typeface="Calibri"/>
              <a:buNone/>
            </a:pPr>
            <a:endParaRPr sz="2000" b="0" i="0" u="none" strike="noStrike" cap="none">
              <a:solidFill>
                <a:srgbClr val="1E4099"/>
              </a:solidFill>
              <a:latin typeface="Verdana"/>
              <a:ea typeface="Verdana"/>
              <a:cs typeface="Verdana"/>
              <a:sym typeface="Verdana"/>
            </a:endParaRPr>
          </a:p>
          <a:p>
            <a:pPr marL="0" marR="0" lvl="0" indent="0" algn="just" rtl="0">
              <a:lnSpc>
                <a:spcPct val="75000"/>
              </a:lnSpc>
              <a:spcBef>
                <a:spcPts val="300"/>
              </a:spcBef>
              <a:spcAft>
                <a:spcPts val="0"/>
              </a:spcAft>
              <a:buClr>
                <a:schemeClr val="dk1"/>
              </a:buClr>
              <a:buSzPts val="2000"/>
              <a:buFont typeface="Calibri"/>
              <a:buNone/>
            </a:pPr>
            <a:endParaRPr sz="2000" b="0" i="0" u="none" strike="noStrike" cap="none">
              <a:solidFill>
                <a:srgbClr val="000000"/>
              </a:solidFill>
              <a:latin typeface="Verdana"/>
              <a:ea typeface="Verdana"/>
              <a:cs typeface="Verdana"/>
              <a:sym typeface="Verdana"/>
            </a:endParaRPr>
          </a:p>
        </p:txBody>
      </p:sp>
      <p:sp>
        <p:nvSpPr>
          <p:cNvPr id="393" name="Google Shape;393;p34"/>
          <p:cNvSpPr/>
          <p:nvPr/>
        </p:nvSpPr>
        <p:spPr>
          <a:xfrm>
            <a:off x="1023747" y="5340720"/>
            <a:ext cx="10801257" cy="1694463"/>
          </a:xfrm>
          <a:prstGeom prst="rect">
            <a:avLst/>
          </a:prstGeom>
          <a:noFill/>
          <a:ln>
            <a:noFill/>
          </a:ln>
        </p:spPr>
        <p:txBody>
          <a:bodyPr spcFirstLastPara="1" wrap="square" lIns="0" tIns="45700" rIns="0" bIns="45700" anchor="t" anchorCtr="0">
            <a:noAutofit/>
          </a:bodyPr>
          <a:lstStyle/>
          <a:p>
            <a:pPr marL="0" marR="0" lvl="0" indent="0" algn="l" rtl="0">
              <a:lnSpc>
                <a:spcPct val="75000"/>
              </a:lnSpc>
              <a:spcBef>
                <a:spcPts val="0"/>
              </a:spcBef>
              <a:spcAft>
                <a:spcPts val="0"/>
              </a:spcAft>
              <a:buClr>
                <a:schemeClr val="dk1"/>
              </a:buClr>
              <a:buSzPts val="2000"/>
              <a:buFont typeface="Calibri"/>
              <a:buNone/>
            </a:pPr>
            <a:endParaRPr sz="2000" b="0" i="0" u="none" strike="noStrike" cap="none">
              <a:solidFill>
                <a:srgbClr val="000000"/>
              </a:solidFill>
              <a:latin typeface="Verdana"/>
              <a:ea typeface="Verdana"/>
              <a:cs typeface="Verdana"/>
              <a:sym typeface="Verdana"/>
            </a:endParaRPr>
          </a:p>
        </p:txBody>
      </p:sp>
      <p:sp>
        <p:nvSpPr>
          <p:cNvPr id="394" name="Google Shape;394;p34"/>
          <p:cNvSpPr/>
          <p:nvPr/>
        </p:nvSpPr>
        <p:spPr>
          <a:xfrm>
            <a:off x="859572" y="1412437"/>
            <a:ext cx="5466584" cy="369332"/>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95" name="Google Shape;395;p34"/>
          <p:cNvSpPr/>
          <p:nvPr/>
        </p:nvSpPr>
        <p:spPr>
          <a:xfrm>
            <a:off x="724411" y="1491193"/>
            <a:ext cx="10472324" cy="258532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p:txBody>
      </p:sp>
      <p:pic>
        <p:nvPicPr>
          <p:cNvPr id="396" name="Google Shape;396;p34" descr="Immagine che contiene testo, mappa&#10;&#10;Descrizione generata automaticamente"/>
          <p:cNvPicPr preferRelativeResize="0"/>
          <p:nvPr/>
        </p:nvPicPr>
        <p:blipFill rotWithShape="1">
          <a:blip r:embed="rId3">
            <a:alphaModFix/>
          </a:blip>
          <a:srcRect/>
          <a:stretch/>
        </p:blipFill>
        <p:spPr>
          <a:xfrm>
            <a:off x="10914927" y="0"/>
            <a:ext cx="1277073" cy="6858000"/>
          </a:xfrm>
          <a:prstGeom prst="rect">
            <a:avLst/>
          </a:prstGeom>
          <a:noFill/>
          <a:ln>
            <a:noFill/>
          </a:ln>
        </p:spPr>
      </p:pic>
      <p:sp>
        <p:nvSpPr>
          <p:cNvPr id="397" name="Google Shape;397;p34"/>
          <p:cNvSpPr txBox="1">
            <a:spLocks noGrp="1"/>
          </p:cNvSpPr>
          <p:nvPr>
            <p:ph type="title"/>
          </p:nvPr>
        </p:nvSpPr>
        <p:spPr>
          <a:xfrm>
            <a:off x="1232176" y="512972"/>
            <a:ext cx="9235004" cy="8683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3299"/>
              </a:buClr>
              <a:buSzPts val="4400"/>
              <a:buFont typeface="Calibri"/>
              <a:buNone/>
            </a:pPr>
            <a:r>
              <a:rPr lang="it-IT" b="1" dirty="0">
                <a:solidFill>
                  <a:srgbClr val="003299"/>
                </a:solidFill>
              </a:rPr>
              <a:t>Reddito di Cittadinanza</a:t>
            </a:r>
            <a:endParaRPr b="1" dirty="0">
              <a:solidFill>
                <a:srgbClr val="003299"/>
              </a:solidFill>
            </a:endParaRPr>
          </a:p>
        </p:txBody>
      </p:sp>
      <p:graphicFrame>
        <p:nvGraphicFramePr>
          <p:cNvPr id="398" name="Google Shape;398;p34"/>
          <p:cNvGraphicFramePr/>
          <p:nvPr>
            <p:extLst>
              <p:ext uri="{D42A27DB-BD31-4B8C-83A1-F6EECF244321}">
                <p14:modId xmlns:p14="http://schemas.microsoft.com/office/powerpoint/2010/main" val="3166498406"/>
              </p:ext>
            </p:extLst>
          </p:nvPr>
        </p:nvGraphicFramePr>
        <p:xfrm>
          <a:off x="859573" y="1491193"/>
          <a:ext cx="9688358" cy="5013669"/>
        </p:xfrm>
        <a:graphic>
          <a:graphicData uri="http://schemas.openxmlformats.org/drawingml/2006/table">
            <a:tbl>
              <a:tblPr>
                <a:noFill/>
                <a:tableStyleId>{28BBFC52-3FA3-47F3-B252-B6A663CD6933}</a:tableStyleId>
              </a:tblPr>
              <a:tblGrid>
                <a:gridCol w="1532657">
                  <a:extLst>
                    <a:ext uri="{9D8B030D-6E8A-4147-A177-3AD203B41FA5}">
                      <a16:colId xmlns:a16="http://schemas.microsoft.com/office/drawing/2014/main" val="20000"/>
                    </a:ext>
                  </a:extLst>
                </a:gridCol>
                <a:gridCol w="8155701">
                  <a:extLst>
                    <a:ext uri="{9D8B030D-6E8A-4147-A177-3AD203B41FA5}">
                      <a16:colId xmlns:a16="http://schemas.microsoft.com/office/drawing/2014/main" val="20001"/>
                    </a:ext>
                  </a:extLst>
                </a:gridCol>
              </a:tblGrid>
              <a:tr h="979380">
                <a:tc>
                  <a:txBody>
                    <a:bodyPr/>
                    <a:lstStyle/>
                    <a:p>
                      <a:pPr marL="0" marR="0" lvl="0" indent="0" algn="ctr" rtl="0">
                        <a:spcBef>
                          <a:spcPts val="0"/>
                        </a:spcBef>
                        <a:spcAft>
                          <a:spcPts val="0"/>
                        </a:spcAft>
                        <a:buNone/>
                      </a:pPr>
                      <a:r>
                        <a:rPr lang="it-IT" sz="1600" b="1" i="0" u="none" strike="noStrike" cap="none" dirty="0">
                          <a:solidFill>
                            <a:srgbClr val="2F75B5"/>
                          </a:solidFill>
                          <a:latin typeface="Calibri"/>
                          <a:ea typeface="Calibri"/>
                          <a:cs typeface="Calibri"/>
                          <a:sym typeface="Calibri"/>
                        </a:rPr>
                        <a:t>DEFINIZIONE</a:t>
                      </a:r>
                      <a:endParaRPr sz="2000" dirty="0"/>
                    </a:p>
                  </a:txBody>
                  <a:tcPr marL="9525" marR="9525" marT="9525" marB="0" anchor="ctr">
                    <a:lnL w="9525" cap="flat" cmpd="sng">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it-IT" sz="1800" b="0" i="0" u="none" strike="noStrike" cap="none" dirty="0">
                          <a:solidFill>
                            <a:srgbClr val="2F75B5"/>
                          </a:solidFill>
                          <a:latin typeface="Verdana"/>
                          <a:ea typeface="Verdana"/>
                          <a:cs typeface="Verdana"/>
                          <a:sym typeface="Verdana"/>
                        </a:rPr>
                        <a:t>Esonero contributivo per il datore di lavoro che assume </a:t>
                      </a:r>
                      <a:r>
                        <a:rPr lang="it-IT" sz="1800" b="0" i="0" u="none" strike="noStrike" cap="none" dirty="0" smtClean="0">
                          <a:solidFill>
                            <a:srgbClr val="2F75B5"/>
                          </a:solidFill>
                          <a:latin typeface="Verdana"/>
                          <a:ea typeface="Verdana"/>
                          <a:cs typeface="Verdana"/>
                          <a:sym typeface="Verdana"/>
                        </a:rPr>
                        <a:t>fruitori </a:t>
                      </a:r>
                      <a:r>
                        <a:rPr lang="it-IT" sz="1800" b="0" i="0" u="none" strike="noStrike" cap="none" dirty="0">
                          <a:solidFill>
                            <a:srgbClr val="2F75B5"/>
                          </a:solidFill>
                          <a:latin typeface="Verdana"/>
                          <a:ea typeface="Verdana"/>
                          <a:cs typeface="Verdana"/>
                          <a:sym typeface="Verdana"/>
                        </a:rPr>
                        <a:t>del Reddito di Cittadinanza</a:t>
                      </a:r>
                      <a:endParaRPr sz="2400" dirty="0"/>
                    </a:p>
                  </a:txBody>
                  <a:tcPr marL="9525" marR="9525" marT="9525" marB="0" anchor="ctr">
                    <a:lnL w="9525" cap="flat" cmpd="sng" algn="ctr">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515465">
                <a:tc>
                  <a:txBody>
                    <a:bodyPr/>
                    <a:lstStyle/>
                    <a:p>
                      <a:pPr marL="0" marR="0" lvl="0" indent="0" algn="ctr" rtl="0">
                        <a:spcBef>
                          <a:spcPts val="0"/>
                        </a:spcBef>
                        <a:spcAft>
                          <a:spcPts val="0"/>
                        </a:spcAft>
                        <a:buNone/>
                      </a:pPr>
                      <a:r>
                        <a:rPr lang="it-IT" sz="1600" b="1" i="0" u="none" strike="noStrike" cap="none">
                          <a:solidFill>
                            <a:srgbClr val="833C0C"/>
                          </a:solidFill>
                          <a:latin typeface="Calibri"/>
                          <a:ea typeface="Calibri"/>
                          <a:cs typeface="Calibri"/>
                          <a:sym typeface="Calibri"/>
                        </a:rPr>
                        <a:t>A CHI E' RIVOLTO</a:t>
                      </a:r>
                      <a:endParaRPr sz="2000"/>
                    </a:p>
                  </a:txBody>
                  <a:tcPr marL="9525" marR="9525" marT="95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it-IT" sz="1800" b="0" i="0" u="none" strike="noStrike" cap="none" dirty="0">
                          <a:solidFill>
                            <a:srgbClr val="833C0C"/>
                          </a:solidFill>
                          <a:latin typeface="Verdana"/>
                          <a:ea typeface="Verdana"/>
                          <a:cs typeface="Verdana"/>
                          <a:sym typeface="Verdana"/>
                        </a:rPr>
                        <a:t>Tutti i datori di lavoro privati</a:t>
                      </a:r>
                      <a:endParaRPr sz="2400" dirty="0"/>
                    </a:p>
                  </a:txBody>
                  <a:tcPr marL="9525" marR="9525" marT="95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1469052">
                <a:tc>
                  <a:txBody>
                    <a:bodyPr/>
                    <a:lstStyle/>
                    <a:p>
                      <a:pPr marL="0" marR="0" lvl="0" indent="0" algn="ctr" rtl="0">
                        <a:spcBef>
                          <a:spcPts val="0"/>
                        </a:spcBef>
                        <a:spcAft>
                          <a:spcPts val="0"/>
                        </a:spcAft>
                        <a:buNone/>
                      </a:pPr>
                      <a:r>
                        <a:rPr lang="it-IT" sz="1600" b="1" i="0" u="none" strike="noStrike" cap="none">
                          <a:solidFill>
                            <a:srgbClr val="2F75B5"/>
                          </a:solidFill>
                          <a:latin typeface="Calibri"/>
                          <a:ea typeface="Calibri"/>
                          <a:cs typeface="Calibri"/>
                          <a:sym typeface="Calibri"/>
                        </a:rPr>
                        <a:t>AGEVOLAZIONI</a:t>
                      </a:r>
                      <a:endParaRPr sz="2000"/>
                    </a:p>
                  </a:txBody>
                  <a:tcPr marL="9525" marR="9525" marT="95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800" b="0" i="0" u="none" strike="noStrike" cap="none" dirty="0" smtClean="0">
                          <a:solidFill>
                            <a:srgbClr val="2F75B5"/>
                          </a:solidFill>
                          <a:latin typeface="Verdana"/>
                          <a:ea typeface="Verdana"/>
                          <a:cs typeface="Verdana"/>
                          <a:sym typeface="Arial"/>
                        </a:rPr>
                        <a:t>Esonero dal versamento dei contributi previdenziali a carico del datore di lavoro e del lavoratore, nel limite dell’importo mensile del </a:t>
                      </a:r>
                      <a:r>
                        <a:rPr lang="it-IT" sz="1800" b="0" i="0" u="none" strike="noStrike" cap="none" dirty="0" err="1" smtClean="0">
                          <a:solidFill>
                            <a:srgbClr val="2F75B5"/>
                          </a:solidFill>
                          <a:latin typeface="Verdana"/>
                          <a:ea typeface="Verdana"/>
                          <a:cs typeface="Verdana"/>
                          <a:sym typeface="Arial"/>
                        </a:rPr>
                        <a:t>RdC</a:t>
                      </a:r>
                      <a:r>
                        <a:rPr lang="it-IT" sz="1800" b="0" i="0" u="none" strike="noStrike" cap="none" dirty="0" smtClean="0">
                          <a:solidFill>
                            <a:srgbClr val="2F75B5"/>
                          </a:solidFill>
                          <a:latin typeface="Verdana"/>
                          <a:ea typeface="Verdana"/>
                          <a:cs typeface="Verdana"/>
                          <a:sym typeface="Arial"/>
                        </a:rPr>
                        <a:t> (max € 780,00). La durata dell’incentivo è pari alla differenza tra 18 mensilità residue e le mensilità già godute dal beneficiario del </a:t>
                      </a:r>
                      <a:r>
                        <a:rPr lang="it-IT" sz="1800" b="0" i="0" u="none" strike="noStrike" cap="none" dirty="0" err="1" smtClean="0">
                          <a:solidFill>
                            <a:srgbClr val="2F75B5"/>
                          </a:solidFill>
                          <a:latin typeface="Verdana"/>
                          <a:ea typeface="Verdana"/>
                          <a:cs typeface="Verdana"/>
                          <a:sym typeface="Arial"/>
                        </a:rPr>
                        <a:t>RdC</a:t>
                      </a:r>
                      <a:r>
                        <a:rPr lang="it-IT" sz="1800" b="0" i="0" u="none" strike="noStrike" cap="none" dirty="0" smtClean="0">
                          <a:solidFill>
                            <a:srgbClr val="2F75B5"/>
                          </a:solidFill>
                          <a:latin typeface="Verdana"/>
                          <a:ea typeface="Verdana"/>
                          <a:cs typeface="Verdana"/>
                          <a:sym typeface="Arial"/>
                        </a:rPr>
                        <a:t> con un minimo pari a 5 mensilità. </a:t>
                      </a:r>
                      <a:r>
                        <a:rPr lang="it-IT" sz="1800" b="0" i="0" u="none" strike="noStrike" cap="none" dirty="0" smtClean="0">
                          <a:solidFill>
                            <a:srgbClr val="2F75B5"/>
                          </a:solidFill>
                          <a:latin typeface="Verdana"/>
                          <a:ea typeface="Verdana"/>
                          <a:cs typeface="Verdana"/>
                          <a:sym typeface="Verdana"/>
                        </a:rPr>
                        <a:t>E’ fruito sotto forma di credito di imposta.</a:t>
                      </a:r>
                      <a:endParaRPr sz="2000" dirty="0"/>
                    </a:p>
                  </a:txBody>
                  <a:tcPr marL="9525" marR="9525" marT="95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1030894">
                <a:tc>
                  <a:txBody>
                    <a:bodyPr/>
                    <a:lstStyle/>
                    <a:p>
                      <a:pPr marL="0" marR="0" lvl="0" indent="0" algn="ctr" rtl="0">
                        <a:spcBef>
                          <a:spcPts val="0"/>
                        </a:spcBef>
                        <a:spcAft>
                          <a:spcPts val="0"/>
                        </a:spcAft>
                        <a:buNone/>
                      </a:pPr>
                      <a:r>
                        <a:rPr lang="it-IT" sz="1600" b="1" i="0" u="none" strike="noStrike" cap="none" dirty="0">
                          <a:solidFill>
                            <a:srgbClr val="2F75B5"/>
                          </a:solidFill>
                          <a:latin typeface="Calibri"/>
                          <a:ea typeface="Calibri"/>
                          <a:cs typeface="Calibri"/>
                          <a:sym typeface="Calibri"/>
                        </a:rPr>
                        <a:t>TIPI DI CONTRATTO</a:t>
                      </a:r>
                      <a:endParaRPr sz="2000" dirty="0"/>
                    </a:p>
                  </a:txBody>
                  <a:tcPr marL="9525" marR="9525" marT="9525" marB="0" anchor="ctr">
                    <a:lnL w="9525" cap="flat" cmpd="sng">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it-IT" sz="1800" b="0" i="0" u="none" strike="noStrike" cap="none" dirty="0">
                          <a:solidFill>
                            <a:srgbClr val="2F75B5"/>
                          </a:solidFill>
                          <a:latin typeface="Verdana"/>
                          <a:ea typeface="Verdana"/>
                          <a:cs typeface="Verdana"/>
                          <a:sym typeface="Verdana"/>
                        </a:rPr>
                        <a:t>Assunzioni a tempo </a:t>
                      </a:r>
                      <a:r>
                        <a:rPr lang="it-IT" sz="1800" b="0" i="0" u="none" strike="noStrike" cap="none" dirty="0" smtClean="0">
                          <a:solidFill>
                            <a:srgbClr val="2F75B5"/>
                          </a:solidFill>
                          <a:latin typeface="Verdana"/>
                          <a:ea typeface="Verdana"/>
                          <a:cs typeface="Verdana"/>
                          <a:sym typeface="Verdana"/>
                        </a:rPr>
                        <a:t>indeterminato o apprendistato</a:t>
                      </a:r>
                      <a:endParaRPr sz="2400" dirty="0"/>
                    </a:p>
                  </a:txBody>
                  <a:tcPr marL="9525" marR="9525" marT="9525" marB="0" anchor="ctr">
                    <a:lnL w="9525" cap="flat" cmpd="sng" algn="ctr">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515465">
                <a:tc>
                  <a:txBody>
                    <a:bodyPr/>
                    <a:lstStyle/>
                    <a:p>
                      <a:pPr marL="0" marR="0" lvl="0" indent="0" algn="ctr" rtl="0">
                        <a:spcBef>
                          <a:spcPts val="0"/>
                        </a:spcBef>
                        <a:spcAft>
                          <a:spcPts val="0"/>
                        </a:spcAft>
                        <a:buNone/>
                      </a:pPr>
                      <a:r>
                        <a:rPr lang="it-IT" sz="1600" b="1" i="0" u="none" strike="noStrike" cap="none">
                          <a:solidFill>
                            <a:srgbClr val="833C0C"/>
                          </a:solidFill>
                          <a:latin typeface="Calibri"/>
                          <a:ea typeface="Calibri"/>
                          <a:cs typeface="Calibri"/>
                          <a:sym typeface="Calibri"/>
                        </a:rPr>
                        <a:t>MODALITA'</a:t>
                      </a:r>
                      <a:endParaRPr sz="2000"/>
                    </a:p>
                  </a:txBody>
                  <a:tcPr marL="9525" marR="9525" marT="95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it-IT" sz="1800" b="0" i="0" u="none" strike="noStrike" cap="none" dirty="0">
                          <a:solidFill>
                            <a:srgbClr val="833C0C"/>
                          </a:solidFill>
                          <a:latin typeface="Verdana"/>
                          <a:ea typeface="Verdana"/>
                          <a:cs typeface="Verdana"/>
                          <a:sym typeface="Verdana"/>
                        </a:rPr>
                        <a:t>Domanda preliminare su portale </a:t>
                      </a:r>
                      <a:r>
                        <a:rPr lang="it-IT" sz="1800" b="0" i="0" u="none" strike="noStrike" cap="none" dirty="0" smtClean="0">
                          <a:solidFill>
                            <a:srgbClr val="833C0C"/>
                          </a:solidFill>
                          <a:latin typeface="Verdana"/>
                          <a:ea typeface="Verdana"/>
                          <a:cs typeface="Verdana"/>
                          <a:sym typeface="Verdana"/>
                        </a:rPr>
                        <a:t>INPS. DL n. 4/2019 art. 8, convertito nella Legge n. 26/2019; circolare INPS 104/2019 e messaggio INPS n. 4099 dell’8 novembre 2019</a:t>
                      </a:r>
                      <a:endParaRPr sz="2400" dirty="0"/>
                    </a:p>
                  </a:txBody>
                  <a:tcPr marL="9525" marR="9525" marT="95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34"/>
          <p:cNvSpPr/>
          <p:nvPr/>
        </p:nvSpPr>
        <p:spPr>
          <a:xfrm>
            <a:off x="731520" y="1719240"/>
            <a:ext cx="1840991" cy="2694263"/>
          </a:xfrm>
          <a:prstGeom prst="rect">
            <a:avLst/>
          </a:prstGeom>
          <a:noFill/>
          <a:ln>
            <a:noFill/>
          </a:ln>
        </p:spPr>
        <p:txBody>
          <a:bodyPr spcFirstLastPara="1" wrap="square" lIns="0" tIns="45700" rIns="0" bIns="45700" anchor="t" anchorCtr="0">
            <a:noAutofit/>
          </a:bodyPr>
          <a:lstStyle/>
          <a:p>
            <a:pPr marL="0" marR="0" lvl="0" indent="0" algn="just" rtl="0">
              <a:lnSpc>
                <a:spcPct val="115384"/>
              </a:lnSpc>
              <a:spcBef>
                <a:spcPts val="0"/>
              </a:spcBef>
              <a:spcAft>
                <a:spcPts val="0"/>
              </a:spcAft>
              <a:buClr>
                <a:schemeClr val="dk1"/>
              </a:buClr>
              <a:buSzPts val="1300"/>
              <a:buFont typeface="Calibri"/>
              <a:buNone/>
            </a:pPr>
            <a:endParaRPr sz="1300" b="0" i="0" u="none" strike="noStrike" cap="none">
              <a:solidFill>
                <a:srgbClr val="1E4099"/>
              </a:solidFill>
              <a:latin typeface="Verdana"/>
              <a:ea typeface="Verdana"/>
              <a:cs typeface="Verdana"/>
              <a:sym typeface="Verdana"/>
            </a:endParaRPr>
          </a:p>
        </p:txBody>
      </p:sp>
      <p:sp>
        <p:nvSpPr>
          <p:cNvPr id="391" name="Google Shape;391;p34"/>
          <p:cNvSpPr/>
          <p:nvPr/>
        </p:nvSpPr>
        <p:spPr>
          <a:xfrm>
            <a:off x="0" y="-23718"/>
            <a:ext cx="576000" cy="6886668"/>
          </a:xfrm>
          <a:prstGeom prst="rect">
            <a:avLst/>
          </a:prstGeom>
          <a:solidFill>
            <a:srgbClr val="1E4099"/>
          </a:solidFill>
          <a:ln w="12700" cap="flat" cmpd="sng">
            <a:solidFill>
              <a:srgbClr val="00329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Calibri"/>
              <a:buNone/>
            </a:pPr>
            <a:endParaRPr sz="2800" b="1" i="0" u="none" strike="noStrike" cap="none">
              <a:solidFill>
                <a:srgbClr val="FFFFFF"/>
              </a:solidFill>
              <a:latin typeface="Verdana"/>
              <a:ea typeface="Verdana"/>
              <a:cs typeface="Verdana"/>
              <a:sym typeface="Verdana"/>
            </a:endParaRPr>
          </a:p>
        </p:txBody>
      </p:sp>
      <p:sp>
        <p:nvSpPr>
          <p:cNvPr id="392" name="Google Shape;392;p34"/>
          <p:cNvSpPr/>
          <p:nvPr/>
        </p:nvSpPr>
        <p:spPr>
          <a:xfrm>
            <a:off x="1023747" y="1851683"/>
            <a:ext cx="10652845" cy="4530455"/>
          </a:xfrm>
          <a:prstGeom prst="rect">
            <a:avLst/>
          </a:prstGeom>
          <a:noFill/>
          <a:ln>
            <a:noFill/>
          </a:ln>
        </p:spPr>
        <p:txBody>
          <a:bodyPr spcFirstLastPara="1" wrap="square" lIns="0" tIns="45700" rIns="0" bIns="45700" anchor="t" anchorCtr="0">
            <a:noAutofit/>
          </a:bodyPr>
          <a:lstStyle/>
          <a:p>
            <a:pPr marL="0" marR="0" lvl="0" indent="0" algn="just" rtl="0">
              <a:lnSpc>
                <a:spcPct val="75000"/>
              </a:lnSpc>
              <a:spcBef>
                <a:spcPts val="0"/>
              </a:spcBef>
              <a:spcAft>
                <a:spcPts val="0"/>
              </a:spcAft>
              <a:buClr>
                <a:schemeClr val="dk1"/>
              </a:buClr>
              <a:buSzPts val="2000"/>
              <a:buFont typeface="Calibri"/>
              <a:buNone/>
            </a:pPr>
            <a:endParaRPr sz="2000" b="1" i="0" u="none" strike="noStrike" cap="none">
              <a:solidFill>
                <a:srgbClr val="1E4099"/>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rgbClr val="000000"/>
              </a:solidFill>
              <a:latin typeface="Calibri"/>
              <a:ea typeface="Calibri"/>
              <a:cs typeface="Calibri"/>
              <a:sym typeface="Calibri"/>
            </a:endParaRPr>
          </a:p>
          <a:p>
            <a:pPr marL="0" marR="0" lvl="0" indent="0" algn="just" rtl="0">
              <a:lnSpc>
                <a:spcPct val="75000"/>
              </a:lnSpc>
              <a:spcBef>
                <a:spcPts val="300"/>
              </a:spcBef>
              <a:spcAft>
                <a:spcPts val="0"/>
              </a:spcAft>
              <a:buClr>
                <a:schemeClr val="dk1"/>
              </a:buClr>
              <a:buSzPts val="2000"/>
              <a:buFont typeface="Calibri"/>
              <a:buNone/>
            </a:pPr>
            <a:endParaRPr sz="2000" b="0" i="0" u="none" strike="noStrike" cap="none">
              <a:solidFill>
                <a:srgbClr val="1E4099"/>
              </a:solidFill>
              <a:latin typeface="Verdana"/>
              <a:ea typeface="Verdana"/>
              <a:cs typeface="Verdana"/>
              <a:sym typeface="Verdana"/>
            </a:endParaRPr>
          </a:p>
          <a:p>
            <a:pPr marL="0" marR="0" lvl="0" indent="0" algn="just" rtl="0">
              <a:lnSpc>
                <a:spcPct val="75000"/>
              </a:lnSpc>
              <a:spcBef>
                <a:spcPts val="300"/>
              </a:spcBef>
              <a:spcAft>
                <a:spcPts val="0"/>
              </a:spcAft>
              <a:buClr>
                <a:schemeClr val="dk1"/>
              </a:buClr>
              <a:buSzPts val="2000"/>
              <a:buFont typeface="Calibri"/>
              <a:buNone/>
            </a:pPr>
            <a:endParaRPr sz="2000" b="0" i="0" u="none" strike="noStrike" cap="none">
              <a:solidFill>
                <a:srgbClr val="000000"/>
              </a:solidFill>
              <a:latin typeface="Verdana"/>
              <a:ea typeface="Verdana"/>
              <a:cs typeface="Verdana"/>
              <a:sym typeface="Verdana"/>
            </a:endParaRPr>
          </a:p>
        </p:txBody>
      </p:sp>
      <p:sp>
        <p:nvSpPr>
          <p:cNvPr id="393" name="Google Shape;393;p34"/>
          <p:cNvSpPr/>
          <p:nvPr/>
        </p:nvSpPr>
        <p:spPr>
          <a:xfrm>
            <a:off x="1023747" y="5340720"/>
            <a:ext cx="10801257" cy="1694463"/>
          </a:xfrm>
          <a:prstGeom prst="rect">
            <a:avLst/>
          </a:prstGeom>
          <a:noFill/>
          <a:ln>
            <a:noFill/>
          </a:ln>
        </p:spPr>
        <p:txBody>
          <a:bodyPr spcFirstLastPara="1" wrap="square" lIns="0" tIns="45700" rIns="0" bIns="45700" anchor="t" anchorCtr="0">
            <a:noAutofit/>
          </a:bodyPr>
          <a:lstStyle/>
          <a:p>
            <a:pPr marL="0" marR="0" lvl="0" indent="0" algn="l" rtl="0">
              <a:lnSpc>
                <a:spcPct val="75000"/>
              </a:lnSpc>
              <a:spcBef>
                <a:spcPts val="0"/>
              </a:spcBef>
              <a:spcAft>
                <a:spcPts val="0"/>
              </a:spcAft>
              <a:buClr>
                <a:schemeClr val="dk1"/>
              </a:buClr>
              <a:buSzPts val="2000"/>
              <a:buFont typeface="Calibri"/>
              <a:buNone/>
            </a:pPr>
            <a:endParaRPr sz="2000" b="0" i="0" u="none" strike="noStrike" cap="none">
              <a:solidFill>
                <a:srgbClr val="000000"/>
              </a:solidFill>
              <a:latin typeface="Verdana"/>
              <a:ea typeface="Verdana"/>
              <a:cs typeface="Verdana"/>
              <a:sym typeface="Verdana"/>
            </a:endParaRPr>
          </a:p>
        </p:txBody>
      </p:sp>
      <p:sp>
        <p:nvSpPr>
          <p:cNvPr id="394" name="Google Shape;394;p34"/>
          <p:cNvSpPr/>
          <p:nvPr/>
        </p:nvSpPr>
        <p:spPr>
          <a:xfrm>
            <a:off x="859572" y="1412437"/>
            <a:ext cx="5466584" cy="369332"/>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95" name="Google Shape;395;p34"/>
          <p:cNvSpPr/>
          <p:nvPr/>
        </p:nvSpPr>
        <p:spPr>
          <a:xfrm>
            <a:off x="724411" y="1491193"/>
            <a:ext cx="10472324" cy="258532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p:txBody>
      </p:sp>
      <p:pic>
        <p:nvPicPr>
          <p:cNvPr id="396" name="Google Shape;396;p34" descr="Immagine che contiene testo, mappa&#10;&#10;Descrizione generata automaticamente"/>
          <p:cNvPicPr preferRelativeResize="0"/>
          <p:nvPr/>
        </p:nvPicPr>
        <p:blipFill rotWithShape="1">
          <a:blip r:embed="rId3">
            <a:alphaModFix/>
          </a:blip>
          <a:srcRect/>
          <a:stretch/>
        </p:blipFill>
        <p:spPr>
          <a:xfrm>
            <a:off x="10914927" y="0"/>
            <a:ext cx="1277073" cy="6858000"/>
          </a:xfrm>
          <a:prstGeom prst="rect">
            <a:avLst/>
          </a:prstGeom>
          <a:noFill/>
          <a:ln>
            <a:noFill/>
          </a:ln>
        </p:spPr>
      </p:pic>
      <p:sp>
        <p:nvSpPr>
          <p:cNvPr id="397" name="Google Shape;397;p34"/>
          <p:cNvSpPr txBox="1">
            <a:spLocks noGrp="1"/>
          </p:cNvSpPr>
          <p:nvPr>
            <p:ph type="title"/>
          </p:nvPr>
        </p:nvSpPr>
        <p:spPr>
          <a:xfrm>
            <a:off x="859572" y="512972"/>
            <a:ext cx="9607608" cy="8683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03299"/>
              </a:buClr>
              <a:buSzPts val="4400"/>
              <a:buFont typeface="Calibri"/>
              <a:buNone/>
            </a:pPr>
            <a:r>
              <a:rPr lang="it-IT" b="1" dirty="0" smtClean="0">
                <a:solidFill>
                  <a:srgbClr val="003299"/>
                </a:solidFill>
              </a:rPr>
              <a:t>Assegno di ricollocazione per titolari di CIGS</a:t>
            </a:r>
            <a:endParaRPr b="1" dirty="0">
              <a:solidFill>
                <a:srgbClr val="003299"/>
              </a:solidFill>
            </a:endParaRPr>
          </a:p>
        </p:txBody>
      </p:sp>
      <p:graphicFrame>
        <p:nvGraphicFramePr>
          <p:cNvPr id="398" name="Google Shape;398;p34"/>
          <p:cNvGraphicFramePr/>
          <p:nvPr>
            <p:extLst>
              <p:ext uri="{D42A27DB-BD31-4B8C-83A1-F6EECF244321}">
                <p14:modId xmlns:p14="http://schemas.microsoft.com/office/powerpoint/2010/main" val="1384325340"/>
              </p:ext>
            </p:extLst>
          </p:nvPr>
        </p:nvGraphicFramePr>
        <p:xfrm>
          <a:off x="859573" y="1491193"/>
          <a:ext cx="9688358" cy="4960152"/>
        </p:xfrm>
        <a:graphic>
          <a:graphicData uri="http://schemas.openxmlformats.org/drawingml/2006/table">
            <a:tbl>
              <a:tblPr>
                <a:noFill/>
                <a:tableStyleId>{28BBFC52-3FA3-47F3-B252-B6A663CD6933}</a:tableStyleId>
              </a:tblPr>
              <a:tblGrid>
                <a:gridCol w="1532657">
                  <a:extLst>
                    <a:ext uri="{9D8B030D-6E8A-4147-A177-3AD203B41FA5}">
                      <a16:colId xmlns:a16="http://schemas.microsoft.com/office/drawing/2014/main" val="20000"/>
                    </a:ext>
                  </a:extLst>
                </a:gridCol>
                <a:gridCol w="8155701">
                  <a:extLst>
                    <a:ext uri="{9D8B030D-6E8A-4147-A177-3AD203B41FA5}">
                      <a16:colId xmlns:a16="http://schemas.microsoft.com/office/drawing/2014/main" val="20001"/>
                    </a:ext>
                  </a:extLst>
                </a:gridCol>
              </a:tblGrid>
              <a:tr h="979380">
                <a:tc>
                  <a:txBody>
                    <a:bodyPr/>
                    <a:lstStyle/>
                    <a:p>
                      <a:pPr marL="0" marR="0" lvl="0" indent="0" algn="ctr" rtl="0">
                        <a:spcBef>
                          <a:spcPts val="0"/>
                        </a:spcBef>
                        <a:spcAft>
                          <a:spcPts val="0"/>
                        </a:spcAft>
                        <a:buNone/>
                      </a:pPr>
                      <a:r>
                        <a:rPr lang="it-IT" sz="1600" b="1" i="0" u="none" strike="noStrike" cap="none" dirty="0">
                          <a:solidFill>
                            <a:srgbClr val="2F75B5"/>
                          </a:solidFill>
                          <a:latin typeface="Calibri"/>
                          <a:ea typeface="Calibri"/>
                          <a:cs typeface="Calibri"/>
                          <a:sym typeface="Calibri"/>
                        </a:rPr>
                        <a:t>DEFINIZIONE</a:t>
                      </a:r>
                      <a:endParaRPr sz="1600" b="1" i="0" u="none" strike="noStrike" cap="none" dirty="0">
                        <a:solidFill>
                          <a:srgbClr val="2F75B5"/>
                        </a:solidFill>
                        <a:latin typeface="Calibri"/>
                        <a:ea typeface="Calibri"/>
                        <a:cs typeface="Calibri"/>
                        <a:sym typeface="Arial"/>
                      </a:endParaRPr>
                    </a:p>
                  </a:txBody>
                  <a:tcPr marL="9525" marR="9525" marT="9525" marB="0" anchor="ctr">
                    <a:lnL w="9525" cap="flat" cmpd="sng">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r>
                        <a:rPr lang="it-IT" sz="1800" b="0" i="0" u="none" strike="noStrike" cap="none" dirty="0" smtClean="0">
                          <a:solidFill>
                            <a:srgbClr val="2F75B5"/>
                          </a:solidFill>
                          <a:latin typeface="Verdana"/>
                          <a:ea typeface="Verdana"/>
                          <a:cs typeface="Verdana"/>
                          <a:sym typeface="Arial"/>
                        </a:rPr>
                        <a:t>Esonero dal versamento del 50% dei contributi a suo carico se assume lavoratori durante il periodo di erogazione dell’assegno di ricollocazione (</a:t>
                      </a:r>
                      <a:r>
                        <a:rPr lang="it-IT" sz="1800" b="0" i="0" u="none" strike="noStrike" cap="none" dirty="0" err="1" smtClean="0">
                          <a:solidFill>
                            <a:srgbClr val="2F75B5"/>
                          </a:solidFill>
                          <a:latin typeface="Verdana"/>
                          <a:ea typeface="Verdana"/>
                          <a:cs typeface="Verdana"/>
                          <a:sym typeface="Arial"/>
                        </a:rPr>
                        <a:t>AdRCIGS</a:t>
                      </a:r>
                      <a:r>
                        <a:rPr lang="it-IT" sz="1800" b="0" i="0" u="none" strike="noStrike" cap="none" dirty="0" smtClean="0">
                          <a:solidFill>
                            <a:srgbClr val="2F75B5"/>
                          </a:solidFill>
                          <a:latin typeface="Verdana"/>
                          <a:ea typeface="Verdana"/>
                          <a:cs typeface="Verdana"/>
                          <a:sym typeface="Arial"/>
                        </a:rPr>
                        <a:t>) con contratto di lavoro subordinato. </a:t>
                      </a:r>
                      <a:endParaRPr lang="it-IT" sz="1800" b="0" i="0" u="none" strike="noStrike" cap="none" dirty="0">
                        <a:solidFill>
                          <a:srgbClr val="2F75B5"/>
                        </a:solidFill>
                        <a:latin typeface="Verdana"/>
                        <a:ea typeface="Verdana"/>
                        <a:cs typeface="Verdana"/>
                        <a:sym typeface="Arial"/>
                      </a:endParaRPr>
                    </a:p>
                  </a:txBody>
                  <a:tcPr marL="9525" marR="9525" marT="9525" marB="0" anchor="ctr">
                    <a:lnL w="9525" cap="flat" cmpd="sng" algn="ctr">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515465">
                <a:tc>
                  <a:txBody>
                    <a:bodyPr/>
                    <a:lstStyle/>
                    <a:p>
                      <a:pPr marL="0" marR="0" lvl="0" indent="0" algn="ctr" rtl="0">
                        <a:spcBef>
                          <a:spcPts val="0"/>
                        </a:spcBef>
                        <a:spcAft>
                          <a:spcPts val="0"/>
                        </a:spcAft>
                        <a:buNone/>
                      </a:pPr>
                      <a:r>
                        <a:rPr lang="it-IT" sz="1600" b="1" i="0" u="none" strike="noStrike" cap="none">
                          <a:solidFill>
                            <a:srgbClr val="833C0C"/>
                          </a:solidFill>
                          <a:latin typeface="Calibri"/>
                          <a:ea typeface="Calibri"/>
                          <a:cs typeface="Calibri"/>
                          <a:sym typeface="Calibri"/>
                        </a:rPr>
                        <a:t>A CHI E' RIVOLTO</a:t>
                      </a:r>
                      <a:endParaRPr sz="2000"/>
                    </a:p>
                  </a:txBody>
                  <a:tcPr marL="9525" marR="9525" marT="95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it-IT" sz="1800" b="0" i="0" u="none" strike="noStrike" cap="none" dirty="0">
                          <a:solidFill>
                            <a:srgbClr val="833C0C"/>
                          </a:solidFill>
                          <a:latin typeface="Verdana"/>
                          <a:ea typeface="Verdana"/>
                          <a:cs typeface="Verdana"/>
                          <a:sym typeface="Verdana"/>
                        </a:rPr>
                        <a:t>Tutti i datori di lavoro privati</a:t>
                      </a:r>
                      <a:endParaRPr sz="2400" dirty="0"/>
                    </a:p>
                  </a:txBody>
                  <a:tcPr marL="9525" marR="9525" marT="95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1876248">
                <a:tc>
                  <a:txBody>
                    <a:bodyPr/>
                    <a:lstStyle/>
                    <a:p>
                      <a:pPr marL="0" marR="0" lvl="0" indent="0" algn="ctr" rtl="0">
                        <a:spcBef>
                          <a:spcPts val="0"/>
                        </a:spcBef>
                        <a:spcAft>
                          <a:spcPts val="0"/>
                        </a:spcAft>
                        <a:buNone/>
                      </a:pPr>
                      <a:r>
                        <a:rPr lang="it-IT" sz="1600" b="1" i="0" u="none" strike="noStrike" cap="none" dirty="0">
                          <a:solidFill>
                            <a:srgbClr val="2F75B5"/>
                          </a:solidFill>
                          <a:latin typeface="Calibri"/>
                          <a:ea typeface="Calibri"/>
                          <a:cs typeface="Calibri"/>
                          <a:sym typeface="Calibri"/>
                        </a:rPr>
                        <a:t>AGEVOLAZIONI</a:t>
                      </a:r>
                      <a:endParaRPr sz="2000" dirty="0"/>
                    </a:p>
                  </a:txBody>
                  <a:tcPr marL="9525" marR="9525" marT="95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r>
                        <a:rPr lang="it-IT" sz="1800" b="0" i="0" u="none" strike="noStrike" cap="none" dirty="0" smtClean="0">
                          <a:solidFill>
                            <a:srgbClr val="2F75B5"/>
                          </a:solidFill>
                          <a:latin typeface="Verdana"/>
                          <a:ea typeface="Verdana"/>
                          <a:cs typeface="Verdana"/>
                          <a:sym typeface="Arial"/>
                        </a:rPr>
                        <a:t>Esonero dal versamento del 50% dei contributi a suo carico, nel limite massimo di </a:t>
                      </a:r>
                      <a:r>
                        <a:rPr lang="it-IT" sz="1800" b="0" i="0" u="none" strike="noStrike" cap="none" dirty="0" smtClean="0">
                          <a:solidFill>
                            <a:srgbClr val="2F75B5"/>
                          </a:solidFill>
                          <a:latin typeface="Verdana"/>
                          <a:ea typeface="Verdana"/>
                          <a:cs typeface="Verdana"/>
                          <a:sym typeface="Verdana"/>
                        </a:rPr>
                        <a:t>€ </a:t>
                      </a:r>
                      <a:r>
                        <a:rPr lang="it-IT" sz="1800" b="0" i="0" u="none" strike="noStrike" cap="none" dirty="0" smtClean="0">
                          <a:solidFill>
                            <a:srgbClr val="2F75B5"/>
                          </a:solidFill>
                          <a:latin typeface="Verdana"/>
                          <a:ea typeface="Verdana"/>
                          <a:cs typeface="Verdana"/>
                          <a:sym typeface="Arial"/>
                        </a:rPr>
                        <a:t>4.030 annui, per un periodo massimo di:</a:t>
                      </a:r>
                    </a:p>
                    <a:p>
                      <a:r>
                        <a:rPr lang="it-IT" sz="1800" b="0" i="0" u="none" strike="noStrike" cap="none" dirty="0" smtClean="0">
                          <a:solidFill>
                            <a:srgbClr val="2F75B5"/>
                          </a:solidFill>
                          <a:latin typeface="Verdana"/>
                          <a:ea typeface="Verdana"/>
                          <a:cs typeface="Verdana"/>
                          <a:sym typeface="Arial"/>
                        </a:rPr>
                        <a:t>- 18 mesi, in caso di assunzione con contratto a tempo indeterminato;</a:t>
                      </a:r>
                    </a:p>
                    <a:p>
                      <a:r>
                        <a:rPr lang="it-IT" sz="1800" b="0" i="0" u="none" strike="noStrike" cap="none" dirty="0" smtClean="0">
                          <a:solidFill>
                            <a:srgbClr val="2F75B5"/>
                          </a:solidFill>
                          <a:latin typeface="Verdana"/>
                          <a:ea typeface="Verdana"/>
                          <a:cs typeface="Verdana"/>
                          <a:sym typeface="Arial"/>
                        </a:rPr>
                        <a:t>- 12 mesi, in caso di assunzione con contratto a tempo determinato (in caso di successiva trasformazione a tempo indeterminato, l’agevolazione spetta per ulteriori 6 mesi).</a:t>
                      </a:r>
                    </a:p>
                  </a:txBody>
                  <a:tcPr marL="9525" marR="9525" marT="95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1030894">
                <a:tc>
                  <a:txBody>
                    <a:bodyPr/>
                    <a:lstStyle/>
                    <a:p>
                      <a:pPr marL="0" marR="0" lvl="0" indent="0" algn="ctr" rtl="0">
                        <a:spcBef>
                          <a:spcPts val="0"/>
                        </a:spcBef>
                        <a:spcAft>
                          <a:spcPts val="0"/>
                        </a:spcAft>
                        <a:buNone/>
                      </a:pPr>
                      <a:r>
                        <a:rPr lang="it-IT" sz="1600" b="1" i="0" u="none" strike="noStrike" cap="none" dirty="0">
                          <a:solidFill>
                            <a:srgbClr val="2F75B5"/>
                          </a:solidFill>
                          <a:latin typeface="Calibri"/>
                          <a:ea typeface="Calibri"/>
                          <a:cs typeface="Calibri"/>
                          <a:sym typeface="Calibri"/>
                        </a:rPr>
                        <a:t>TIPI DI CONTRATTO</a:t>
                      </a:r>
                      <a:endParaRPr sz="2000" dirty="0"/>
                    </a:p>
                  </a:txBody>
                  <a:tcPr marL="9525" marR="9525" marT="9525" marB="0" anchor="ctr">
                    <a:lnL w="9525" cap="flat" cmpd="sng">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it-IT" sz="1800" b="0" i="0" u="none" strike="noStrike" cap="none" dirty="0">
                          <a:solidFill>
                            <a:srgbClr val="2F75B5"/>
                          </a:solidFill>
                          <a:latin typeface="Verdana"/>
                          <a:ea typeface="Verdana"/>
                          <a:cs typeface="Verdana"/>
                          <a:sym typeface="Verdana"/>
                        </a:rPr>
                        <a:t>Assunzioni a </a:t>
                      </a:r>
                      <a:r>
                        <a:rPr lang="it-IT" sz="1800" b="0" i="0" u="none" strike="noStrike" cap="none" dirty="0" smtClean="0">
                          <a:solidFill>
                            <a:srgbClr val="2F75B5"/>
                          </a:solidFill>
                          <a:latin typeface="Verdana"/>
                          <a:ea typeface="Verdana"/>
                          <a:cs typeface="Verdana"/>
                          <a:sym typeface="Verdana"/>
                        </a:rPr>
                        <a:t>tempo determinato</a:t>
                      </a:r>
                      <a:r>
                        <a:rPr lang="it-IT" sz="1800" b="0" i="0" u="none" strike="noStrike" cap="none" baseline="0" dirty="0" smtClean="0">
                          <a:solidFill>
                            <a:srgbClr val="2F75B5"/>
                          </a:solidFill>
                          <a:latin typeface="Verdana"/>
                          <a:ea typeface="Verdana"/>
                          <a:cs typeface="Verdana"/>
                          <a:sym typeface="Verdana"/>
                        </a:rPr>
                        <a:t> e</a:t>
                      </a:r>
                      <a:r>
                        <a:rPr lang="it-IT" sz="1800" b="0" i="0" u="none" strike="noStrike" cap="none" dirty="0" smtClean="0">
                          <a:solidFill>
                            <a:srgbClr val="2F75B5"/>
                          </a:solidFill>
                          <a:latin typeface="Verdana"/>
                          <a:ea typeface="Verdana"/>
                          <a:cs typeface="Verdana"/>
                          <a:sym typeface="Verdana"/>
                        </a:rPr>
                        <a:t> </a:t>
                      </a:r>
                      <a:r>
                        <a:rPr lang="it-IT" sz="1800" b="0" i="0" u="none" strike="noStrike" cap="none" dirty="0">
                          <a:solidFill>
                            <a:srgbClr val="2F75B5"/>
                          </a:solidFill>
                          <a:latin typeface="Verdana"/>
                          <a:ea typeface="Verdana"/>
                          <a:cs typeface="Verdana"/>
                          <a:sym typeface="Verdana"/>
                        </a:rPr>
                        <a:t>indeterminato</a:t>
                      </a:r>
                      <a:endParaRPr sz="2400" dirty="0"/>
                    </a:p>
                  </a:txBody>
                  <a:tcPr marL="9525" marR="9525" marT="9525" marB="0" anchor="ctr">
                    <a:lnL w="9525" cap="flat" cmpd="sng" algn="ctr">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515465">
                <a:tc>
                  <a:txBody>
                    <a:bodyPr/>
                    <a:lstStyle/>
                    <a:p>
                      <a:pPr marL="0" marR="0" lvl="0" indent="0" algn="ctr" rtl="0">
                        <a:spcBef>
                          <a:spcPts val="0"/>
                        </a:spcBef>
                        <a:spcAft>
                          <a:spcPts val="0"/>
                        </a:spcAft>
                        <a:buNone/>
                      </a:pPr>
                      <a:r>
                        <a:rPr lang="it-IT" sz="1600" b="1" i="0" u="none" strike="noStrike" cap="none">
                          <a:solidFill>
                            <a:srgbClr val="833C0C"/>
                          </a:solidFill>
                          <a:latin typeface="Calibri"/>
                          <a:ea typeface="Calibri"/>
                          <a:cs typeface="Calibri"/>
                          <a:sym typeface="Calibri"/>
                        </a:rPr>
                        <a:t>MODALITA'</a:t>
                      </a:r>
                      <a:endParaRPr sz="2000"/>
                    </a:p>
                  </a:txBody>
                  <a:tcPr marL="9525" marR="9525" marT="95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it-IT" sz="1800" b="0" i="0" u="none" strike="noStrike" cap="none" dirty="0">
                          <a:solidFill>
                            <a:srgbClr val="833C0C"/>
                          </a:solidFill>
                          <a:latin typeface="Verdana"/>
                          <a:ea typeface="Verdana"/>
                          <a:cs typeface="Verdana"/>
                          <a:sym typeface="Verdana"/>
                        </a:rPr>
                        <a:t>Domanda preliminare su portale </a:t>
                      </a:r>
                      <a:r>
                        <a:rPr lang="it-IT" sz="1800" b="0" i="0" u="none" strike="noStrike" cap="none" dirty="0" smtClean="0">
                          <a:solidFill>
                            <a:srgbClr val="833C0C"/>
                          </a:solidFill>
                          <a:latin typeface="Verdana"/>
                          <a:ea typeface="Verdana"/>
                          <a:cs typeface="Verdana"/>
                          <a:sym typeface="Verdana"/>
                        </a:rPr>
                        <a:t>INPS.</a:t>
                      </a:r>
                      <a:r>
                        <a:rPr lang="it-IT" sz="1800" b="0" i="0" u="none" strike="noStrike" cap="none" baseline="0" dirty="0" smtClean="0">
                          <a:solidFill>
                            <a:srgbClr val="833C0C"/>
                          </a:solidFill>
                          <a:latin typeface="Verdana"/>
                          <a:ea typeface="Verdana"/>
                          <a:cs typeface="Verdana"/>
                          <a:sym typeface="Verdana"/>
                        </a:rPr>
                        <a:t> </a:t>
                      </a:r>
                      <a:r>
                        <a:rPr lang="en-US" sz="1800" b="0" i="0" u="none" strike="noStrike" cap="none" dirty="0" smtClean="0">
                          <a:solidFill>
                            <a:srgbClr val="833C0C"/>
                          </a:solidFill>
                          <a:latin typeface="Verdana"/>
                          <a:ea typeface="Verdana"/>
                          <a:cs typeface="Verdana"/>
                          <a:sym typeface="Verdana"/>
                        </a:rPr>
                        <a:t>L. 205/2017, art. 1, comma 136</a:t>
                      </a:r>
                      <a:endParaRPr sz="2400" dirty="0"/>
                    </a:p>
                  </a:txBody>
                  <a:tcPr marL="9525" marR="9525" marT="95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8310102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36"/>
          <p:cNvSpPr/>
          <p:nvPr/>
        </p:nvSpPr>
        <p:spPr>
          <a:xfrm>
            <a:off x="731520" y="1719240"/>
            <a:ext cx="1840991" cy="2694263"/>
          </a:xfrm>
          <a:prstGeom prst="rect">
            <a:avLst/>
          </a:prstGeom>
          <a:noFill/>
          <a:ln>
            <a:noFill/>
          </a:ln>
        </p:spPr>
        <p:txBody>
          <a:bodyPr spcFirstLastPara="1" wrap="square" lIns="0" tIns="45700" rIns="0" bIns="45700" anchor="t" anchorCtr="0">
            <a:noAutofit/>
          </a:bodyPr>
          <a:lstStyle/>
          <a:p>
            <a:pPr marL="0" marR="0" lvl="0" indent="0" algn="just" rtl="0">
              <a:lnSpc>
                <a:spcPct val="115384"/>
              </a:lnSpc>
              <a:spcBef>
                <a:spcPts val="0"/>
              </a:spcBef>
              <a:spcAft>
                <a:spcPts val="0"/>
              </a:spcAft>
              <a:buClr>
                <a:schemeClr val="dk1"/>
              </a:buClr>
              <a:buSzPts val="1300"/>
              <a:buFont typeface="Calibri"/>
              <a:buNone/>
            </a:pPr>
            <a:endParaRPr sz="1300" b="0" i="0" u="none" strike="noStrike" cap="none">
              <a:solidFill>
                <a:srgbClr val="1E4099"/>
              </a:solidFill>
              <a:latin typeface="Verdana"/>
              <a:ea typeface="Verdana"/>
              <a:cs typeface="Verdana"/>
              <a:sym typeface="Verdana"/>
            </a:endParaRPr>
          </a:p>
        </p:txBody>
      </p:sp>
      <p:sp>
        <p:nvSpPr>
          <p:cNvPr id="419" name="Google Shape;419;p36"/>
          <p:cNvSpPr/>
          <p:nvPr/>
        </p:nvSpPr>
        <p:spPr>
          <a:xfrm>
            <a:off x="0" y="-23718"/>
            <a:ext cx="576000" cy="6886668"/>
          </a:xfrm>
          <a:prstGeom prst="rect">
            <a:avLst/>
          </a:prstGeom>
          <a:solidFill>
            <a:srgbClr val="1E4099"/>
          </a:solidFill>
          <a:ln w="12700" cap="flat" cmpd="sng">
            <a:solidFill>
              <a:srgbClr val="00329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Calibri"/>
              <a:buNone/>
            </a:pPr>
            <a:endParaRPr sz="2800" b="1" i="0" u="none" strike="noStrike" cap="none">
              <a:solidFill>
                <a:srgbClr val="FFFFFF"/>
              </a:solidFill>
              <a:latin typeface="Verdana"/>
              <a:ea typeface="Verdana"/>
              <a:cs typeface="Verdana"/>
              <a:sym typeface="Verdana"/>
            </a:endParaRPr>
          </a:p>
        </p:txBody>
      </p:sp>
      <p:sp>
        <p:nvSpPr>
          <p:cNvPr id="420" name="Google Shape;420;p36"/>
          <p:cNvSpPr/>
          <p:nvPr/>
        </p:nvSpPr>
        <p:spPr>
          <a:xfrm>
            <a:off x="1023747" y="1851683"/>
            <a:ext cx="10652845" cy="4530455"/>
          </a:xfrm>
          <a:prstGeom prst="rect">
            <a:avLst/>
          </a:prstGeom>
          <a:noFill/>
          <a:ln>
            <a:noFill/>
          </a:ln>
        </p:spPr>
        <p:txBody>
          <a:bodyPr spcFirstLastPara="1" wrap="square" lIns="0" tIns="45700" rIns="0" bIns="45700" anchor="t" anchorCtr="0">
            <a:noAutofit/>
          </a:bodyPr>
          <a:lstStyle/>
          <a:p>
            <a:pPr marL="0" marR="0" lvl="0" indent="0" algn="just" rtl="0">
              <a:lnSpc>
                <a:spcPct val="75000"/>
              </a:lnSpc>
              <a:spcBef>
                <a:spcPts val="0"/>
              </a:spcBef>
              <a:spcAft>
                <a:spcPts val="0"/>
              </a:spcAft>
              <a:buClr>
                <a:schemeClr val="dk1"/>
              </a:buClr>
              <a:buSzPts val="2000"/>
              <a:buFont typeface="Calibri"/>
              <a:buNone/>
            </a:pPr>
            <a:endParaRPr sz="2000" b="1" i="0" u="none" strike="noStrike" cap="none">
              <a:solidFill>
                <a:srgbClr val="1E4099"/>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rgbClr val="000000"/>
              </a:solidFill>
              <a:latin typeface="Calibri"/>
              <a:ea typeface="Calibri"/>
              <a:cs typeface="Calibri"/>
              <a:sym typeface="Calibri"/>
            </a:endParaRPr>
          </a:p>
          <a:p>
            <a:pPr marL="0" marR="0" lvl="0" indent="0" algn="just" rtl="0">
              <a:lnSpc>
                <a:spcPct val="75000"/>
              </a:lnSpc>
              <a:spcBef>
                <a:spcPts val="300"/>
              </a:spcBef>
              <a:spcAft>
                <a:spcPts val="0"/>
              </a:spcAft>
              <a:buClr>
                <a:schemeClr val="dk1"/>
              </a:buClr>
              <a:buSzPts val="2000"/>
              <a:buFont typeface="Calibri"/>
              <a:buNone/>
            </a:pPr>
            <a:endParaRPr sz="2000" b="0" i="0" u="none" strike="noStrike" cap="none">
              <a:solidFill>
                <a:srgbClr val="1E4099"/>
              </a:solidFill>
              <a:latin typeface="Verdana"/>
              <a:ea typeface="Verdana"/>
              <a:cs typeface="Verdana"/>
              <a:sym typeface="Verdana"/>
            </a:endParaRPr>
          </a:p>
          <a:p>
            <a:pPr marL="0" marR="0" lvl="0" indent="0" algn="just" rtl="0">
              <a:lnSpc>
                <a:spcPct val="75000"/>
              </a:lnSpc>
              <a:spcBef>
                <a:spcPts val="300"/>
              </a:spcBef>
              <a:spcAft>
                <a:spcPts val="0"/>
              </a:spcAft>
              <a:buClr>
                <a:schemeClr val="dk1"/>
              </a:buClr>
              <a:buSzPts val="2000"/>
              <a:buFont typeface="Calibri"/>
              <a:buNone/>
            </a:pPr>
            <a:endParaRPr sz="2000" b="0" i="0" u="none" strike="noStrike" cap="none">
              <a:solidFill>
                <a:srgbClr val="000000"/>
              </a:solidFill>
              <a:latin typeface="Verdana"/>
              <a:ea typeface="Verdana"/>
              <a:cs typeface="Verdana"/>
              <a:sym typeface="Verdana"/>
            </a:endParaRPr>
          </a:p>
        </p:txBody>
      </p:sp>
      <p:sp>
        <p:nvSpPr>
          <p:cNvPr id="421" name="Google Shape;421;p36"/>
          <p:cNvSpPr/>
          <p:nvPr/>
        </p:nvSpPr>
        <p:spPr>
          <a:xfrm>
            <a:off x="1023747" y="5340720"/>
            <a:ext cx="10801257" cy="1694463"/>
          </a:xfrm>
          <a:prstGeom prst="rect">
            <a:avLst/>
          </a:prstGeom>
          <a:noFill/>
          <a:ln>
            <a:noFill/>
          </a:ln>
        </p:spPr>
        <p:txBody>
          <a:bodyPr spcFirstLastPara="1" wrap="square" lIns="0" tIns="45700" rIns="0" bIns="45700" anchor="t" anchorCtr="0">
            <a:noAutofit/>
          </a:bodyPr>
          <a:lstStyle/>
          <a:p>
            <a:pPr marL="0" marR="0" lvl="0" indent="0" algn="l" rtl="0">
              <a:lnSpc>
                <a:spcPct val="75000"/>
              </a:lnSpc>
              <a:spcBef>
                <a:spcPts val="0"/>
              </a:spcBef>
              <a:spcAft>
                <a:spcPts val="0"/>
              </a:spcAft>
              <a:buClr>
                <a:schemeClr val="dk1"/>
              </a:buClr>
              <a:buSzPts val="2000"/>
              <a:buFont typeface="Calibri"/>
              <a:buNone/>
            </a:pPr>
            <a:endParaRPr sz="2000" b="0" i="0" u="none" strike="noStrike" cap="none">
              <a:solidFill>
                <a:srgbClr val="000000"/>
              </a:solidFill>
              <a:latin typeface="Verdana"/>
              <a:ea typeface="Verdana"/>
              <a:cs typeface="Verdana"/>
              <a:sym typeface="Verdana"/>
            </a:endParaRPr>
          </a:p>
        </p:txBody>
      </p:sp>
      <p:sp>
        <p:nvSpPr>
          <p:cNvPr id="422" name="Google Shape;422;p36"/>
          <p:cNvSpPr/>
          <p:nvPr/>
        </p:nvSpPr>
        <p:spPr>
          <a:xfrm>
            <a:off x="859572" y="1412437"/>
            <a:ext cx="5466584" cy="369332"/>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23" name="Google Shape;423;p36"/>
          <p:cNvSpPr/>
          <p:nvPr/>
        </p:nvSpPr>
        <p:spPr>
          <a:xfrm>
            <a:off x="724411" y="1491193"/>
            <a:ext cx="10472324" cy="258532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p:txBody>
      </p:sp>
      <p:pic>
        <p:nvPicPr>
          <p:cNvPr id="424" name="Google Shape;424;p36" descr="Immagine che contiene testo, mappa&#10;&#10;Descrizione generata automaticamente"/>
          <p:cNvPicPr preferRelativeResize="0"/>
          <p:nvPr/>
        </p:nvPicPr>
        <p:blipFill rotWithShape="1">
          <a:blip r:embed="rId3">
            <a:alphaModFix/>
          </a:blip>
          <a:srcRect/>
          <a:stretch/>
        </p:blipFill>
        <p:spPr>
          <a:xfrm>
            <a:off x="10914927" y="0"/>
            <a:ext cx="1277073" cy="6858000"/>
          </a:xfrm>
          <a:prstGeom prst="rect">
            <a:avLst/>
          </a:prstGeom>
          <a:noFill/>
          <a:ln>
            <a:noFill/>
          </a:ln>
        </p:spPr>
      </p:pic>
      <p:sp>
        <p:nvSpPr>
          <p:cNvPr id="425" name="Google Shape;425;p36"/>
          <p:cNvSpPr txBox="1">
            <a:spLocks noGrp="1"/>
          </p:cNvSpPr>
          <p:nvPr>
            <p:ph type="title"/>
          </p:nvPr>
        </p:nvSpPr>
        <p:spPr>
          <a:xfrm>
            <a:off x="662209" y="173502"/>
            <a:ext cx="10209176" cy="8683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03299"/>
              </a:buClr>
              <a:buSzPct val="100000"/>
              <a:buFont typeface="Calibri"/>
              <a:buNone/>
            </a:pPr>
            <a:r>
              <a:rPr lang="it-IT" b="1" dirty="0">
                <a:solidFill>
                  <a:srgbClr val="003299"/>
                </a:solidFill>
              </a:rPr>
              <a:t>Percettori di Nuova Assicurazione per </a:t>
            </a:r>
            <a:r>
              <a:rPr lang="it-IT" b="1" dirty="0" smtClean="0">
                <a:solidFill>
                  <a:srgbClr val="003299"/>
                </a:solidFill>
              </a:rPr>
              <a:t>l’Impiego (Naspi)</a:t>
            </a:r>
            <a:endParaRPr b="1" dirty="0">
              <a:solidFill>
                <a:srgbClr val="003299"/>
              </a:solidFill>
            </a:endParaRPr>
          </a:p>
        </p:txBody>
      </p:sp>
      <p:graphicFrame>
        <p:nvGraphicFramePr>
          <p:cNvPr id="426" name="Google Shape;426;p36"/>
          <p:cNvGraphicFramePr/>
          <p:nvPr>
            <p:extLst>
              <p:ext uri="{D42A27DB-BD31-4B8C-83A1-F6EECF244321}">
                <p14:modId xmlns:p14="http://schemas.microsoft.com/office/powerpoint/2010/main" val="1250463681"/>
              </p:ext>
            </p:extLst>
          </p:nvPr>
        </p:nvGraphicFramePr>
        <p:xfrm>
          <a:off x="918029" y="1533525"/>
          <a:ext cx="9775915" cy="5012417"/>
        </p:xfrm>
        <a:graphic>
          <a:graphicData uri="http://schemas.openxmlformats.org/drawingml/2006/table">
            <a:tbl>
              <a:tblPr>
                <a:noFill/>
                <a:tableStyleId>{28BBFC52-3FA3-47F3-B252-B6A663CD6933}</a:tableStyleId>
              </a:tblPr>
              <a:tblGrid>
                <a:gridCol w="1546503">
                  <a:extLst>
                    <a:ext uri="{9D8B030D-6E8A-4147-A177-3AD203B41FA5}">
                      <a16:colId xmlns:a16="http://schemas.microsoft.com/office/drawing/2014/main" val="20000"/>
                    </a:ext>
                  </a:extLst>
                </a:gridCol>
                <a:gridCol w="8229412">
                  <a:extLst>
                    <a:ext uri="{9D8B030D-6E8A-4147-A177-3AD203B41FA5}">
                      <a16:colId xmlns:a16="http://schemas.microsoft.com/office/drawing/2014/main" val="20001"/>
                    </a:ext>
                  </a:extLst>
                </a:gridCol>
              </a:tblGrid>
              <a:tr h="705453">
                <a:tc>
                  <a:txBody>
                    <a:bodyPr/>
                    <a:lstStyle/>
                    <a:p>
                      <a:pPr marL="0" marR="0" lvl="0" indent="0" algn="ctr" rtl="0">
                        <a:spcBef>
                          <a:spcPts val="0"/>
                        </a:spcBef>
                        <a:spcAft>
                          <a:spcPts val="0"/>
                        </a:spcAft>
                        <a:buNone/>
                      </a:pPr>
                      <a:r>
                        <a:rPr lang="it-IT" sz="1600" b="1" i="0" u="none" strike="noStrike" cap="none" dirty="0">
                          <a:solidFill>
                            <a:srgbClr val="2F75B5"/>
                          </a:solidFill>
                          <a:latin typeface="Calibri"/>
                          <a:ea typeface="Calibri"/>
                          <a:cs typeface="Calibri"/>
                          <a:sym typeface="Calibri"/>
                        </a:rPr>
                        <a:t>DEFINIZIONE</a:t>
                      </a:r>
                      <a:endParaRPr sz="2000" dirty="0"/>
                    </a:p>
                  </a:txBody>
                  <a:tcPr marL="9525" marR="9525" marT="9525" marB="0" anchor="ctr">
                    <a:lnL w="9525" cap="flat" cmpd="sng">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it-IT" sz="1600" b="0" i="0" u="none" strike="noStrike" cap="none">
                          <a:solidFill>
                            <a:srgbClr val="2F75B5"/>
                          </a:solidFill>
                          <a:latin typeface="Verdana"/>
                          <a:ea typeface="Verdana"/>
                          <a:cs typeface="Verdana"/>
                          <a:sym typeface="Verdana"/>
                        </a:rPr>
                        <a:t>Incentivo per i datori di lavoro che assumono a tempo pieno e indeterminato i beneficiari della NASPI </a:t>
                      </a:r>
                      <a:endParaRPr sz="2000"/>
                    </a:p>
                  </a:txBody>
                  <a:tcPr marL="9525" marR="9525" marT="9525" marB="0" anchor="ctr">
                    <a:lnL w="9525" cap="flat" cmpd="sng" algn="ctr">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1410905">
                <a:tc>
                  <a:txBody>
                    <a:bodyPr/>
                    <a:lstStyle/>
                    <a:p>
                      <a:pPr marL="0" marR="0" lvl="0" indent="0" algn="ctr" rtl="0">
                        <a:spcBef>
                          <a:spcPts val="0"/>
                        </a:spcBef>
                        <a:spcAft>
                          <a:spcPts val="0"/>
                        </a:spcAft>
                        <a:buNone/>
                      </a:pPr>
                      <a:r>
                        <a:rPr lang="it-IT" sz="1600" b="1" i="0" u="none" strike="noStrike" cap="none">
                          <a:solidFill>
                            <a:srgbClr val="833C0C"/>
                          </a:solidFill>
                          <a:latin typeface="Calibri"/>
                          <a:ea typeface="Calibri"/>
                          <a:cs typeface="Calibri"/>
                          <a:sym typeface="Calibri"/>
                        </a:rPr>
                        <a:t>A CHI E' RIVOLTO</a:t>
                      </a:r>
                      <a:endParaRPr sz="2000"/>
                    </a:p>
                  </a:txBody>
                  <a:tcPr marL="9525" marR="9525" marT="95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it-IT" sz="1600" b="0" i="0" u="none" strike="noStrike" cap="none">
                          <a:solidFill>
                            <a:srgbClr val="833C0C"/>
                          </a:solidFill>
                          <a:latin typeface="Verdana"/>
                          <a:ea typeface="Verdana"/>
                          <a:cs typeface="Verdana"/>
                          <a:sym typeface="Verdana"/>
                        </a:rPr>
                        <a:t>Tutti i datori di lavoro, comprese le cooperative che instaurano con soci lavoratori un rapporto di lavoro in forma subordinata, nonché le imprese di somministrazione di lavoro con riferimento ai lavoratori assunti a scopo di somministrazione.</a:t>
                      </a:r>
                      <a:endParaRPr sz="1600" b="0" i="0" u="none" strike="noStrike" cap="none">
                        <a:solidFill>
                          <a:srgbClr val="833C0C"/>
                        </a:solidFill>
                        <a:latin typeface="Verdana"/>
                        <a:ea typeface="Verdana"/>
                        <a:cs typeface="Verdana"/>
                        <a:sym typeface="Verdana"/>
                      </a:endParaRPr>
                    </a:p>
                  </a:txBody>
                  <a:tcPr marL="9525" marR="9525" marT="95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1410905">
                <a:tc>
                  <a:txBody>
                    <a:bodyPr/>
                    <a:lstStyle/>
                    <a:p>
                      <a:pPr marL="0" marR="0" lvl="0" indent="0" algn="ctr" rtl="0">
                        <a:spcBef>
                          <a:spcPts val="0"/>
                        </a:spcBef>
                        <a:spcAft>
                          <a:spcPts val="0"/>
                        </a:spcAft>
                        <a:buNone/>
                      </a:pPr>
                      <a:r>
                        <a:rPr lang="it-IT" sz="1600" b="1" i="0" u="none" strike="noStrike" cap="none">
                          <a:solidFill>
                            <a:srgbClr val="2F75B5"/>
                          </a:solidFill>
                          <a:latin typeface="Calibri"/>
                          <a:ea typeface="Calibri"/>
                          <a:cs typeface="Calibri"/>
                          <a:sym typeface="Calibri"/>
                        </a:rPr>
                        <a:t>AGEVOLAZIONI</a:t>
                      </a:r>
                      <a:endParaRPr sz="2000"/>
                    </a:p>
                  </a:txBody>
                  <a:tcPr marL="9525" marR="9525" marT="95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it-IT" sz="1800" b="0" i="0" u="none" strike="noStrike" cap="none">
                          <a:solidFill>
                            <a:srgbClr val="2F75B5"/>
                          </a:solidFill>
                          <a:latin typeface="Verdana"/>
                          <a:ea typeface="Verdana"/>
                          <a:cs typeface="Verdana"/>
                          <a:sym typeface="Verdana"/>
                        </a:rPr>
                        <a:t>Contributo mensile del 20% dell’indennità mensile di NASPI residua che sarebbe stata corrisposta al lavoratore.</a:t>
                      </a:r>
                      <a:br>
                        <a:rPr lang="it-IT" sz="1800" b="0" i="0" u="none" strike="noStrike" cap="none">
                          <a:solidFill>
                            <a:srgbClr val="2F75B5"/>
                          </a:solidFill>
                          <a:latin typeface="Verdana"/>
                          <a:ea typeface="Verdana"/>
                          <a:cs typeface="Verdana"/>
                          <a:sym typeface="Verdana"/>
                        </a:rPr>
                      </a:br>
                      <a:r>
                        <a:rPr lang="it-IT" sz="1800" b="0" i="0" u="none" strike="noStrike" cap="none">
                          <a:solidFill>
                            <a:srgbClr val="2F75B5"/>
                          </a:solidFill>
                          <a:latin typeface="Verdana"/>
                          <a:ea typeface="Verdana"/>
                          <a:cs typeface="Verdana"/>
                          <a:sym typeface="Verdana"/>
                        </a:rPr>
                        <a:t>Il beneficio è riferito alle assunzioni a tempo pieno e indeterminato di soggetti in godimento dell’indennità NASPI.</a:t>
                      </a:r>
                      <a:endParaRPr sz="1800" b="0" i="0" u="none" strike="noStrike" cap="none">
                        <a:solidFill>
                          <a:srgbClr val="2F75B5"/>
                        </a:solidFill>
                        <a:latin typeface="Verdana"/>
                        <a:ea typeface="Verdana"/>
                        <a:cs typeface="Verdana"/>
                        <a:sym typeface="Verdana"/>
                      </a:endParaRPr>
                    </a:p>
                  </a:txBody>
                  <a:tcPr marL="9525" marR="9525" marT="95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371280">
                <a:tc>
                  <a:txBody>
                    <a:bodyPr/>
                    <a:lstStyle/>
                    <a:p>
                      <a:pPr marL="0" marR="0" lvl="0" indent="0" algn="ctr" rtl="0">
                        <a:spcBef>
                          <a:spcPts val="0"/>
                        </a:spcBef>
                        <a:spcAft>
                          <a:spcPts val="0"/>
                        </a:spcAft>
                        <a:buNone/>
                      </a:pPr>
                      <a:r>
                        <a:rPr lang="it-IT" sz="1600" b="1" i="0" u="none" strike="noStrike" cap="none">
                          <a:solidFill>
                            <a:srgbClr val="2F75B5"/>
                          </a:solidFill>
                          <a:latin typeface="Calibri"/>
                          <a:ea typeface="Calibri"/>
                          <a:cs typeface="Calibri"/>
                          <a:sym typeface="Calibri"/>
                        </a:rPr>
                        <a:t>ETA'</a:t>
                      </a:r>
                      <a:endParaRPr sz="2000"/>
                    </a:p>
                  </a:txBody>
                  <a:tcPr marL="9525" marR="9525" marT="95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it-IT" sz="1600" b="0" i="0" u="none" strike="noStrike" cap="none" dirty="0">
                          <a:solidFill>
                            <a:srgbClr val="2F75B5"/>
                          </a:solidFill>
                          <a:latin typeface="Verdana"/>
                          <a:ea typeface="Verdana"/>
                          <a:cs typeface="Verdana"/>
                          <a:sym typeface="Verdana"/>
                        </a:rPr>
                        <a:t> </a:t>
                      </a:r>
                      <a:endParaRPr sz="2000" dirty="0"/>
                    </a:p>
                  </a:txBody>
                  <a:tcPr marL="9525" marR="9525" marT="95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742594">
                <a:tc>
                  <a:txBody>
                    <a:bodyPr/>
                    <a:lstStyle/>
                    <a:p>
                      <a:pPr marL="0" marR="0" lvl="0" indent="0" algn="ctr" rtl="0">
                        <a:spcBef>
                          <a:spcPts val="0"/>
                        </a:spcBef>
                        <a:spcAft>
                          <a:spcPts val="0"/>
                        </a:spcAft>
                        <a:buNone/>
                      </a:pPr>
                      <a:r>
                        <a:rPr lang="it-IT" sz="1600" b="1" i="0" u="none" strike="noStrike" cap="none">
                          <a:solidFill>
                            <a:srgbClr val="2F75B5"/>
                          </a:solidFill>
                          <a:latin typeface="Calibri"/>
                          <a:ea typeface="Calibri"/>
                          <a:cs typeface="Calibri"/>
                          <a:sym typeface="Calibri"/>
                        </a:rPr>
                        <a:t>TIPI DI CONTRATTO</a:t>
                      </a:r>
                      <a:endParaRPr sz="2000"/>
                    </a:p>
                  </a:txBody>
                  <a:tcPr marL="9525" marR="9525" marT="95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it-IT" sz="1600" b="0" i="0" u="none" strike="noStrike" cap="none">
                          <a:solidFill>
                            <a:srgbClr val="2F75B5"/>
                          </a:solidFill>
                          <a:latin typeface="Verdana"/>
                          <a:ea typeface="Verdana"/>
                          <a:cs typeface="Verdana"/>
                          <a:sym typeface="Verdana"/>
                        </a:rPr>
                        <a:t>Assunzioni a tempo indeterminato - anche a scopo di somministrazione - nonché i rapporti di apprendistato professionalizzante</a:t>
                      </a:r>
                      <a:endParaRPr sz="2000"/>
                    </a:p>
                  </a:txBody>
                  <a:tcPr marL="9525" marR="9525" marT="95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371280">
                <a:tc>
                  <a:txBody>
                    <a:bodyPr/>
                    <a:lstStyle/>
                    <a:p>
                      <a:pPr marL="0" marR="0" lvl="0" indent="0" algn="ctr" rtl="0">
                        <a:spcBef>
                          <a:spcPts val="0"/>
                        </a:spcBef>
                        <a:spcAft>
                          <a:spcPts val="0"/>
                        </a:spcAft>
                        <a:buNone/>
                      </a:pPr>
                      <a:r>
                        <a:rPr lang="it-IT" sz="1600" b="1" i="0" u="none" strike="noStrike" cap="none">
                          <a:solidFill>
                            <a:srgbClr val="833C0C"/>
                          </a:solidFill>
                          <a:latin typeface="Calibri"/>
                          <a:ea typeface="Calibri"/>
                          <a:cs typeface="Calibri"/>
                          <a:sym typeface="Calibri"/>
                        </a:rPr>
                        <a:t>MODALITA'</a:t>
                      </a:r>
                      <a:endParaRPr sz="2000"/>
                    </a:p>
                  </a:txBody>
                  <a:tcPr marL="9525" marR="9525" marT="95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it-IT" sz="1600" b="0" i="0" u="none" strike="noStrike" cap="none" dirty="0">
                          <a:solidFill>
                            <a:srgbClr val="833C0C"/>
                          </a:solidFill>
                          <a:latin typeface="Verdana"/>
                          <a:ea typeface="Verdana"/>
                          <a:cs typeface="Verdana"/>
                          <a:sym typeface="Verdana"/>
                        </a:rPr>
                        <a:t>Conguaglio </a:t>
                      </a:r>
                      <a:r>
                        <a:rPr lang="it-IT" sz="1600" b="0" i="0" u="none" strike="noStrike" cap="none" dirty="0" smtClean="0">
                          <a:solidFill>
                            <a:srgbClr val="833C0C"/>
                          </a:solidFill>
                          <a:latin typeface="Verdana"/>
                          <a:ea typeface="Verdana"/>
                          <a:cs typeface="Verdana"/>
                          <a:sym typeface="Verdana"/>
                        </a:rPr>
                        <a:t>Contributivo. </a:t>
                      </a:r>
                      <a:r>
                        <a:rPr lang="de-DE" sz="1600" b="0" i="0" u="none" strike="noStrike" cap="none" dirty="0" smtClean="0">
                          <a:solidFill>
                            <a:srgbClr val="833C0C"/>
                          </a:solidFill>
                          <a:latin typeface="Verdana"/>
                          <a:ea typeface="Verdana"/>
                          <a:cs typeface="Verdana"/>
                          <a:sym typeface="Verdana"/>
                        </a:rPr>
                        <a:t>L. 92/2012 art. 2 </a:t>
                      </a:r>
                      <a:r>
                        <a:rPr lang="de-DE" sz="1600" b="0" i="0" u="none" strike="noStrike" cap="none" dirty="0" err="1" smtClean="0">
                          <a:solidFill>
                            <a:srgbClr val="833C0C"/>
                          </a:solidFill>
                          <a:latin typeface="Verdana"/>
                          <a:ea typeface="Verdana"/>
                          <a:cs typeface="Verdana"/>
                          <a:sym typeface="Verdana"/>
                        </a:rPr>
                        <a:t>comma</a:t>
                      </a:r>
                      <a:r>
                        <a:rPr lang="de-DE" sz="1600" b="0" i="0" u="none" strike="noStrike" cap="none" dirty="0" smtClean="0">
                          <a:solidFill>
                            <a:srgbClr val="833C0C"/>
                          </a:solidFill>
                          <a:latin typeface="Verdana"/>
                          <a:ea typeface="Verdana"/>
                          <a:cs typeface="Verdana"/>
                          <a:sym typeface="Verdana"/>
                        </a:rPr>
                        <a:t> 10 bis</a:t>
                      </a:r>
                      <a:endParaRPr sz="2000" dirty="0"/>
                    </a:p>
                  </a:txBody>
                  <a:tcPr marL="9525" marR="9525" marT="95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37"/>
          <p:cNvSpPr/>
          <p:nvPr/>
        </p:nvSpPr>
        <p:spPr>
          <a:xfrm>
            <a:off x="731520" y="1719240"/>
            <a:ext cx="1840991" cy="2694263"/>
          </a:xfrm>
          <a:prstGeom prst="rect">
            <a:avLst/>
          </a:prstGeom>
          <a:noFill/>
          <a:ln>
            <a:noFill/>
          </a:ln>
        </p:spPr>
        <p:txBody>
          <a:bodyPr spcFirstLastPara="1" wrap="square" lIns="0" tIns="45700" rIns="0" bIns="45700" anchor="t" anchorCtr="0">
            <a:noAutofit/>
          </a:bodyPr>
          <a:lstStyle/>
          <a:p>
            <a:pPr marL="0" marR="0" lvl="0" indent="0" algn="just" rtl="0">
              <a:lnSpc>
                <a:spcPct val="115384"/>
              </a:lnSpc>
              <a:spcBef>
                <a:spcPts val="0"/>
              </a:spcBef>
              <a:spcAft>
                <a:spcPts val="0"/>
              </a:spcAft>
              <a:buClr>
                <a:schemeClr val="dk1"/>
              </a:buClr>
              <a:buSzPts val="1300"/>
              <a:buFont typeface="Calibri"/>
              <a:buNone/>
            </a:pPr>
            <a:endParaRPr sz="1300" b="0" i="0" u="none" strike="noStrike" cap="none">
              <a:solidFill>
                <a:srgbClr val="1E4099"/>
              </a:solidFill>
              <a:latin typeface="Verdana"/>
              <a:ea typeface="Verdana"/>
              <a:cs typeface="Verdana"/>
              <a:sym typeface="Verdana"/>
            </a:endParaRPr>
          </a:p>
        </p:txBody>
      </p:sp>
      <p:sp>
        <p:nvSpPr>
          <p:cNvPr id="433" name="Google Shape;433;p37"/>
          <p:cNvSpPr/>
          <p:nvPr/>
        </p:nvSpPr>
        <p:spPr>
          <a:xfrm>
            <a:off x="0" y="-23718"/>
            <a:ext cx="576000" cy="6886668"/>
          </a:xfrm>
          <a:prstGeom prst="rect">
            <a:avLst/>
          </a:prstGeom>
          <a:solidFill>
            <a:srgbClr val="1E4099"/>
          </a:solidFill>
          <a:ln w="12700" cap="flat" cmpd="sng">
            <a:solidFill>
              <a:srgbClr val="00329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Calibri"/>
              <a:buNone/>
            </a:pPr>
            <a:endParaRPr sz="2800" b="1" i="0" u="none" strike="noStrike" cap="none">
              <a:solidFill>
                <a:srgbClr val="FFFFFF"/>
              </a:solidFill>
              <a:latin typeface="Verdana"/>
              <a:ea typeface="Verdana"/>
              <a:cs typeface="Verdana"/>
              <a:sym typeface="Verdana"/>
            </a:endParaRPr>
          </a:p>
        </p:txBody>
      </p:sp>
      <p:sp>
        <p:nvSpPr>
          <p:cNvPr id="434" name="Google Shape;434;p37"/>
          <p:cNvSpPr/>
          <p:nvPr/>
        </p:nvSpPr>
        <p:spPr>
          <a:xfrm>
            <a:off x="1023747" y="1851683"/>
            <a:ext cx="10652845" cy="4530455"/>
          </a:xfrm>
          <a:prstGeom prst="rect">
            <a:avLst/>
          </a:prstGeom>
          <a:noFill/>
          <a:ln>
            <a:noFill/>
          </a:ln>
        </p:spPr>
        <p:txBody>
          <a:bodyPr spcFirstLastPara="1" wrap="square" lIns="0" tIns="45700" rIns="0" bIns="45700" anchor="t" anchorCtr="0">
            <a:noAutofit/>
          </a:bodyPr>
          <a:lstStyle/>
          <a:p>
            <a:pPr marL="0" marR="0" lvl="0" indent="0" algn="just" rtl="0">
              <a:lnSpc>
                <a:spcPct val="75000"/>
              </a:lnSpc>
              <a:spcBef>
                <a:spcPts val="0"/>
              </a:spcBef>
              <a:spcAft>
                <a:spcPts val="0"/>
              </a:spcAft>
              <a:buClr>
                <a:schemeClr val="dk1"/>
              </a:buClr>
              <a:buSzPts val="2000"/>
              <a:buFont typeface="Calibri"/>
              <a:buNone/>
            </a:pPr>
            <a:endParaRPr sz="2000" b="1" i="0" u="none" strike="noStrike" cap="none">
              <a:solidFill>
                <a:srgbClr val="1E4099"/>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rgbClr val="000000"/>
              </a:solidFill>
              <a:latin typeface="Calibri"/>
              <a:ea typeface="Calibri"/>
              <a:cs typeface="Calibri"/>
              <a:sym typeface="Calibri"/>
            </a:endParaRPr>
          </a:p>
          <a:p>
            <a:pPr marL="0" marR="0" lvl="0" indent="0" algn="just" rtl="0">
              <a:lnSpc>
                <a:spcPct val="75000"/>
              </a:lnSpc>
              <a:spcBef>
                <a:spcPts val="300"/>
              </a:spcBef>
              <a:spcAft>
                <a:spcPts val="0"/>
              </a:spcAft>
              <a:buClr>
                <a:schemeClr val="dk1"/>
              </a:buClr>
              <a:buSzPts val="2000"/>
              <a:buFont typeface="Calibri"/>
              <a:buNone/>
            </a:pPr>
            <a:endParaRPr sz="2000" b="0" i="0" u="none" strike="noStrike" cap="none">
              <a:solidFill>
                <a:srgbClr val="1E4099"/>
              </a:solidFill>
              <a:latin typeface="Verdana"/>
              <a:ea typeface="Verdana"/>
              <a:cs typeface="Verdana"/>
              <a:sym typeface="Verdana"/>
            </a:endParaRPr>
          </a:p>
          <a:p>
            <a:pPr marL="0" marR="0" lvl="0" indent="0" algn="just" rtl="0">
              <a:lnSpc>
                <a:spcPct val="75000"/>
              </a:lnSpc>
              <a:spcBef>
                <a:spcPts val="300"/>
              </a:spcBef>
              <a:spcAft>
                <a:spcPts val="0"/>
              </a:spcAft>
              <a:buClr>
                <a:schemeClr val="dk1"/>
              </a:buClr>
              <a:buSzPts val="2000"/>
              <a:buFont typeface="Calibri"/>
              <a:buNone/>
            </a:pPr>
            <a:endParaRPr sz="2000" b="0" i="0" u="none" strike="noStrike" cap="none">
              <a:solidFill>
                <a:srgbClr val="000000"/>
              </a:solidFill>
              <a:latin typeface="Verdana"/>
              <a:ea typeface="Verdana"/>
              <a:cs typeface="Verdana"/>
              <a:sym typeface="Verdana"/>
            </a:endParaRPr>
          </a:p>
        </p:txBody>
      </p:sp>
      <p:sp>
        <p:nvSpPr>
          <p:cNvPr id="435" name="Google Shape;435;p37"/>
          <p:cNvSpPr/>
          <p:nvPr/>
        </p:nvSpPr>
        <p:spPr>
          <a:xfrm>
            <a:off x="1023747" y="5340720"/>
            <a:ext cx="10801257" cy="1694463"/>
          </a:xfrm>
          <a:prstGeom prst="rect">
            <a:avLst/>
          </a:prstGeom>
          <a:noFill/>
          <a:ln>
            <a:noFill/>
          </a:ln>
        </p:spPr>
        <p:txBody>
          <a:bodyPr spcFirstLastPara="1" wrap="square" lIns="0" tIns="45700" rIns="0" bIns="45700" anchor="t" anchorCtr="0">
            <a:noAutofit/>
          </a:bodyPr>
          <a:lstStyle/>
          <a:p>
            <a:pPr marL="0" marR="0" lvl="0" indent="0" algn="l" rtl="0">
              <a:lnSpc>
                <a:spcPct val="75000"/>
              </a:lnSpc>
              <a:spcBef>
                <a:spcPts val="0"/>
              </a:spcBef>
              <a:spcAft>
                <a:spcPts val="0"/>
              </a:spcAft>
              <a:buClr>
                <a:schemeClr val="dk1"/>
              </a:buClr>
              <a:buSzPts val="2000"/>
              <a:buFont typeface="Calibri"/>
              <a:buNone/>
            </a:pPr>
            <a:endParaRPr sz="2000" b="0" i="0" u="none" strike="noStrike" cap="none">
              <a:solidFill>
                <a:srgbClr val="000000"/>
              </a:solidFill>
              <a:latin typeface="Verdana"/>
              <a:ea typeface="Verdana"/>
              <a:cs typeface="Verdana"/>
              <a:sym typeface="Verdana"/>
            </a:endParaRPr>
          </a:p>
        </p:txBody>
      </p:sp>
      <p:sp>
        <p:nvSpPr>
          <p:cNvPr id="436" name="Google Shape;436;p37"/>
          <p:cNvSpPr/>
          <p:nvPr/>
        </p:nvSpPr>
        <p:spPr>
          <a:xfrm>
            <a:off x="859572" y="1412437"/>
            <a:ext cx="5466584" cy="369332"/>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37" name="Google Shape;437;p37"/>
          <p:cNvSpPr/>
          <p:nvPr/>
        </p:nvSpPr>
        <p:spPr>
          <a:xfrm>
            <a:off x="724411" y="1491193"/>
            <a:ext cx="10472324" cy="258532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p:txBody>
      </p:sp>
      <p:pic>
        <p:nvPicPr>
          <p:cNvPr id="438" name="Google Shape;438;p37" descr="Immagine che contiene testo, mappa&#10;&#10;Descrizione generata automaticamente"/>
          <p:cNvPicPr preferRelativeResize="0"/>
          <p:nvPr/>
        </p:nvPicPr>
        <p:blipFill rotWithShape="1">
          <a:blip r:embed="rId3">
            <a:alphaModFix/>
          </a:blip>
          <a:srcRect/>
          <a:stretch/>
        </p:blipFill>
        <p:spPr>
          <a:xfrm>
            <a:off x="10914927" y="0"/>
            <a:ext cx="1277073" cy="6858000"/>
          </a:xfrm>
          <a:prstGeom prst="rect">
            <a:avLst/>
          </a:prstGeom>
          <a:noFill/>
          <a:ln>
            <a:noFill/>
          </a:ln>
        </p:spPr>
      </p:pic>
      <p:sp>
        <p:nvSpPr>
          <p:cNvPr id="439" name="Google Shape;439;p37"/>
          <p:cNvSpPr txBox="1">
            <a:spLocks noGrp="1"/>
          </p:cNvSpPr>
          <p:nvPr>
            <p:ph type="title"/>
          </p:nvPr>
        </p:nvSpPr>
        <p:spPr>
          <a:xfrm>
            <a:off x="1232176" y="512972"/>
            <a:ext cx="9235004" cy="8683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03299"/>
              </a:buClr>
              <a:buSzPct val="100000"/>
              <a:buFont typeface="Calibri"/>
              <a:buNone/>
            </a:pPr>
            <a:r>
              <a:rPr lang="it-IT" b="1">
                <a:solidFill>
                  <a:srgbClr val="003299"/>
                </a:solidFill>
              </a:rPr>
              <a:t>Cassa Integrazione Guadagni Straordinaria</a:t>
            </a:r>
            <a:endParaRPr b="1">
              <a:solidFill>
                <a:srgbClr val="003299"/>
              </a:solidFill>
            </a:endParaRPr>
          </a:p>
        </p:txBody>
      </p:sp>
      <p:graphicFrame>
        <p:nvGraphicFramePr>
          <p:cNvPr id="440" name="Google Shape;440;p37"/>
          <p:cNvGraphicFramePr/>
          <p:nvPr>
            <p:extLst>
              <p:ext uri="{D42A27DB-BD31-4B8C-83A1-F6EECF244321}">
                <p14:modId xmlns:p14="http://schemas.microsoft.com/office/powerpoint/2010/main" val="562458530"/>
              </p:ext>
            </p:extLst>
          </p:nvPr>
        </p:nvGraphicFramePr>
        <p:xfrm>
          <a:off x="1023748" y="1412437"/>
          <a:ext cx="9524184" cy="5206077"/>
        </p:xfrm>
        <a:graphic>
          <a:graphicData uri="http://schemas.openxmlformats.org/drawingml/2006/table">
            <a:tbl>
              <a:tblPr>
                <a:noFill/>
                <a:tableStyleId>{28BBFC52-3FA3-47F3-B252-B6A663CD6933}</a:tableStyleId>
              </a:tblPr>
              <a:tblGrid>
                <a:gridCol w="1506680">
                  <a:extLst>
                    <a:ext uri="{9D8B030D-6E8A-4147-A177-3AD203B41FA5}">
                      <a16:colId xmlns:a16="http://schemas.microsoft.com/office/drawing/2014/main" val="20000"/>
                    </a:ext>
                  </a:extLst>
                </a:gridCol>
                <a:gridCol w="8017504">
                  <a:extLst>
                    <a:ext uri="{9D8B030D-6E8A-4147-A177-3AD203B41FA5}">
                      <a16:colId xmlns:a16="http://schemas.microsoft.com/office/drawing/2014/main" val="20001"/>
                    </a:ext>
                  </a:extLst>
                </a:gridCol>
              </a:tblGrid>
              <a:tr h="857634">
                <a:tc>
                  <a:txBody>
                    <a:bodyPr/>
                    <a:lstStyle/>
                    <a:p>
                      <a:pPr marL="0" marR="0" lvl="0" indent="0" algn="ctr" rtl="0">
                        <a:spcBef>
                          <a:spcPts val="0"/>
                        </a:spcBef>
                        <a:spcAft>
                          <a:spcPts val="0"/>
                        </a:spcAft>
                        <a:buNone/>
                      </a:pPr>
                      <a:r>
                        <a:rPr lang="it-IT" sz="1600" b="1" i="0" u="none" strike="noStrike" cap="none" dirty="0">
                          <a:solidFill>
                            <a:srgbClr val="2F75B5"/>
                          </a:solidFill>
                          <a:latin typeface="Calibri"/>
                          <a:ea typeface="Calibri"/>
                          <a:cs typeface="Calibri"/>
                          <a:sym typeface="Calibri"/>
                        </a:rPr>
                        <a:t>DEFINIZIONE</a:t>
                      </a:r>
                      <a:endParaRPr sz="2000" dirty="0"/>
                    </a:p>
                  </a:txBody>
                  <a:tcPr marL="9525" marR="9525" marT="9525" marB="0" anchor="ctr">
                    <a:lnL w="9525" cap="flat" cmpd="sng">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it-IT" sz="1600" b="0" i="0" u="none" strike="noStrike" cap="none" dirty="0">
                          <a:solidFill>
                            <a:srgbClr val="2F75B5"/>
                          </a:solidFill>
                          <a:latin typeface="Verdana"/>
                          <a:ea typeface="Verdana"/>
                          <a:cs typeface="Verdana"/>
                          <a:sym typeface="Verdana"/>
                        </a:rPr>
                        <a:t>Incentivo per le assunzioni a tempo pieno ed indeterminato (o anche di ammissione di soci lavoratori) di soggetti in CIGS da almeno </a:t>
                      </a:r>
                      <a:r>
                        <a:rPr lang="it-IT" sz="1600" b="0" i="0" u="none" strike="noStrike" cap="none" dirty="0" smtClean="0">
                          <a:solidFill>
                            <a:srgbClr val="2F75B5"/>
                          </a:solidFill>
                          <a:latin typeface="Verdana"/>
                          <a:ea typeface="Verdana"/>
                          <a:cs typeface="Verdana"/>
                          <a:sym typeface="Verdana"/>
                        </a:rPr>
                        <a:t>3 </a:t>
                      </a:r>
                      <a:r>
                        <a:rPr lang="it-IT" sz="1600" b="0" i="0" u="none" strike="noStrike" cap="none" dirty="0">
                          <a:solidFill>
                            <a:srgbClr val="2F75B5"/>
                          </a:solidFill>
                          <a:latin typeface="Verdana"/>
                          <a:ea typeface="Verdana"/>
                          <a:cs typeface="Verdana"/>
                          <a:sym typeface="Verdana"/>
                        </a:rPr>
                        <a:t>mesi, mentre l’impresa di provenienza </a:t>
                      </a:r>
                      <a:r>
                        <a:rPr lang="it-IT" sz="1600" b="0" i="0" u="none" strike="noStrike" cap="none" dirty="0" smtClean="0">
                          <a:solidFill>
                            <a:srgbClr val="2F75B5"/>
                          </a:solidFill>
                          <a:latin typeface="Verdana"/>
                          <a:ea typeface="Verdana"/>
                          <a:cs typeface="Verdana"/>
                          <a:sym typeface="Verdana"/>
                        </a:rPr>
                        <a:t>deve esserlo </a:t>
                      </a:r>
                      <a:r>
                        <a:rPr lang="it-IT" sz="1600" b="0" i="0" u="none" strike="noStrike" cap="none" dirty="0">
                          <a:solidFill>
                            <a:srgbClr val="2F75B5"/>
                          </a:solidFill>
                          <a:latin typeface="Verdana"/>
                          <a:ea typeface="Verdana"/>
                          <a:cs typeface="Verdana"/>
                          <a:sym typeface="Verdana"/>
                        </a:rPr>
                        <a:t>da almeno </a:t>
                      </a:r>
                      <a:r>
                        <a:rPr lang="it-IT" sz="1600" b="0" i="0" u="none" strike="noStrike" cap="none" dirty="0" smtClean="0">
                          <a:solidFill>
                            <a:srgbClr val="2F75B5"/>
                          </a:solidFill>
                          <a:latin typeface="Verdana"/>
                          <a:ea typeface="Verdana"/>
                          <a:cs typeface="Verdana"/>
                          <a:sym typeface="Verdana"/>
                        </a:rPr>
                        <a:t>6 </a:t>
                      </a:r>
                      <a:r>
                        <a:rPr lang="it-IT" sz="1600" b="0" i="0" u="none" strike="noStrike" cap="none" dirty="0">
                          <a:solidFill>
                            <a:srgbClr val="2F75B5"/>
                          </a:solidFill>
                          <a:latin typeface="Verdana"/>
                          <a:ea typeface="Verdana"/>
                          <a:cs typeface="Verdana"/>
                          <a:sym typeface="Verdana"/>
                        </a:rPr>
                        <a:t>mesi</a:t>
                      </a:r>
                      <a:endParaRPr sz="2000" dirty="0"/>
                    </a:p>
                  </a:txBody>
                  <a:tcPr marL="9525" marR="9525" marT="9525" marB="0" anchor="ctr">
                    <a:lnL w="9525" cap="flat" cmpd="sng" algn="ctr">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571767">
                <a:tc>
                  <a:txBody>
                    <a:bodyPr/>
                    <a:lstStyle/>
                    <a:p>
                      <a:pPr marL="0" marR="0" lvl="0" indent="0" algn="ctr" rtl="0">
                        <a:spcBef>
                          <a:spcPts val="0"/>
                        </a:spcBef>
                        <a:spcAft>
                          <a:spcPts val="0"/>
                        </a:spcAft>
                        <a:buNone/>
                      </a:pPr>
                      <a:r>
                        <a:rPr lang="it-IT" sz="1600" b="1" i="0" u="none" strike="noStrike" cap="none">
                          <a:solidFill>
                            <a:srgbClr val="833C0C"/>
                          </a:solidFill>
                          <a:latin typeface="Calibri"/>
                          <a:ea typeface="Calibri"/>
                          <a:cs typeface="Calibri"/>
                          <a:sym typeface="Calibri"/>
                        </a:rPr>
                        <a:t>A CHI E' RIVOLTO</a:t>
                      </a:r>
                      <a:endParaRPr sz="2000"/>
                    </a:p>
                  </a:txBody>
                  <a:tcPr marL="9525" marR="9525" marT="95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it-IT" sz="1600" b="0" i="0" u="none" strike="noStrike" cap="none" dirty="0">
                          <a:solidFill>
                            <a:srgbClr val="833C0C"/>
                          </a:solidFill>
                          <a:latin typeface="Verdana"/>
                          <a:ea typeface="Verdana"/>
                          <a:cs typeface="Verdana"/>
                          <a:sym typeface="Verdana"/>
                        </a:rPr>
                        <a:t>Datori di lavoro, comprese le società cooperative di produzione e lavoro. Il datore di lavoro non deve avere sospensioni dal lavoro in atto</a:t>
                      </a:r>
                      <a:endParaRPr sz="2000" dirty="0"/>
                    </a:p>
                  </a:txBody>
                  <a:tcPr marL="9525" marR="9525" marT="95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2572934">
                <a:tc>
                  <a:txBody>
                    <a:bodyPr/>
                    <a:lstStyle/>
                    <a:p>
                      <a:pPr marL="0" marR="0" lvl="0" indent="0" algn="ctr" rtl="0">
                        <a:spcBef>
                          <a:spcPts val="0"/>
                        </a:spcBef>
                        <a:spcAft>
                          <a:spcPts val="0"/>
                        </a:spcAft>
                        <a:buNone/>
                      </a:pPr>
                      <a:r>
                        <a:rPr lang="it-IT" sz="1600" b="1" i="0" u="none" strike="noStrike" cap="none">
                          <a:solidFill>
                            <a:srgbClr val="2F75B5"/>
                          </a:solidFill>
                          <a:latin typeface="Calibri"/>
                          <a:ea typeface="Calibri"/>
                          <a:cs typeface="Calibri"/>
                          <a:sym typeface="Calibri"/>
                        </a:rPr>
                        <a:t>AGEVOLAZIONI</a:t>
                      </a:r>
                      <a:endParaRPr sz="2000"/>
                    </a:p>
                  </a:txBody>
                  <a:tcPr marL="9525" marR="9525" marT="95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it-IT" sz="1800" b="0" i="0" u="none" strike="noStrike" cap="none" dirty="0">
                          <a:solidFill>
                            <a:srgbClr val="2F75B5"/>
                          </a:solidFill>
                          <a:latin typeface="Verdana"/>
                          <a:ea typeface="Verdana"/>
                          <a:cs typeface="Verdana"/>
                          <a:sym typeface="Verdana"/>
                        </a:rPr>
                        <a:t>Per </a:t>
                      </a:r>
                      <a:r>
                        <a:rPr lang="it-IT" sz="1800" b="0" i="0" u="none" strike="noStrike" cap="none" dirty="0" smtClean="0">
                          <a:solidFill>
                            <a:srgbClr val="2F75B5"/>
                          </a:solidFill>
                          <a:latin typeface="Verdana"/>
                          <a:ea typeface="Verdana"/>
                          <a:cs typeface="Verdana"/>
                          <a:sym typeface="Verdana"/>
                        </a:rPr>
                        <a:t>12 </a:t>
                      </a:r>
                      <a:r>
                        <a:rPr lang="it-IT" sz="1800" b="0" i="0" u="none" strike="noStrike" cap="none" dirty="0">
                          <a:solidFill>
                            <a:srgbClr val="2F75B5"/>
                          </a:solidFill>
                          <a:latin typeface="Verdana"/>
                          <a:ea typeface="Verdana"/>
                          <a:cs typeface="Verdana"/>
                          <a:sym typeface="Verdana"/>
                        </a:rPr>
                        <a:t>mesi la quota di contribuzione a carico del datore è uguale a quella prevista, in via ordinaria, per gli apprendisti (pari al 10% della retribuzione imponibile ai fini previdenziali</a:t>
                      </a:r>
                      <a:r>
                        <a:rPr lang="it-IT" sz="1800" b="0" i="0" u="none" strike="noStrike" cap="none" dirty="0" smtClean="0">
                          <a:solidFill>
                            <a:srgbClr val="2F75B5"/>
                          </a:solidFill>
                          <a:latin typeface="Verdana"/>
                          <a:ea typeface="Verdana"/>
                          <a:cs typeface="Verdana"/>
                          <a:sym typeface="Verdana"/>
                        </a:rPr>
                        <a:t>).</a:t>
                      </a:r>
                      <a:endParaRPr sz="1800" b="0" i="0" u="none" strike="noStrike" cap="none" dirty="0">
                        <a:solidFill>
                          <a:srgbClr val="2F75B5"/>
                        </a:solidFill>
                        <a:latin typeface="Verdana"/>
                        <a:ea typeface="Verdana"/>
                        <a:cs typeface="Verdana"/>
                        <a:sym typeface="Verdana"/>
                      </a:endParaRPr>
                    </a:p>
                  </a:txBody>
                  <a:tcPr marL="9525" marR="9525" marT="95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300944">
                <a:tc>
                  <a:txBody>
                    <a:bodyPr/>
                    <a:lstStyle/>
                    <a:p>
                      <a:pPr marL="0" marR="0" lvl="0" indent="0" algn="ctr" rtl="0">
                        <a:spcBef>
                          <a:spcPts val="0"/>
                        </a:spcBef>
                        <a:spcAft>
                          <a:spcPts val="0"/>
                        </a:spcAft>
                        <a:buNone/>
                      </a:pPr>
                      <a:r>
                        <a:rPr lang="it-IT" sz="1600" b="1" i="0" u="none" strike="noStrike" cap="none">
                          <a:solidFill>
                            <a:srgbClr val="2F75B5"/>
                          </a:solidFill>
                          <a:latin typeface="Calibri"/>
                          <a:ea typeface="Calibri"/>
                          <a:cs typeface="Calibri"/>
                          <a:sym typeface="Calibri"/>
                        </a:rPr>
                        <a:t>ETA'</a:t>
                      </a:r>
                      <a:endParaRPr sz="2000"/>
                    </a:p>
                  </a:txBody>
                  <a:tcPr marL="9525" marR="9525" marT="95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it-IT" sz="1600" b="0" i="0" u="none" strike="noStrike" cap="none" dirty="0">
                          <a:solidFill>
                            <a:srgbClr val="2F75B5"/>
                          </a:solidFill>
                          <a:latin typeface="Verdana"/>
                          <a:ea typeface="Verdana"/>
                          <a:cs typeface="Verdana"/>
                          <a:sym typeface="Verdana"/>
                        </a:rPr>
                        <a:t> </a:t>
                      </a:r>
                      <a:endParaRPr sz="2000" dirty="0"/>
                    </a:p>
                  </a:txBody>
                  <a:tcPr marL="9525" marR="9525" marT="95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601854">
                <a:tc>
                  <a:txBody>
                    <a:bodyPr/>
                    <a:lstStyle/>
                    <a:p>
                      <a:pPr marL="0" marR="0" lvl="0" indent="0" algn="ctr" rtl="0">
                        <a:spcBef>
                          <a:spcPts val="0"/>
                        </a:spcBef>
                        <a:spcAft>
                          <a:spcPts val="0"/>
                        </a:spcAft>
                        <a:buNone/>
                      </a:pPr>
                      <a:r>
                        <a:rPr lang="it-IT" sz="1600" b="1" i="0" u="none" strike="noStrike" cap="none">
                          <a:solidFill>
                            <a:srgbClr val="2F75B5"/>
                          </a:solidFill>
                          <a:latin typeface="Calibri"/>
                          <a:ea typeface="Calibri"/>
                          <a:cs typeface="Calibri"/>
                          <a:sym typeface="Calibri"/>
                        </a:rPr>
                        <a:t>TIPI DI CONTRATTO</a:t>
                      </a:r>
                      <a:endParaRPr sz="2000"/>
                    </a:p>
                  </a:txBody>
                  <a:tcPr marL="9525" marR="9525" marT="95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it-IT" sz="1800" b="0" i="0" u="none" strike="noStrike" cap="none" dirty="0">
                          <a:solidFill>
                            <a:srgbClr val="2F75B5"/>
                          </a:solidFill>
                          <a:latin typeface="Verdana"/>
                          <a:ea typeface="Verdana"/>
                          <a:cs typeface="Verdana"/>
                          <a:sym typeface="Verdana"/>
                        </a:rPr>
                        <a:t>Assunzioni a tempo </a:t>
                      </a:r>
                      <a:r>
                        <a:rPr lang="it-IT" sz="1800" b="0" i="0" u="none" strike="noStrike" cap="none" dirty="0" smtClean="0">
                          <a:solidFill>
                            <a:srgbClr val="2F75B5"/>
                          </a:solidFill>
                          <a:latin typeface="Verdana"/>
                          <a:ea typeface="Verdana"/>
                          <a:cs typeface="Verdana"/>
                          <a:sym typeface="Verdana"/>
                        </a:rPr>
                        <a:t>indeterminato e pieno</a:t>
                      </a:r>
                      <a:endParaRPr sz="2400" dirty="0"/>
                    </a:p>
                  </a:txBody>
                  <a:tcPr marL="9525" marR="9525" marT="95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300944">
                <a:tc>
                  <a:txBody>
                    <a:bodyPr/>
                    <a:lstStyle/>
                    <a:p>
                      <a:pPr marL="0" marR="0" lvl="0" indent="0" algn="ctr" rtl="0">
                        <a:spcBef>
                          <a:spcPts val="0"/>
                        </a:spcBef>
                        <a:spcAft>
                          <a:spcPts val="0"/>
                        </a:spcAft>
                        <a:buNone/>
                      </a:pPr>
                      <a:r>
                        <a:rPr lang="it-IT" sz="1600" b="1" i="0" u="none" strike="noStrike" cap="none">
                          <a:solidFill>
                            <a:srgbClr val="833C0C"/>
                          </a:solidFill>
                          <a:latin typeface="Calibri"/>
                          <a:ea typeface="Calibri"/>
                          <a:cs typeface="Calibri"/>
                          <a:sym typeface="Calibri"/>
                        </a:rPr>
                        <a:t>MODALITA'</a:t>
                      </a:r>
                      <a:endParaRPr sz="2000"/>
                    </a:p>
                  </a:txBody>
                  <a:tcPr marL="9525" marR="9525" marT="95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it-IT" sz="1600" b="0" i="0" u="none" strike="noStrike" cap="none" dirty="0">
                          <a:solidFill>
                            <a:srgbClr val="833C0C"/>
                          </a:solidFill>
                          <a:latin typeface="Verdana"/>
                          <a:ea typeface="Verdana"/>
                          <a:cs typeface="Verdana"/>
                          <a:sym typeface="Verdana"/>
                        </a:rPr>
                        <a:t>Conguaglio </a:t>
                      </a:r>
                      <a:r>
                        <a:rPr lang="it-IT" sz="1600" b="0" i="0" u="none" strike="noStrike" cap="none" dirty="0" smtClean="0">
                          <a:solidFill>
                            <a:srgbClr val="833C0C"/>
                          </a:solidFill>
                          <a:latin typeface="Verdana"/>
                          <a:ea typeface="Verdana"/>
                          <a:cs typeface="Verdana"/>
                          <a:sym typeface="Verdana"/>
                        </a:rPr>
                        <a:t>Contributivo. </a:t>
                      </a:r>
                      <a:r>
                        <a:rPr lang="en-US" sz="1600" b="0" i="0" u="none" strike="noStrike" cap="none" dirty="0" smtClean="0">
                          <a:solidFill>
                            <a:srgbClr val="833C0C"/>
                          </a:solidFill>
                          <a:latin typeface="Verdana"/>
                          <a:ea typeface="Verdana"/>
                          <a:cs typeface="Verdana"/>
                          <a:sym typeface="Verdana"/>
                        </a:rPr>
                        <a:t>L. 236/1993, art. 4, comma 3)</a:t>
                      </a:r>
                      <a:endParaRPr sz="2000" dirty="0"/>
                    </a:p>
                  </a:txBody>
                  <a:tcPr marL="9525" marR="9525" marT="95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5"/>
          <p:cNvSpPr/>
          <p:nvPr/>
        </p:nvSpPr>
        <p:spPr>
          <a:xfrm>
            <a:off x="731520" y="1719240"/>
            <a:ext cx="1840991" cy="2694263"/>
          </a:xfrm>
          <a:prstGeom prst="rect">
            <a:avLst/>
          </a:prstGeom>
          <a:noFill/>
          <a:ln>
            <a:noFill/>
          </a:ln>
        </p:spPr>
        <p:txBody>
          <a:bodyPr spcFirstLastPara="1" wrap="square" lIns="0" tIns="45700" rIns="0" bIns="45700" anchor="t" anchorCtr="0">
            <a:noAutofit/>
          </a:bodyPr>
          <a:lstStyle/>
          <a:p>
            <a:pPr marL="0" marR="0" lvl="0" indent="0" algn="just" rtl="0">
              <a:lnSpc>
                <a:spcPct val="115384"/>
              </a:lnSpc>
              <a:spcBef>
                <a:spcPts val="0"/>
              </a:spcBef>
              <a:spcAft>
                <a:spcPts val="0"/>
              </a:spcAft>
              <a:buClr>
                <a:schemeClr val="dk1"/>
              </a:buClr>
              <a:buSzPts val="1300"/>
              <a:buFont typeface="Calibri"/>
              <a:buNone/>
            </a:pPr>
            <a:endParaRPr sz="1300" b="0" i="0" u="none" strike="noStrike" cap="none">
              <a:solidFill>
                <a:srgbClr val="1E4099"/>
              </a:solidFill>
              <a:latin typeface="Verdana"/>
              <a:ea typeface="Verdana"/>
              <a:cs typeface="Verdana"/>
              <a:sym typeface="Verdana"/>
            </a:endParaRPr>
          </a:p>
        </p:txBody>
      </p:sp>
      <p:sp>
        <p:nvSpPr>
          <p:cNvPr id="115" name="Google Shape;115;p15"/>
          <p:cNvSpPr/>
          <p:nvPr/>
        </p:nvSpPr>
        <p:spPr>
          <a:xfrm>
            <a:off x="0" y="-23718"/>
            <a:ext cx="576000" cy="6886668"/>
          </a:xfrm>
          <a:prstGeom prst="rect">
            <a:avLst/>
          </a:prstGeom>
          <a:solidFill>
            <a:srgbClr val="1E4099"/>
          </a:solidFill>
          <a:ln w="12700" cap="flat" cmpd="sng">
            <a:solidFill>
              <a:srgbClr val="00329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Calibri"/>
              <a:buNone/>
            </a:pPr>
            <a:endParaRPr sz="2800" b="1" i="0" u="none" strike="noStrike" cap="none">
              <a:solidFill>
                <a:srgbClr val="FFFFFF"/>
              </a:solidFill>
              <a:latin typeface="Verdana"/>
              <a:ea typeface="Verdana"/>
              <a:cs typeface="Verdana"/>
              <a:sym typeface="Verdana"/>
            </a:endParaRPr>
          </a:p>
        </p:txBody>
      </p:sp>
      <p:sp>
        <p:nvSpPr>
          <p:cNvPr id="116" name="Google Shape;116;p15"/>
          <p:cNvSpPr/>
          <p:nvPr/>
        </p:nvSpPr>
        <p:spPr>
          <a:xfrm>
            <a:off x="1023747" y="1851683"/>
            <a:ext cx="10652845" cy="4530455"/>
          </a:xfrm>
          <a:prstGeom prst="rect">
            <a:avLst/>
          </a:prstGeom>
          <a:noFill/>
          <a:ln>
            <a:noFill/>
          </a:ln>
        </p:spPr>
        <p:txBody>
          <a:bodyPr spcFirstLastPara="1" wrap="square" lIns="0" tIns="45700" rIns="0" bIns="45700" anchor="t" anchorCtr="0">
            <a:noAutofit/>
          </a:bodyPr>
          <a:lstStyle/>
          <a:p>
            <a:pPr marL="0" marR="0" lvl="0" indent="0" algn="just" rtl="0">
              <a:lnSpc>
                <a:spcPct val="75000"/>
              </a:lnSpc>
              <a:spcBef>
                <a:spcPts val="0"/>
              </a:spcBef>
              <a:spcAft>
                <a:spcPts val="0"/>
              </a:spcAft>
              <a:buClr>
                <a:schemeClr val="dk1"/>
              </a:buClr>
              <a:buSzPts val="2000"/>
              <a:buFont typeface="Calibri"/>
              <a:buNone/>
            </a:pPr>
            <a:endParaRPr sz="2000" b="1" i="0" u="none" strike="noStrike" cap="none">
              <a:solidFill>
                <a:srgbClr val="1E4099"/>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rgbClr val="000000"/>
              </a:solidFill>
              <a:latin typeface="Calibri"/>
              <a:ea typeface="Calibri"/>
              <a:cs typeface="Calibri"/>
              <a:sym typeface="Calibri"/>
            </a:endParaRPr>
          </a:p>
          <a:p>
            <a:pPr marL="0" marR="0" lvl="0" indent="0" algn="just" rtl="0">
              <a:lnSpc>
                <a:spcPct val="75000"/>
              </a:lnSpc>
              <a:spcBef>
                <a:spcPts val="300"/>
              </a:spcBef>
              <a:spcAft>
                <a:spcPts val="0"/>
              </a:spcAft>
              <a:buClr>
                <a:schemeClr val="dk1"/>
              </a:buClr>
              <a:buSzPts val="2000"/>
              <a:buFont typeface="Calibri"/>
              <a:buNone/>
            </a:pPr>
            <a:endParaRPr sz="2000" b="0" i="0" u="none" strike="noStrike" cap="none">
              <a:solidFill>
                <a:srgbClr val="1E4099"/>
              </a:solidFill>
              <a:latin typeface="Verdana"/>
              <a:ea typeface="Verdana"/>
              <a:cs typeface="Verdana"/>
              <a:sym typeface="Verdana"/>
            </a:endParaRPr>
          </a:p>
          <a:p>
            <a:pPr marL="0" marR="0" lvl="0" indent="0" algn="just" rtl="0">
              <a:lnSpc>
                <a:spcPct val="75000"/>
              </a:lnSpc>
              <a:spcBef>
                <a:spcPts val="300"/>
              </a:spcBef>
              <a:spcAft>
                <a:spcPts val="0"/>
              </a:spcAft>
              <a:buClr>
                <a:schemeClr val="dk1"/>
              </a:buClr>
              <a:buSzPts val="2000"/>
              <a:buFont typeface="Calibri"/>
              <a:buNone/>
            </a:pPr>
            <a:endParaRPr sz="2000" b="0" i="0" u="none" strike="noStrike" cap="none">
              <a:solidFill>
                <a:srgbClr val="000000"/>
              </a:solidFill>
              <a:latin typeface="Verdana"/>
              <a:ea typeface="Verdana"/>
              <a:cs typeface="Verdana"/>
              <a:sym typeface="Verdana"/>
            </a:endParaRPr>
          </a:p>
        </p:txBody>
      </p:sp>
      <p:sp>
        <p:nvSpPr>
          <p:cNvPr id="117" name="Google Shape;117;p15"/>
          <p:cNvSpPr/>
          <p:nvPr/>
        </p:nvSpPr>
        <p:spPr>
          <a:xfrm>
            <a:off x="1023747" y="5340720"/>
            <a:ext cx="10801257" cy="1694463"/>
          </a:xfrm>
          <a:prstGeom prst="rect">
            <a:avLst/>
          </a:prstGeom>
          <a:noFill/>
          <a:ln>
            <a:noFill/>
          </a:ln>
        </p:spPr>
        <p:txBody>
          <a:bodyPr spcFirstLastPara="1" wrap="square" lIns="0" tIns="45700" rIns="0" bIns="45700" anchor="t" anchorCtr="0">
            <a:noAutofit/>
          </a:bodyPr>
          <a:lstStyle/>
          <a:p>
            <a:pPr marL="0" marR="0" lvl="0" indent="0" algn="l" rtl="0">
              <a:lnSpc>
                <a:spcPct val="75000"/>
              </a:lnSpc>
              <a:spcBef>
                <a:spcPts val="0"/>
              </a:spcBef>
              <a:spcAft>
                <a:spcPts val="0"/>
              </a:spcAft>
              <a:buClr>
                <a:schemeClr val="dk1"/>
              </a:buClr>
              <a:buSzPts val="2000"/>
              <a:buFont typeface="Calibri"/>
              <a:buNone/>
            </a:pPr>
            <a:endParaRPr sz="2000" b="0" i="0" u="none" strike="noStrike" cap="none">
              <a:solidFill>
                <a:srgbClr val="000000"/>
              </a:solidFill>
              <a:latin typeface="Verdana"/>
              <a:ea typeface="Verdana"/>
              <a:cs typeface="Verdana"/>
              <a:sym typeface="Verdana"/>
            </a:endParaRPr>
          </a:p>
        </p:txBody>
      </p:sp>
      <p:sp>
        <p:nvSpPr>
          <p:cNvPr id="118" name="Google Shape;118;p15"/>
          <p:cNvSpPr/>
          <p:nvPr/>
        </p:nvSpPr>
        <p:spPr>
          <a:xfrm>
            <a:off x="859572" y="1412437"/>
            <a:ext cx="5466584" cy="369332"/>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19" name="Google Shape;119;p15"/>
          <p:cNvSpPr/>
          <p:nvPr/>
        </p:nvSpPr>
        <p:spPr>
          <a:xfrm>
            <a:off x="724411" y="1491193"/>
            <a:ext cx="10472324" cy="258532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p:txBody>
      </p:sp>
      <p:pic>
        <p:nvPicPr>
          <p:cNvPr id="120" name="Google Shape;120;p15" descr="Immagine che contiene testo, mappa&#10;&#10;Descrizione generata automaticamente"/>
          <p:cNvPicPr preferRelativeResize="0"/>
          <p:nvPr/>
        </p:nvPicPr>
        <p:blipFill rotWithShape="1">
          <a:blip r:embed="rId3">
            <a:alphaModFix/>
          </a:blip>
          <a:srcRect/>
          <a:stretch/>
        </p:blipFill>
        <p:spPr>
          <a:xfrm>
            <a:off x="10914927" y="0"/>
            <a:ext cx="1277073" cy="6858000"/>
          </a:xfrm>
          <a:prstGeom prst="rect">
            <a:avLst/>
          </a:prstGeom>
          <a:noFill/>
          <a:ln>
            <a:noFill/>
          </a:ln>
        </p:spPr>
      </p:pic>
      <p:sp>
        <p:nvSpPr>
          <p:cNvPr id="121" name="Google Shape;121;p15"/>
          <p:cNvSpPr txBox="1">
            <a:spLocks noGrp="1"/>
          </p:cNvSpPr>
          <p:nvPr>
            <p:ph type="title"/>
          </p:nvPr>
        </p:nvSpPr>
        <p:spPr>
          <a:xfrm>
            <a:off x="1265238" y="359217"/>
            <a:ext cx="8070850" cy="8683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3299"/>
              </a:buClr>
              <a:buSzPts val="4400"/>
              <a:buFont typeface="Calibri"/>
              <a:buNone/>
            </a:pPr>
            <a:r>
              <a:rPr lang="it-IT" b="1" dirty="0">
                <a:solidFill>
                  <a:srgbClr val="003299"/>
                </a:solidFill>
              </a:rPr>
              <a:t>I contratti di lavoro in Italia</a:t>
            </a:r>
            <a:endParaRPr dirty="0"/>
          </a:p>
        </p:txBody>
      </p:sp>
      <p:pic>
        <p:nvPicPr>
          <p:cNvPr id="122" name="Google Shape;122;p15"/>
          <p:cNvPicPr preferRelativeResize="0">
            <a:picLocks noGrp="1"/>
          </p:cNvPicPr>
          <p:nvPr>
            <p:ph type="body" idx="1"/>
          </p:nvPr>
        </p:nvPicPr>
        <p:blipFill rotWithShape="1">
          <a:blip r:embed="rId4">
            <a:alphaModFix/>
          </a:blip>
          <a:srcRect/>
          <a:stretch/>
        </p:blipFill>
        <p:spPr>
          <a:xfrm>
            <a:off x="669258" y="1297443"/>
            <a:ext cx="7269546" cy="4890508"/>
          </a:xfrm>
          <a:prstGeom prst="rect">
            <a:avLst/>
          </a:prstGeom>
          <a:noFill/>
          <a:ln>
            <a:noFill/>
          </a:ln>
        </p:spPr>
      </p:pic>
      <p:pic>
        <p:nvPicPr>
          <p:cNvPr id="123" name="Google Shape;123;p15"/>
          <p:cNvPicPr preferRelativeResize="0"/>
          <p:nvPr/>
        </p:nvPicPr>
        <p:blipFill rotWithShape="1">
          <a:blip r:embed="rId5">
            <a:alphaModFix/>
          </a:blip>
          <a:srcRect/>
          <a:stretch/>
        </p:blipFill>
        <p:spPr>
          <a:xfrm>
            <a:off x="7779658" y="4586515"/>
            <a:ext cx="4412344" cy="2269228"/>
          </a:xfrm>
          <a:prstGeom prst="rect">
            <a:avLst/>
          </a:prstGeom>
          <a:noFill/>
          <a:ln>
            <a:solidFill>
              <a:schemeClr val="accent1"/>
            </a:solidFill>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p38"/>
          <p:cNvSpPr/>
          <p:nvPr/>
        </p:nvSpPr>
        <p:spPr>
          <a:xfrm>
            <a:off x="731520" y="1719240"/>
            <a:ext cx="1840991" cy="2694263"/>
          </a:xfrm>
          <a:prstGeom prst="rect">
            <a:avLst/>
          </a:prstGeom>
          <a:noFill/>
          <a:ln>
            <a:noFill/>
          </a:ln>
        </p:spPr>
        <p:txBody>
          <a:bodyPr spcFirstLastPara="1" wrap="square" lIns="0" tIns="45700" rIns="0" bIns="45700" anchor="t" anchorCtr="0">
            <a:noAutofit/>
          </a:bodyPr>
          <a:lstStyle/>
          <a:p>
            <a:pPr marL="0" marR="0" lvl="0" indent="0" algn="just" rtl="0">
              <a:lnSpc>
                <a:spcPct val="115384"/>
              </a:lnSpc>
              <a:spcBef>
                <a:spcPts val="0"/>
              </a:spcBef>
              <a:spcAft>
                <a:spcPts val="0"/>
              </a:spcAft>
              <a:buClr>
                <a:schemeClr val="dk1"/>
              </a:buClr>
              <a:buSzPts val="1300"/>
              <a:buFont typeface="Calibri"/>
              <a:buNone/>
            </a:pPr>
            <a:endParaRPr sz="1300" b="0" i="0" u="none" strike="noStrike" cap="none">
              <a:solidFill>
                <a:srgbClr val="1E4099"/>
              </a:solidFill>
              <a:latin typeface="Verdana"/>
              <a:ea typeface="Verdana"/>
              <a:cs typeface="Verdana"/>
              <a:sym typeface="Verdana"/>
            </a:endParaRPr>
          </a:p>
        </p:txBody>
      </p:sp>
      <p:sp>
        <p:nvSpPr>
          <p:cNvPr id="447" name="Google Shape;447;p38"/>
          <p:cNvSpPr/>
          <p:nvPr/>
        </p:nvSpPr>
        <p:spPr>
          <a:xfrm>
            <a:off x="0" y="-23718"/>
            <a:ext cx="576000" cy="6886668"/>
          </a:xfrm>
          <a:prstGeom prst="rect">
            <a:avLst/>
          </a:prstGeom>
          <a:solidFill>
            <a:srgbClr val="1E4099"/>
          </a:solidFill>
          <a:ln w="12700" cap="flat" cmpd="sng">
            <a:solidFill>
              <a:srgbClr val="00329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Calibri"/>
              <a:buNone/>
            </a:pPr>
            <a:endParaRPr sz="2800" b="1" i="0" u="none" strike="noStrike" cap="none">
              <a:solidFill>
                <a:srgbClr val="FFFFFF"/>
              </a:solidFill>
              <a:latin typeface="Verdana"/>
              <a:ea typeface="Verdana"/>
              <a:cs typeface="Verdana"/>
              <a:sym typeface="Verdana"/>
            </a:endParaRPr>
          </a:p>
        </p:txBody>
      </p:sp>
      <p:sp>
        <p:nvSpPr>
          <p:cNvPr id="448" name="Google Shape;448;p38"/>
          <p:cNvSpPr/>
          <p:nvPr/>
        </p:nvSpPr>
        <p:spPr>
          <a:xfrm>
            <a:off x="1007983" y="381096"/>
            <a:ext cx="10661501" cy="1192657"/>
          </a:xfrm>
          <a:prstGeom prst="rect">
            <a:avLst/>
          </a:prstGeom>
          <a:noFill/>
          <a:ln>
            <a:noFill/>
          </a:ln>
        </p:spPr>
        <p:txBody>
          <a:bodyPr spcFirstLastPara="1" wrap="square" lIns="0" tIns="45700" rIns="0" bIns="45700" anchor="t" anchorCtr="0">
            <a:noAutofit/>
          </a:bodyPr>
          <a:lstStyle/>
          <a:p>
            <a:pPr marL="0" marR="0" lvl="0" indent="0" algn="just" rtl="0">
              <a:lnSpc>
                <a:spcPct val="75000"/>
              </a:lnSpc>
              <a:spcBef>
                <a:spcPts val="0"/>
              </a:spcBef>
              <a:spcAft>
                <a:spcPts val="0"/>
              </a:spcAft>
              <a:buClr>
                <a:schemeClr val="dk1"/>
              </a:buClr>
              <a:buSzPts val="2000"/>
              <a:buFont typeface="Calibri"/>
              <a:buNone/>
            </a:pPr>
            <a:endParaRPr sz="2000" b="0" i="0" u="none" strike="noStrike" cap="none">
              <a:solidFill>
                <a:srgbClr val="1E4099"/>
              </a:solidFill>
              <a:latin typeface="Calibri"/>
              <a:ea typeface="Calibri"/>
              <a:cs typeface="Calibri"/>
              <a:sym typeface="Calibri"/>
            </a:endParaRPr>
          </a:p>
          <a:p>
            <a:pPr marL="0" marR="0" lvl="0" indent="0" algn="l" rtl="0">
              <a:lnSpc>
                <a:spcPct val="75000"/>
              </a:lnSpc>
              <a:spcBef>
                <a:spcPts val="300"/>
              </a:spcBef>
              <a:spcAft>
                <a:spcPts val="0"/>
              </a:spcAft>
              <a:buClr>
                <a:schemeClr val="dk1"/>
              </a:buClr>
              <a:buSzPts val="2000"/>
              <a:buFont typeface="Calibri"/>
              <a:buNone/>
            </a:pPr>
            <a:endParaRPr sz="2000" b="0" i="0" u="none" strike="noStrike" cap="none">
              <a:solidFill>
                <a:srgbClr val="000000"/>
              </a:solidFill>
              <a:latin typeface="Verdana"/>
              <a:ea typeface="Verdana"/>
              <a:cs typeface="Verdana"/>
              <a:sym typeface="Verdana"/>
            </a:endParaRPr>
          </a:p>
        </p:txBody>
      </p:sp>
      <p:sp>
        <p:nvSpPr>
          <p:cNvPr id="449" name="Google Shape;449;p38"/>
          <p:cNvSpPr/>
          <p:nvPr/>
        </p:nvSpPr>
        <p:spPr>
          <a:xfrm>
            <a:off x="1016640" y="1001486"/>
            <a:ext cx="10652845" cy="5399313"/>
          </a:xfrm>
          <a:prstGeom prst="rect">
            <a:avLst/>
          </a:prstGeom>
          <a:noFill/>
          <a:ln>
            <a:noFill/>
          </a:ln>
        </p:spPr>
        <p:txBody>
          <a:bodyPr spcFirstLastPara="1" wrap="square" lIns="0" tIns="45700" rIns="0" bIns="45700" anchor="t" anchorCtr="0">
            <a:noAutofit/>
          </a:bodyPr>
          <a:lstStyle/>
          <a:p>
            <a:pPr marL="0" marR="0" lvl="0" indent="0" algn="just" rtl="0">
              <a:lnSpc>
                <a:spcPct val="75000"/>
              </a:lnSpc>
              <a:spcBef>
                <a:spcPts val="0"/>
              </a:spcBef>
              <a:spcAft>
                <a:spcPts val="0"/>
              </a:spcAft>
              <a:buClr>
                <a:schemeClr val="dk1"/>
              </a:buClr>
              <a:buSzPts val="2000"/>
              <a:buFont typeface="Calibri"/>
              <a:buNone/>
            </a:pPr>
            <a:endParaRPr sz="2000" b="1" i="0" u="none" strike="noStrike" cap="none">
              <a:solidFill>
                <a:srgbClr val="1E4099"/>
              </a:solidFill>
              <a:latin typeface="Verdana"/>
              <a:ea typeface="Verdana"/>
              <a:cs typeface="Verdana"/>
              <a:sym typeface="Verdana"/>
            </a:endParaRPr>
          </a:p>
          <a:p>
            <a:pPr marL="0" marR="0" lvl="0" indent="0" algn="just" rtl="0">
              <a:lnSpc>
                <a:spcPct val="75000"/>
              </a:lnSpc>
              <a:spcBef>
                <a:spcPts val="300"/>
              </a:spcBef>
              <a:spcAft>
                <a:spcPts val="0"/>
              </a:spcAft>
              <a:buClr>
                <a:schemeClr val="dk1"/>
              </a:buClr>
              <a:buSzPts val="2000"/>
              <a:buFont typeface="Calibri"/>
              <a:buNone/>
            </a:pPr>
            <a:endParaRPr sz="2000" b="0" i="0" u="none" strike="noStrike" cap="none">
              <a:solidFill>
                <a:srgbClr val="000000"/>
              </a:solidFill>
              <a:latin typeface="Verdana"/>
              <a:ea typeface="Verdana"/>
              <a:cs typeface="Verdana"/>
              <a:sym typeface="Verdana"/>
            </a:endParaRPr>
          </a:p>
        </p:txBody>
      </p:sp>
      <p:sp>
        <p:nvSpPr>
          <p:cNvPr id="450" name="Google Shape;450;p38"/>
          <p:cNvSpPr/>
          <p:nvPr/>
        </p:nvSpPr>
        <p:spPr>
          <a:xfrm>
            <a:off x="3121152" y="5084232"/>
            <a:ext cx="5535167" cy="816695"/>
          </a:xfrm>
          <a:prstGeom prst="rect">
            <a:avLst/>
          </a:prstGeom>
          <a:noFill/>
          <a:ln>
            <a:noFill/>
          </a:ln>
        </p:spPr>
        <p:txBody>
          <a:bodyPr spcFirstLastPara="1" wrap="square" lIns="0" tIns="45700" rIns="0" bIns="45700" anchor="t" anchorCtr="0">
            <a:noAutofit/>
          </a:bodyPr>
          <a:lstStyle/>
          <a:p>
            <a:pPr marL="0" marR="0" lvl="0" indent="0" algn="just" rtl="0">
              <a:lnSpc>
                <a:spcPct val="75000"/>
              </a:lnSpc>
              <a:spcBef>
                <a:spcPts val="0"/>
              </a:spcBef>
              <a:spcAft>
                <a:spcPts val="0"/>
              </a:spcAft>
              <a:buClr>
                <a:schemeClr val="dk1"/>
              </a:buClr>
              <a:buSzPts val="2000"/>
              <a:buFont typeface="Calibri"/>
              <a:buNone/>
            </a:pPr>
            <a:endParaRPr sz="2000" b="0" i="0" u="none" strike="noStrike" cap="none">
              <a:solidFill>
                <a:srgbClr val="1E4099"/>
              </a:solidFill>
              <a:latin typeface="Verdana"/>
              <a:ea typeface="Verdana"/>
              <a:cs typeface="Verdana"/>
              <a:sym typeface="Verdana"/>
            </a:endParaRPr>
          </a:p>
          <a:p>
            <a:pPr marL="0" marR="0" lvl="0" indent="0" algn="l" rtl="0">
              <a:lnSpc>
                <a:spcPct val="75000"/>
              </a:lnSpc>
              <a:spcBef>
                <a:spcPts val="300"/>
              </a:spcBef>
              <a:spcAft>
                <a:spcPts val="0"/>
              </a:spcAft>
              <a:buClr>
                <a:schemeClr val="dk1"/>
              </a:buClr>
              <a:buSzPts val="2000"/>
              <a:buFont typeface="Calibri"/>
              <a:buNone/>
            </a:pPr>
            <a:endParaRPr sz="2000" b="0" i="0" u="none" strike="noStrike" cap="none">
              <a:solidFill>
                <a:srgbClr val="000000"/>
              </a:solidFill>
              <a:latin typeface="Verdana"/>
              <a:ea typeface="Verdana"/>
              <a:cs typeface="Verdana"/>
              <a:sym typeface="Verdana"/>
            </a:endParaRPr>
          </a:p>
          <a:p>
            <a:pPr marL="0" marR="0" lvl="0" indent="0" algn="l" rtl="0">
              <a:lnSpc>
                <a:spcPct val="75000"/>
              </a:lnSpc>
              <a:spcBef>
                <a:spcPts val="300"/>
              </a:spcBef>
              <a:spcAft>
                <a:spcPts val="0"/>
              </a:spcAft>
              <a:buClr>
                <a:schemeClr val="dk1"/>
              </a:buClr>
              <a:buSzPts val="2000"/>
              <a:buFont typeface="Calibri"/>
              <a:buNone/>
            </a:pPr>
            <a:endParaRPr sz="2000" b="0" i="0" u="none" strike="noStrike" cap="none">
              <a:solidFill>
                <a:srgbClr val="000000"/>
              </a:solidFill>
              <a:latin typeface="Verdana"/>
              <a:ea typeface="Verdana"/>
              <a:cs typeface="Verdana"/>
              <a:sym typeface="Verdana"/>
            </a:endParaRPr>
          </a:p>
          <a:p>
            <a:pPr marL="0" marR="0" lvl="0" indent="0" algn="l" rtl="0">
              <a:lnSpc>
                <a:spcPct val="75000"/>
              </a:lnSpc>
              <a:spcBef>
                <a:spcPts val="300"/>
              </a:spcBef>
              <a:spcAft>
                <a:spcPts val="0"/>
              </a:spcAft>
              <a:buClr>
                <a:schemeClr val="dk1"/>
              </a:buClr>
              <a:buSzPts val="2000"/>
              <a:buFont typeface="Calibri"/>
              <a:buNone/>
            </a:pPr>
            <a:endParaRPr sz="2000" b="0" i="0" u="none" strike="noStrike" cap="none">
              <a:solidFill>
                <a:srgbClr val="000000"/>
              </a:solidFill>
              <a:latin typeface="Verdana"/>
              <a:ea typeface="Verdana"/>
              <a:cs typeface="Verdana"/>
              <a:sym typeface="Verdana"/>
            </a:endParaRPr>
          </a:p>
        </p:txBody>
      </p:sp>
      <p:sp>
        <p:nvSpPr>
          <p:cNvPr id="451" name="Google Shape;451;p38"/>
          <p:cNvSpPr txBox="1"/>
          <p:nvPr/>
        </p:nvSpPr>
        <p:spPr>
          <a:xfrm>
            <a:off x="1907298" y="3589369"/>
            <a:ext cx="8862870" cy="16311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Calibri"/>
              <a:buNone/>
            </a:pPr>
            <a:r>
              <a:rPr lang="it-IT" sz="2400" b="0" i="0" u="none" strike="noStrike" cap="none" dirty="0">
                <a:solidFill>
                  <a:srgbClr val="000000"/>
                </a:solidFill>
                <a:latin typeface="Calibri"/>
                <a:ea typeface="Calibri"/>
                <a:cs typeface="Calibri"/>
                <a:sym typeface="Calibri"/>
              </a:rPr>
              <a:t>	</a:t>
            </a:r>
            <a:r>
              <a:rPr lang="it-IT" sz="4400" b="1" i="0" u="none" strike="noStrike" cap="none" dirty="0" err="1" smtClean="0">
                <a:solidFill>
                  <a:srgbClr val="C00000"/>
                </a:solidFill>
                <a:latin typeface="Calibri"/>
                <a:ea typeface="Calibri"/>
                <a:cs typeface="Calibri"/>
                <a:sym typeface="Calibri"/>
              </a:rPr>
              <a:t>Thank</a:t>
            </a:r>
            <a:r>
              <a:rPr lang="it-IT" sz="4400" b="1" i="0" u="none" strike="noStrike" cap="none" dirty="0" smtClean="0">
                <a:solidFill>
                  <a:srgbClr val="C00000"/>
                </a:solidFill>
                <a:latin typeface="Calibri"/>
                <a:ea typeface="Calibri"/>
                <a:cs typeface="Calibri"/>
                <a:sym typeface="Calibri"/>
              </a:rPr>
              <a:t> </a:t>
            </a:r>
            <a:r>
              <a:rPr lang="it-IT" sz="4400" b="1" i="0" u="none" strike="noStrike" cap="none" dirty="0" err="1">
                <a:solidFill>
                  <a:srgbClr val="C00000"/>
                </a:solidFill>
                <a:latin typeface="Calibri"/>
                <a:ea typeface="Calibri"/>
                <a:cs typeface="Calibri"/>
                <a:sym typeface="Calibri"/>
              </a:rPr>
              <a:t>you</a:t>
            </a:r>
            <a:r>
              <a:rPr lang="it-IT" sz="4400" b="1" i="0" u="none" strike="noStrike" cap="none" dirty="0">
                <a:solidFill>
                  <a:srgbClr val="C00000"/>
                </a:solidFill>
                <a:latin typeface="Calibri"/>
                <a:ea typeface="Calibri"/>
                <a:cs typeface="Calibri"/>
                <a:sym typeface="Calibri"/>
              </a:rPr>
              <a:t> for </a:t>
            </a:r>
            <a:r>
              <a:rPr lang="it-IT" sz="4400" b="1" i="0" u="none" strike="noStrike" cap="none" dirty="0" err="1">
                <a:solidFill>
                  <a:srgbClr val="C00000"/>
                </a:solidFill>
                <a:latin typeface="Calibri"/>
                <a:ea typeface="Calibri"/>
                <a:cs typeface="Calibri"/>
                <a:sym typeface="Calibri"/>
              </a:rPr>
              <a:t>your</a:t>
            </a:r>
            <a:r>
              <a:rPr lang="it-IT" sz="4400" b="1" i="0" u="none" strike="noStrike" cap="none" dirty="0">
                <a:solidFill>
                  <a:srgbClr val="C00000"/>
                </a:solidFill>
                <a:latin typeface="Calibri"/>
                <a:ea typeface="Calibri"/>
                <a:cs typeface="Calibri"/>
                <a:sym typeface="Calibri"/>
              </a:rPr>
              <a:t> </a:t>
            </a:r>
            <a:r>
              <a:rPr lang="it-IT" sz="4400" b="1" i="0" u="none" strike="noStrike" cap="none" dirty="0" err="1">
                <a:solidFill>
                  <a:srgbClr val="C00000"/>
                </a:solidFill>
                <a:latin typeface="Calibri"/>
                <a:ea typeface="Calibri"/>
                <a:cs typeface="Calibri"/>
                <a:sym typeface="Calibri"/>
              </a:rPr>
              <a:t>attention</a:t>
            </a:r>
            <a:r>
              <a:rPr lang="it-IT" sz="4400" b="1" i="0" u="none" strike="noStrike" cap="none" dirty="0">
                <a:solidFill>
                  <a:srgbClr val="C00000"/>
                </a:solidFill>
                <a:latin typeface="Calibri"/>
                <a:ea typeface="Calibri"/>
                <a:cs typeface="Calibri"/>
                <a:sym typeface="Calibri"/>
              </a:rPr>
              <a:t>!</a:t>
            </a:r>
            <a:endParaRPr sz="2800" dirty="0"/>
          </a:p>
          <a:p>
            <a:pPr marL="0" marR="0" lvl="0" indent="0" algn="l" rtl="0">
              <a:lnSpc>
                <a:spcPct val="100000"/>
              </a:lnSpc>
              <a:spcBef>
                <a:spcPts val="0"/>
              </a:spcBef>
              <a:spcAft>
                <a:spcPts val="0"/>
              </a:spcAft>
              <a:buClr>
                <a:schemeClr val="dk1"/>
              </a:buClr>
              <a:buSzPts val="2400"/>
              <a:buFont typeface="Calibri"/>
              <a:buNone/>
            </a:pPr>
            <a:endParaRPr sz="3200" b="1" dirty="0">
              <a:solidFill>
                <a:srgbClr val="FF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2400" b="0" i="0" u="none" strike="noStrike" cap="none" dirty="0">
              <a:solidFill>
                <a:srgbClr val="000000"/>
              </a:solidFill>
              <a:latin typeface="Calibri"/>
              <a:ea typeface="Calibri"/>
              <a:cs typeface="Calibri"/>
              <a:sym typeface="Calibri"/>
            </a:endParaRPr>
          </a:p>
        </p:txBody>
      </p:sp>
      <p:pic>
        <p:nvPicPr>
          <p:cNvPr id="452" name="Google Shape;452;p38"/>
          <p:cNvPicPr preferRelativeResize="0"/>
          <p:nvPr/>
        </p:nvPicPr>
        <p:blipFill rotWithShape="1">
          <a:blip r:embed="rId3">
            <a:alphaModFix/>
          </a:blip>
          <a:srcRect/>
          <a:stretch/>
        </p:blipFill>
        <p:spPr>
          <a:xfrm>
            <a:off x="3515735" y="5301784"/>
            <a:ext cx="5160529" cy="1107996"/>
          </a:xfrm>
          <a:prstGeom prst="rect">
            <a:avLst/>
          </a:prstGeom>
          <a:noFill/>
          <a:ln>
            <a:noFill/>
          </a:ln>
        </p:spPr>
      </p:pic>
      <p:pic>
        <p:nvPicPr>
          <p:cNvPr id="453" name="Google Shape;453;p38"/>
          <p:cNvPicPr preferRelativeResize="0"/>
          <p:nvPr/>
        </p:nvPicPr>
        <p:blipFill rotWithShape="1">
          <a:blip r:embed="rId4">
            <a:alphaModFix/>
          </a:blip>
          <a:srcRect/>
          <a:stretch/>
        </p:blipFill>
        <p:spPr>
          <a:xfrm>
            <a:off x="1479927" y="286597"/>
            <a:ext cx="9980553" cy="235326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19"/>
          <p:cNvSpPr/>
          <p:nvPr/>
        </p:nvSpPr>
        <p:spPr>
          <a:xfrm>
            <a:off x="731520" y="1719240"/>
            <a:ext cx="1840991" cy="2694263"/>
          </a:xfrm>
          <a:prstGeom prst="rect">
            <a:avLst/>
          </a:prstGeom>
          <a:noFill/>
          <a:ln>
            <a:noFill/>
          </a:ln>
        </p:spPr>
        <p:txBody>
          <a:bodyPr spcFirstLastPara="1" wrap="square" lIns="0" tIns="45700" rIns="0" bIns="45700" anchor="t" anchorCtr="0">
            <a:noAutofit/>
          </a:bodyPr>
          <a:lstStyle/>
          <a:p>
            <a:pPr marL="0" marR="0" lvl="0" indent="0" algn="just" rtl="0">
              <a:lnSpc>
                <a:spcPct val="115384"/>
              </a:lnSpc>
              <a:spcBef>
                <a:spcPts val="0"/>
              </a:spcBef>
              <a:spcAft>
                <a:spcPts val="0"/>
              </a:spcAft>
              <a:buClr>
                <a:schemeClr val="dk1"/>
              </a:buClr>
              <a:buSzPts val="1300"/>
              <a:buFont typeface="Calibri"/>
              <a:buNone/>
            </a:pPr>
            <a:endParaRPr sz="1300" b="0" i="0" u="none" strike="noStrike" cap="none">
              <a:solidFill>
                <a:srgbClr val="1E4099"/>
              </a:solidFill>
              <a:latin typeface="Verdana"/>
              <a:ea typeface="Verdana"/>
              <a:cs typeface="Verdana"/>
              <a:sym typeface="Verdana"/>
            </a:endParaRPr>
          </a:p>
        </p:txBody>
      </p:sp>
      <p:sp>
        <p:nvSpPr>
          <p:cNvPr id="175" name="Google Shape;175;p19"/>
          <p:cNvSpPr/>
          <p:nvPr/>
        </p:nvSpPr>
        <p:spPr>
          <a:xfrm>
            <a:off x="0" y="-23718"/>
            <a:ext cx="576000" cy="6886668"/>
          </a:xfrm>
          <a:prstGeom prst="rect">
            <a:avLst/>
          </a:prstGeom>
          <a:solidFill>
            <a:srgbClr val="1E4099"/>
          </a:solidFill>
          <a:ln w="12700" cap="flat" cmpd="sng">
            <a:solidFill>
              <a:srgbClr val="00329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Calibri"/>
              <a:buNone/>
            </a:pPr>
            <a:endParaRPr sz="2800" b="1" i="0" u="none" strike="noStrike" cap="none">
              <a:solidFill>
                <a:srgbClr val="FFFFFF"/>
              </a:solidFill>
              <a:latin typeface="Verdana"/>
              <a:ea typeface="Verdana"/>
              <a:cs typeface="Verdana"/>
              <a:sym typeface="Verdana"/>
            </a:endParaRPr>
          </a:p>
        </p:txBody>
      </p:sp>
      <p:sp>
        <p:nvSpPr>
          <p:cNvPr id="176" name="Google Shape;176;p19"/>
          <p:cNvSpPr/>
          <p:nvPr/>
        </p:nvSpPr>
        <p:spPr>
          <a:xfrm>
            <a:off x="1023747" y="1851683"/>
            <a:ext cx="10652845" cy="4530455"/>
          </a:xfrm>
          <a:prstGeom prst="rect">
            <a:avLst/>
          </a:prstGeom>
          <a:noFill/>
          <a:ln>
            <a:noFill/>
          </a:ln>
        </p:spPr>
        <p:txBody>
          <a:bodyPr spcFirstLastPara="1" wrap="square" lIns="0" tIns="45700" rIns="0" bIns="45700" anchor="t" anchorCtr="0">
            <a:noAutofit/>
          </a:bodyPr>
          <a:lstStyle/>
          <a:p>
            <a:pPr marL="0" marR="0" lvl="0" indent="0" algn="just" rtl="0">
              <a:lnSpc>
                <a:spcPct val="75000"/>
              </a:lnSpc>
              <a:spcBef>
                <a:spcPts val="0"/>
              </a:spcBef>
              <a:spcAft>
                <a:spcPts val="0"/>
              </a:spcAft>
              <a:buClr>
                <a:schemeClr val="dk1"/>
              </a:buClr>
              <a:buSzPts val="2000"/>
              <a:buFont typeface="Calibri"/>
              <a:buNone/>
            </a:pPr>
            <a:endParaRPr sz="2000" b="1" i="0" u="none" strike="noStrike" cap="none">
              <a:solidFill>
                <a:srgbClr val="1E4099"/>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rgbClr val="000000"/>
              </a:solidFill>
              <a:latin typeface="Calibri"/>
              <a:ea typeface="Calibri"/>
              <a:cs typeface="Calibri"/>
              <a:sym typeface="Calibri"/>
            </a:endParaRPr>
          </a:p>
          <a:p>
            <a:pPr marL="0" marR="0" lvl="0" indent="0" algn="just" rtl="0">
              <a:lnSpc>
                <a:spcPct val="75000"/>
              </a:lnSpc>
              <a:spcBef>
                <a:spcPts val="300"/>
              </a:spcBef>
              <a:spcAft>
                <a:spcPts val="0"/>
              </a:spcAft>
              <a:buClr>
                <a:schemeClr val="dk1"/>
              </a:buClr>
              <a:buSzPts val="2000"/>
              <a:buFont typeface="Calibri"/>
              <a:buNone/>
            </a:pPr>
            <a:endParaRPr sz="2000" b="0" i="0" u="none" strike="noStrike" cap="none">
              <a:solidFill>
                <a:srgbClr val="1E4099"/>
              </a:solidFill>
              <a:latin typeface="Verdana"/>
              <a:ea typeface="Verdana"/>
              <a:cs typeface="Verdana"/>
              <a:sym typeface="Verdana"/>
            </a:endParaRPr>
          </a:p>
          <a:p>
            <a:pPr marL="0" marR="0" lvl="0" indent="0" algn="just" rtl="0">
              <a:lnSpc>
                <a:spcPct val="75000"/>
              </a:lnSpc>
              <a:spcBef>
                <a:spcPts val="300"/>
              </a:spcBef>
              <a:spcAft>
                <a:spcPts val="0"/>
              </a:spcAft>
              <a:buClr>
                <a:schemeClr val="dk1"/>
              </a:buClr>
              <a:buSzPts val="2000"/>
              <a:buFont typeface="Calibri"/>
              <a:buNone/>
            </a:pPr>
            <a:endParaRPr sz="2000" b="0" i="0" u="none" strike="noStrike" cap="none">
              <a:solidFill>
                <a:srgbClr val="000000"/>
              </a:solidFill>
              <a:latin typeface="Verdana"/>
              <a:ea typeface="Verdana"/>
              <a:cs typeface="Verdana"/>
              <a:sym typeface="Verdana"/>
            </a:endParaRPr>
          </a:p>
        </p:txBody>
      </p:sp>
      <p:sp>
        <p:nvSpPr>
          <p:cNvPr id="177" name="Google Shape;177;p19"/>
          <p:cNvSpPr/>
          <p:nvPr/>
        </p:nvSpPr>
        <p:spPr>
          <a:xfrm>
            <a:off x="1023747" y="5340720"/>
            <a:ext cx="10801257" cy="1694463"/>
          </a:xfrm>
          <a:prstGeom prst="rect">
            <a:avLst/>
          </a:prstGeom>
          <a:noFill/>
          <a:ln>
            <a:noFill/>
          </a:ln>
        </p:spPr>
        <p:txBody>
          <a:bodyPr spcFirstLastPara="1" wrap="square" lIns="0" tIns="45700" rIns="0" bIns="45700" anchor="t" anchorCtr="0">
            <a:noAutofit/>
          </a:bodyPr>
          <a:lstStyle/>
          <a:p>
            <a:pPr marL="0" marR="0" lvl="0" indent="0" algn="l" rtl="0">
              <a:lnSpc>
                <a:spcPct val="75000"/>
              </a:lnSpc>
              <a:spcBef>
                <a:spcPts val="0"/>
              </a:spcBef>
              <a:spcAft>
                <a:spcPts val="0"/>
              </a:spcAft>
              <a:buClr>
                <a:schemeClr val="dk1"/>
              </a:buClr>
              <a:buSzPts val="2000"/>
              <a:buFont typeface="Calibri"/>
              <a:buNone/>
            </a:pPr>
            <a:endParaRPr sz="2000" b="0" i="0" u="none" strike="noStrike" cap="none">
              <a:solidFill>
                <a:srgbClr val="000000"/>
              </a:solidFill>
              <a:latin typeface="Verdana"/>
              <a:ea typeface="Verdana"/>
              <a:cs typeface="Verdana"/>
              <a:sym typeface="Verdana"/>
            </a:endParaRPr>
          </a:p>
        </p:txBody>
      </p:sp>
      <p:sp>
        <p:nvSpPr>
          <p:cNvPr id="178" name="Google Shape;178;p19"/>
          <p:cNvSpPr/>
          <p:nvPr/>
        </p:nvSpPr>
        <p:spPr>
          <a:xfrm>
            <a:off x="1379070" y="1359900"/>
            <a:ext cx="9234134" cy="2616101"/>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it-IT" sz="2400" dirty="0">
                <a:solidFill>
                  <a:srgbClr val="1E4099"/>
                </a:solidFill>
                <a:latin typeface="Calibri"/>
                <a:ea typeface="Calibri"/>
                <a:cs typeface="Calibri"/>
                <a:sym typeface="Calibri"/>
              </a:rPr>
              <a:t>I rapporti di lavoro subordinato possono essere a tempo pieno (</a:t>
            </a:r>
            <a:r>
              <a:rPr lang="it-IT" sz="2400" b="1" dirty="0">
                <a:solidFill>
                  <a:srgbClr val="1E4099"/>
                </a:solidFill>
                <a:latin typeface="Calibri"/>
                <a:ea typeface="Calibri"/>
                <a:cs typeface="Calibri"/>
                <a:sym typeface="Calibri"/>
              </a:rPr>
              <a:t>full time</a:t>
            </a:r>
            <a:r>
              <a:rPr lang="it-IT" sz="2400" dirty="0">
                <a:solidFill>
                  <a:srgbClr val="1E4099"/>
                </a:solidFill>
                <a:latin typeface="Calibri"/>
                <a:ea typeface="Calibri"/>
                <a:cs typeface="Calibri"/>
                <a:sym typeface="Calibri"/>
              </a:rPr>
              <a:t>) o a tempo parziale (</a:t>
            </a:r>
            <a:r>
              <a:rPr lang="it-IT" sz="2400" b="1" dirty="0">
                <a:solidFill>
                  <a:srgbClr val="1E4099"/>
                </a:solidFill>
                <a:latin typeface="Calibri"/>
                <a:ea typeface="Calibri"/>
                <a:cs typeface="Calibri"/>
                <a:sym typeface="Calibri"/>
              </a:rPr>
              <a:t>part time</a:t>
            </a:r>
            <a:r>
              <a:rPr lang="it-IT" sz="2400" dirty="0">
                <a:solidFill>
                  <a:srgbClr val="1E4099"/>
                </a:solidFill>
                <a:latin typeface="Calibri"/>
                <a:ea typeface="Calibri"/>
                <a:cs typeface="Calibri"/>
                <a:sym typeface="Calibri"/>
              </a:rPr>
              <a:t>)</a:t>
            </a:r>
            <a:endParaRPr dirty="0"/>
          </a:p>
          <a:p>
            <a:pPr marL="0" marR="0" lvl="0" indent="0" algn="just" rtl="0">
              <a:spcBef>
                <a:spcPts val="1200"/>
              </a:spcBef>
              <a:spcAft>
                <a:spcPts val="0"/>
              </a:spcAft>
              <a:buNone/>
            </a:pPr>
            <a:r>
              <a:rPr lang="it-IT" sz="2400" dirty="0">
                <a:solidFill>
                  <a:srgbClr val="1E4099"/>
                </a:solidFill>
                <a:latin typeface="Calibri"/>
                <a:ea typeface="Calibri"/>
                <a:cs typeface="Calibri"/>
                <a:sym typeface="Calibri"/>
              </a:rPr>
              <a:t>L’orario di lavoro a tempo pieno è fissato in 40 ore settimanali ed è regolato dai Contratti Collettivi</a:t>
            </a:r>
            <a:endParaRPr dirty="0"/>
          </a:p>
          <a:p>
            <a:pPr marL="0" marR="0" lvl="0" indent="0" algn="just" rtl="0">
              <a:spcBef>
                <a:spcPts val="1200"/>
              </a:spcBef>
              <a:spcAft>
                <a:spcPts val="0"/>
              </a:spcAft>
              <a:buNone/>
            </a:pPr>
            <a:r>
              <a:rPr lang="it-IT" sz="2400" dirty="0">
                <a:solidFill>
                  <a:srgbClr val="1E4099"/>
                </a:solidFill>
                <a:latin typeface="Calibri"/>
                <a:ea typeface="Calibri"/>
                <a:cs typeface="Calibri"/>
                <a:sym typeface="Calibri"/>
              </a:rPr>
              <a:t>Il contratto di lavoro part-time è caratterizzato da un orario di lavoro inferiore rispetto all’orario di lavoro normale (full time)</a:t>
            </a:r>
            <a:endParaRPr sz="2400" dirty="0">
              <a:solidFill>
                <a:srgbClr val="1E4099"/>
              </a:solidFill>
              <a:latin typeface="Calibri"/>
              <a:ea typeface="Calibri"/>
              <a:cs typeface="Calibri"/>
              <a:sym typeface="Calibri"/>
            </a:endParaRPr>
          </a:p>
        </p:txBody>
      </p:sp>
      <p:sp>
        <p:nvSpPr>
          <p:cNvPr id="179" name="Google Shape;179;p19"/>
          <p:cNvSpPr/>
          <p:nvPr/>
        </p:nvSpPr>
        <p:spPr>
          <a:xfrm>
            <a:off x="724411" y="1491193"/>
            <a:ext cx="10472324" cy="273921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800"/>
              <a:buFont typeface="Calibri"/>
              <a:buNone/>
            </a:pPr>
            <a:endParaRPr sz="2800">
              <a:solidFill>
                <a:srgbClr val="003299"/>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p:txBody>
      </p:sp>
      <p:pic>
        <p:nvPicPr>
          <p:cNvPr id="180" name="Google Shape;180;p19" descr="Immagine che contiene testo, mappa&#10;&#10;Descrizione generata automaticamente"/>
          <p:cNvPicPr preferRelativeResize="0"/>
          <p:nvPr/>
        </p:nvPicPr>
        <p:blipFill rotWithShape="1">
          <a:blip r:embed="rId3">
            <a:alphaModFix/>
          </a:blip>
          <a:srcRect/>
          <a:stretch/>
        </p:blipFill>
        <p:spPr>
          <a:xfrm>
            <a:off x="10914927" y="0"/>
            <a:ext cx="1277073" cy="6858000"/>
          </a:xfrm>
          <a:prstGeom prst="rect">
            <a:avLst/>
          </a:prstGeom>
          <a:noFill/>
          <a:ln>
            <a:noFill/>
          </a:ln>
        </p:spPr>
      </p:pic>
      <p:sp>
        <p:nvSpPr>
          <p:cNvPr id="181" name="Google Shape;181;p19"/>
          <p:cNvSpPr txBox="1">
            <a:spLocks noGrp="1"/>
          </p:cNvSpPr>
          <p:nvPr>
            <p:ph type="title"/>
          </p:nvPr>
        </p:nvSpPr>
        <p:spPr>
          <a:xfrm>
            <a:off x="1163397" y="254344"/>
            <a:ext cx="8070850" cy="8683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3299"/>
              </a:buClr>
              <a:buSzPts val="4400"/>
              <a:buFont typeface="Calibri"/>
              <a:buNone/>
            </a:pPr>
            <a:r>
              <a:rPr lang="it-IT" b="1">
                <a:solidFill>
                  <a:srgbClr val="003299"/>
                </a:solidFill>
              </a:rPr>
              <a:t>Orario di lavoro</a:t>
            </a:r>
            <a:endParaRPr b="1">
              <a:solidFill>
                <a:srgbClr val="003299"/>
              </a:solidFill>
            </a:endParaRPr>
          </a:p>
        </p:txBody>
      </p:sp>
      <p:sp>
        <p:nvSpPr>
          <p:cNvPr id="182" name="Google Shape;182;p19"/>
          <p:cNvSpPr txBox="1"/>
          <p:nvPr/>
        </p:nvSpPr>
        <p:spPr>
          <a:xfrm>
            <a:off x="1122111" y="4420890"/>
            <a:ext cx="9246704" cy="2031325"/>
          </a:xfrm>
          <a:prstGeom prst="rect">
            <a:avLst/>
          </a:prstGeom>
          <a:noFill/>
          <a:ln>
            <a:noFill/>
          </a:ln>
        </p:spPr>
        <p:txBody>
          <a:bodyPr spcFirstLastPara="1" wrap="square" lIns="91425" tIns="45700" rIns="91425" bIns="45700" anchor="t" anchorCtr="0">
            <a:spAutoFit/>
          </a:bodyPr>
          <a:lstStyle/>
          <a:p>
            <a:pPr marL="285750" marR="0" lvl="0" indent="-285750" algn="l" rtl="0">
              <a:lnSpc>
                <a:spcPct val="90000"/>
              </a:lnSpc>
              <a:spcBef>
                <a:spcPts val="0"/>
              </a:spcBef>
              <a:spcAft>
                <a:spcPts val="0"/>
              </a:spcAft>
              <a:buClr>
                <a:srgbClr val="003299"/>
              </a:buClr>
              <a:buSzPts val="2800"/>
              <a:buFont typeface="Arial"/>
              <a:buChar char="•"/>
            </a:pPr>
            <a:r>
              <a:rPr lang="it-IT" sz="2800" dirty="0">
                <a:solidFill>
                  <a:srgbClr val="003299"/>
                </a:solidFill>
                <a:latin typeface="Calibri"/>
                <a:ea typeface="Calibri"/>
                <a:cs typeface="Calibri"/>
                <a:sym typeface="Calibri"/>
              </a:rPr>
              <a:t>Part Time </a:t>
            </a:r>
            <a:r>
              <a:rPr lang="it-IT" sz="2800" b="1" dirty="0">
                <a:solidFill>
                  <a:srgbClr val="003299"/>
                </a:solidFill>
                <a:latin typeface="Calibri"/>
                <a:ea typeface="Calibri"/>
                <a:cs typeface="Calibri"/>
                <a:sym typeface="Calibri"/>
              </a:rPr>
              <a:t>Orizzontale</a:t>
            </a:r>
            <a:r>
              <a:rPr lang="it-IT" sz="2800" dirty="0">
                <a:solidFill>
                  <a:srgbClr val="003299"/>
                </a:solidFill>
                <a:latin typeface="Calibri"/>
                <a:ea typeface="Calibri"/>
                <a:cs typeface="Calibri"/>
                <a:sym typeface="Calibri"/>
              </a:rPr>
              <a:t>: tutti i giorni meno ore rispetto al normale orario di lavoro</a:t>
            </a:r>
            <a:endParaRPr dirty="0"/>
          </a:p>
          <a:p>
            <a:pPr marL="285750" marR="0" lvl="0" indent="-285750" algn="l" rtl="0">
              <a:lnSpc>
                <a:spcPct val="90000"/>
              </a:lnSpc>
              <a:spcBef>
                <a:spcPts val="0"/>
              </a:spcBef>
              <a:spcAft>
                <a:spcPts val="0"/>
              </a:spcAft>
              <a:buClr>
                <a:srgbClr val="003299"/>
              </a:buClr>
              <a:buSzPts val="2800"/>
              <a:buFont typeface="Arial"/>
              <a:buChar char="•"/>
            </a:pPr>
            <a:r>
              <a:rPr lang="it-IT" sz="2800" dirty="0">
                <a:solidFill>
                  <a:srgbClr val="003299"/>
                </a:solidFill>
                <a:latin typeface="Calibri"/>
                <a:ea typeface="Calibri"/>
                <a:cs typeface="Calibri"/>
                <a:sym typeface="Calibri"/>
              </a:rPr>
              <a:t>Part Time </a:t>
            </a:r>
            <a:r>
              <a:rPr lang="it-IT" sz="2800" b="1" dirty="0">
                <a:solidFill>
                  <a:srgbClr val="003299"/>
                </a:solidFill>
                <a:latin typeface="Calibri"/>
                <a:ea typeface="Calibri"/>
                <a:cs typeface="Calibri"/>
                <a:sym typeface="Calibri"/>
              </a:rPr>
              <a:t>Verticale</a:t>
            </a:r>
            <a:r>
              <a:rPr lang="it-IT" sz="2800" dirty="0">
                <a:solidFill>
                  <a:srgbClr val="003299"/>
                </a:solidFill>
                <a:latin typeface="Calibri"/>
                <a:ea typeface="Calibri"/>
                <a:cs typeface="Calibri"/>
                <a:sym typeface="Calibri"/>
              </a:rPr>
              <a:t>: a tempo </a:t>
            </a:r>
            <a:r>
              <a:rPr lang="it-IT" sz="2800" dirty="0" smtClean="0">
                <a:solidFill>
                  <a:srgbClr val="003299"/>
                </a:solidFill>
                <a:latin typeface="Calibri"/>
                <a:ea typeface="Calibri"/>
                <a:cs typeface="Calibri"/>
                <a:sym typeface="Calibri"/>
              </a:rPr>
              <a:t>pieno, </a:t>
            </a:r>
            <a:r>
              <a:rPr lang="it-IT" sz="2800" dirty="0">
                <a:solidFill>
                  <a:srgbClr val="003299"/>
                </a:solidFill>
                <a:latin typeface="Calibri"/>
                <a:ea typeface="Calibri"/>
                <a:cs typeface="Calibri"/>
                <a:sym typeface="Calibri"/>
              </a:rPr>
              <a:t>ma solo in alcuni giorni della settimana, mese o anno.</a:t>
            </a:r>
            <a:endParaRPr dirty="0"/>
          </a:p>
          <a:p>
            <a:pPr marL="285750" marR="0" lvl="0" indent="-285750" algn="l" rtl="0">
              <a:lnSpc>
                <a:spcPct val="90000"/>
              </a:lnSpc>
              <a:spcBef>
                <a:spcPts val="0"/>
              </a:spcBef>
              <a:spcAft>
                <a:spcPts val="0"/>
              </a:spcAft>
              <a:buClr>
                <a:srgbClr val="003299"/>
              </a:buClr>
              <a:buSzPts val="2800"/>
              <a:buFont typeface="Arial"/>
              <a:buChar char="•"/>
            </a:pPr>
            <a:r>
              <a:rPr lang="it-IT" sz="2800" b="1" dirty="0">
                <a:solidFill>
                  <a:srgbClr val="003299"/>
                </a:solidFill>
                <a:latin typeface="Calibri"/>
                <a:ea typeface="Calibri"/>
                <a:cs typeface="Calibri"/>
                <a:sym typeface="Calibri"/>
              </a:rPr>
              <a:t>Misto</a:t>
            </a:r>
            <a:r>
              <a:rPr lang="it-IT" sz="2800" dirty="0">
                <a:solidFill>
                  <a:srgbClr val="003299"/>
                </a:solidFill>
                <a:latin typeface="Calibri"/>
                <a:ea typeface="Calibri"/>
                <a:cs typeface="Calibri"/>
                <a:sym typeface="Calibri"/>
              </a:rPr>
              <a:t>: combinazione di verticale e orizzontale.</a:t>
            </a:r>
            <a:endParaRPr dirty="0"/>
          </a:p>
        </p:txBody>
      </p:sp>
      <p:pic>
        <p:nvPicPr>
          <p:cNvPr id="183" name="Google Shape;183;p19"/>
          <p:cNvPicPr preferRelativeResize="0"/>
          <p:nvPr/>
        </p:nvPicPr>
        <p:blipFill rotWithShape="1">
          <a:blip r:embed="rId4">
            <a:alphaModFix/>
          </a:blip>
          <a:srcRect/>
          <a:stretch/>
        </p:blipFill>
        <p:spPr>
          <a:xfrm>
            <a:off x="5498687" y="67705"/>
            <a:ext cx="2135232" cy="1423488"/>
          </a:xfrm>
          <a:prstGeom prst="rect">
            <a:avLst/>
          </a:prstGeom>
          <a:noFill/>
          <a:ln>
            <a:noFill/>
          </a:ln>
        </p:spPr>
      </p:pic>
      <p:pic>
        <p:nvPicPr>
          <p:cNvPr id="184" name="Google Shape;184;p19" descr="Avviso contorno"/>
          <p:cNvPicPr preferRelativeResize="0"/>
          <p:nvPr/>
        </p:nvPicPr>
        <p:blipFill rotWithShape="1">
          <a:blip r:embed="rId5">
            <a:alphaModFix/>
          </a:blip>
          <a:srcRect/>
          <a:stretch/>
        </p:blipFill>
        <p:spPr>
          <a:xfrm>
            <a:off x="808925" y="1375821"/>
            <a:ext cx="485632" cy="409359"/>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16"/>
          <p:cNvSpPr/>
          <p:nvPr/>
        </p:nvSpPr>
        <p:spPr>
          <a:xfrm>
            <a:off x="731520" y="1719240"/>
            <a:ext cx="1840991" cy="2694263"/>
          </a:xfrm>
          <a:prstGeom prst="rect">
            <a:avLst/>
          </a:prstGeom>
          <a:noFill/>
          <a:ln>
            <a:noFill/>
          </a:ln>
        </p:spPr>
        <p:txBody>
          <a:bodyPr spcFirstLastPara="1" wrap="square" lIns="0" tIns="45700" rIns="0" bIns="45700" anchor="t" anchorCtr="0">
            <a:noAutofit/>
          </a:bodyPr>
          <a:lstStyle/>
          <a:p>
            <a:pPr marL="0" marR="0" lvl="0" indent="0" algn="just" rtl="0">
              <a:lnSpc>
                <a:spcPct val="115384"/>
              </a:lnSpc>
              <a:spcBef>
                <a:spcPts val="0"/>
              </a:spcBef>
              <a:spcAft>
                <a:spcPts val="0"/>
              </a:spcAft>
              <a:buClr>
                <a:schemeClr val="dk1"/>
              </a:buClr>
              <a:buSzPts val="1300"/>
              <a:buFont typeface="Calibri"/>
              <a:buNone/>
            </a:pPr>
            <a:endParaRPr sz="1300" b="0" i="0" u="none" strike="noStrike" cap="none">
              <a:solidFill>
                <a:srgbClr val="1E4099"/>
              </a:solidFill>
              <a:latin typeface="Verdana"/>
              <a:ea typeface="Verdana"/>
              <a:cs typeface="Verdana"/>
              <a:sym typeface="Verdana"/>
            </a:endParaRPr>
          </a:p>
        </p:txBody>
      </p:sp>
      <p:sp>
        <p:nvSpPr>
          <p:cNvPr id="130" name="Google Shape;130;p16"/>
          <p:cNvSpPr/>
          <p:nvPr/>
        </p:nvSpPr>
        <p:spPr>
          <a:xfrm>
            <a:off x="0" y="-23718"/>
            <a:ext cx="576000" cy="6886668"/>
          </a:xfrm>
          <a:prstGeom prst="rect">
            <a:avLst/>
          </a:prstGeom>
          <a:solidFill>
            <a:srgbClr val="1E4099"/>
          </a:solidFill>
          <a:ln w="12700" cap="flat" cmpd="sng">
            <a:solidFill>
              <a:srgbClr val="00329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Calibri"/>
              <a:buNone/>
            </a:pPr>
            <a:endParaRPr sz="2800" b="1" i="0" u="none" strike="noStrike" cap="none">
              <a:solidFill>
                <a:srgbClr val="FFFFFF"/>
              </a:solidFill>
              <a:latin typeface="Verdana"/>
              <a:ea typeface="Verdana"/>
              <a:cs typeface="Verdana"/>
              <a:sym typeface="Verdana"/>
            </a:endParaRPr>
          </a:p>
        </p:txBody>
      </p:sp>
      <p:sp>
        <p:nvSpPr>
          <p:cNvPr id="131" name="Google Shape;131;p16"/>
          <p:cNvSpPr/>
          <p:nvPr/>
        </p:nvSpPr>
        <p:spPr>
          <a:xfrm>
            <a:off x="1023747" y="1851683"/>
            <a:ext cx="10652845" cy="4530455"/>
          </a:xfrm>
          <a:prstGeom prst="rect">
            <a:avLst/>
          </a:prstGeom>
          <a:noFill/>
          <a:ln>
            <a:noFill/>
          </a:ln>
        </p:spPr>
        <p:txBody>
          <a:bodyPr spcFirstLastPara="1" wrap="square" lIns="0" tIns="45700" rIns="0" bIns="45700" anchor="t" anchorCtr="0">
            <a:noAutofit/>
          </a:bodyPr>
          <a:lstStyle/>
          <a:p>
            <a:pPr marL="0" marR="0" lvl="0" indent="0" algn="just" rtl="0">
              <a:lnSpc>
                <a:spcPct val="75000"/>
              </a:lnSpc>
              <a:spcBef>
                <a:spcPts val="0"/>
              </a:spcBef>
              <a:spcAft>
                <a:spcPts val="0"/>
              </a:spcAft>
              <a:buClr>
                <a:schemeClr val="dk1"/>
              </a:buClr>
              <a:buSzPts val="2000"/>
              <a:buFont typeface="Calibri"/>
              <a:buNone/>
            </a:pPr>
            <a:endParaRPr sz="2000" b="1" i="0" u="none" strike="noStrike" cap="none">
              <a:solidFill>
                <a:srgbClr val="1E4099"/>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rgbClr val="000000"/>
              </a:solidFill>
              <a:latin typeface="Calibri"/>
              <a:ea typeface="Calibri"/>
              <a:cs typeface="Calibri"/>
              <a:sym typeface="Calibri"/>
            </a:endParaRPr>
          </a:p>
          <a:p>
            <a:pPr marL="0" marR="0" lvl="0" indent="0" algn="just" rtl="0">
              <a:lnSpc>
                <a:spcPct val="75000"/>
              </a:lnSpc>
              <a:spcBef>
                <a:spcPts val="300"/>
              </a:spcBef>
              <a:spcAft>
                <a:spcPts val="0"/>
              </a:spcAft>
              <a:buClr>
                <a:schemeClr val="dk1"/>
              </a:buClr>
              <a:buSzPts val="2000"/>
              <a:buFont typeface="Calibri"/>
              <a:buNone/>
            </a:pPr>
            <a:endParaRPr sz="2000" b="0" i="0" u="none" strike="noStrike" cap="none">
              <a:solidFill>
                <a:srgbClr val="1E4099"/>
              </a:solidFill>
              <a:latin typeface="Verdana"/>
              <a:ea typeface="Verdana"/>
              <a:cs typeface="Verdana"/>
              <a:sym typeface="Verdana"/>
            </a:endParaRPr>
          </a:p>
          <a:p>
            <a:pPr marL="0" marR="0" lvl="0" indent="0" algn="just" rtl="0">
              <a:lnSpc>
                <a:spcPct val="75000"/>
              </a:lnSpc>
              <a:spcBef>
                <a:spcPts val="300"/>
              </a:spcBef>
              <a:spcAft>
                <a:spcPts val="0"/>
              </a:spcAft>
              <a:buClr>
                <a:schemeClr val="dk1"/>
              </a:buClr>
              <a:buSzPts val="2000"/>
              <a:buFont typeface="Calibri"/>
              <a:buNone/>
            </a:pPr>
            <a:endParaRPr sz="2000" b="0" i="0" u="none" strike="noStrike" cap="none">
              <a:solidFill>
                <a:srgbClr val="000000"/>
              </a:solidFill>
              <a:latin typeface="Verdana"/>
              <a:ea typeface="Verdana"/>
              <a:cs typeface="Verdana"/>
              <a:sym typeface="Verdana"/>
            </a:endParaRPr>
          </a:p>
        </p:txBody>
      </p:sp>
      <p:sp>
        <p:nvSpPr>
          <p:cNvPr id="132" name="Google Shape;132;p16"/>
          <p:cNvSpPr/>
          <p:nvPr/>
        </p:nvSpPr>
        <p:spPr>
          <a:xfrm>
            <a:off x="1023747" y="5340720"/>
            <a:ext cx="10801257" cy="1694463"/>
          </a:xfrm>
          <a:prstGeom prst="rect">
            <a:avLst/>
          </a:prstGeom>
          <a:noFill/>
          <a:ln>
            <a:noFill/>
          </a:ln>
        </p:spPr>
        <p:txBody>
          <a:bodyPr spcFirstLastPara="1" wrap="square" lIns="0" tIns="45700" rIns="0" bIns="45700" anchor="t" anchorCtr="0">
            <a:noAutofit/>
          </a:bodyPr>
          <a:lstStyle/>
          <a:p>
            <a:pPr marL="0" marR="0" lvl="0" indent="0" algn="l" rtl="0">
              <a:lnSpc>
                <a:spcPct val="75000"/>
              </a:lnSpc>
              <a:spcBef>
                <a:spcPts val="0"/>
              </a:spcBef>
              <a:spcAft>
                <a:spcPts val="0"/>
              </a:spcAft>
              <a:buClr>
                <a:schemeClr val="dk1"/>
              </a:buClr>
              <a:buSzPts val="2000"/>
              <a:buFont typeface="Calibri"/>
              <a:buNone/>
            </a:pPr>
            <a:endParaRPr sz="2000" b="0" i="0" u="none" strike="noStrike" cap="none">
              <a:solidFill>
                <a:srgbClr val="000000"/>
              </a:solidFill>
              <a:latin typeface="Verdana"/>
              <a:ea typeface="Verdana"/>
              <a:cs typeface="Verdana"/>
              <a:sym typeface="Verdana"/>
            </a:endParaRPr>
          </a:p>
        </p:txBody>
      </p:sp>
      <p:sp>
        <p:nvSpPr>
          <p:cNvPr id="133" name="Google Shape;133;p16"/>
          <p:cNvSpPr/>
          <p:nvPr/>
        </p:nvSpPr>
        <p:spPr>
          <a:xfrm>
            <a:off x="859572" y="1412437"/>
            <a:ext cx="5466584" cy="369332"/>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34" name="Google Shape;134;p16"/>
          <p:cNvSpPr/>
          <p:nvPr/>
        </p:nvSpPr>
        <p:spPr>
          <a:xfrm>
            <a:off x="724411" y="1491193"/>
            <a:ext cx="10472324" cy="258532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p:txBody>
      </p:sp>
      <p:pic>
        <p:nvPicPr>
          <p:cNvPr id="135" name="Google Shape;135;p16" descr="Immagine che contiene testo, mappa&#10;&#10;Descrizione generata automaticamente"/>
          <p:cNvPicPr preferRelativeResize="0"/>
          <p:nvPr/>
        </p:nvPicPr>
        <p:blipFill rotWithShape="1">
          <a:blip r:embed="rId3">
            <a:alphaModFix/>
          </a:blip>
          <a:srcRect/>
          <a:stretch/>
        </p:blipFill>
        <p:spPr>
          <a:xfrm>
            <a:off x="10914927" y="0"/>
            <a:ext cx="1277073" cy="6858000"/>
          </a:xfrm>
          <a:prstGeom prst="rect">
            <a:avLst/>
          </a:prstGeom>
          <a:noFill/>
          <a:ln>
            <a:noFill/>
          </a:ln>
        </p:spPr>
      </p:pic>
      <p:sp>
        <p:nvSpPr>
          <p:cNvPr id="136" name="Google Shape;136;p16"/>
          <p:cNvSpPr txBox="1">
            <a:spLocks noGrp="1"/>
          </p:cNvSpPr>
          <p:nvPr>
            <p:ph type="title"/>
          </p:nvPr>
        </p:nvSpPr>
        <p:spPr>
          <a:xfrm>
            <a:off x="1232176" y="512972"/>
            <a:ext cx="9315754" cy="8683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3299"/>
              </a:buClr>
              <a:buSzPct val="100000"/>
              <a:buFont typeface="Calibri"/>
              <a:buNone/>
            </a:pPr>
            <a:r>
              <a:rPr lang="it-IT" b="1" dirty="0">
                <a:solidFill>
                  <a:srgbClr val="003299"/>
                </a:solidFill>
              </a:rPr>
              <a:t>Il contratto a </a:t>
            </a:r>
            <a:r>
              <a:rPr lang="it-IT" b="1" dirty="0" smtClean="0">
                <a:solidFill>
                  <a:srgbClr val="003299"/>
                </a:solidFill>
              </a:rPr>
              <a:t>tempo </a:t>
            </a:r>
            <a:r>
              <a:rPr lang="it-IT" b="1" dirty="0">
                <a:solidFill>
                  <a:srgbClr val="003299"/>
                </a:solidFill>
              </a:rPr>
              <a:t>INDETERMINATO</a:t>
            </a:r>
            <a:endParaRPr b="1" dirty="0">
              <a:solidFill>
                <a:srgbClr val="003299"/>
              </a:solidFill>
            </a:endParaRPr>
          </a:p>
        </p:txBody>
      </p:sp>
      <p:sp>
        <p:nvSpPr>
          <p:cNvPr id="137" name="Google Shape;137;p16"/>
          <p:cNvSpPr txBox="1"/>
          <p:nvPr/>
        </p:nvSpPr>
        <p:spPr>
          <a:xfrm>
            <a:off x="1232175" y="1781769"/>
            <a:ext cx="9315755" cy="4940286"/>
          </a:xfrm>
          <a:prstGeom prst="rect">
            <a:avLst/>
          </a:prstGeom>
          <a:noFill/>
          <a:ln>
            <a:noFill/>
          </a:ln>
        </p:spPr>
        <p:txBody>
          <a:bodyPr spcFirstLastPara="1" wrap="square" lIns="91425" tIns="45700" rIns="91425" bIns="45700" anchor="t" anchorCtr="0">
            <a:normAutofit fontScale="62500" lnSpcReduction="20000"/>
          </a:bodyPr>
          <a:lstStyle/>
          <a:p>
            <a:pPr marL="228600" marR="0" lvl="0" indent="-228600" algn="l" rtl="0">
              <a:lnSpc>
                <a:spcPct val="90000"/>
              </a:lnSpc>
              <a:spcBef>
                <a:spcPts val="0"/>
              </a:spcBef>
              <a:spcAft>
                <a:spcPts val="0"/>
              </a:spcAft>
              <a:buClr>
                <a:srgbClr val="003299"/>
              </a:buClr>
              <a:buSzPct val="100000"/>
              <a:buFont typeface="Noto Sans Symbols"/>
              <a:buChar char="▪"/>
            </a:pPr>
            <a:r>
              <a:rPr lang="it-IT" sz="4000" dirty="0" smtClean="0">
                <a:solidFill>
                  <a:srgbClr val="003299"/>
                </a:solidFill>
                <a:latin typeface="Calibri"/>
                <a:ea typeface="Calibri"/>
                <a:cs typeface="Calibri"/>
                <a:sym typeface="Calibri"/>
              </a:rPr>
              <a:t>E’ la </a:t>
            </a:r>
            <a:r>
              <a:rPr lang="it-IT" sz="4000" dirty="0">
                <a:solidFill>
                  <a:srgbClr val="003299"/>
                </a:solidFill>
                <a:latin typeface="Calibri"/>
                <a:ea typeface="Calibri"/>
                <a:cs typeface="Calibri"/>
                <a:sym typeface="Calibri"/>
              </a:rPr>
              <a:t>forma ordinaria di contratto di lavoro </a:t>
            </a:r>
            <a:r>
              <a:rPr lang="it-IT" sz="4000" dirty="0" smtClean="0">
                <a:solidFill>
                  <a:srgbClr val="003299"/>
                </a:solidFill>
                <a:latin typeface="Calibri"/>
                <a:ea typeface="Calibri"/>
                <a:cs typeface="Calibri"/>
                <a:sym typeface="Calibri"/>
              </a:rPr>
              <a:t>subordinato</a:t>
            </a:r>
          </a:p>
          <a:p>
            <a:pPr marL="228600" marR="0" lvl="0" indent="-228600" algn="l" rtl="0">
              <a:lnSpc>
                <a:spcPct val="90000"/>
              </a:lnSpc>
              <a:spcBef>
                <a:spcPts val="0"/>
              </a:spcBef>
              <a:spcAft>
                <a:spcPts val="0"/>
              </a:spcAft>
              <a:buClr>
                <a:srgbClr val="003299"/>
              </a:buClr>
              <a:buSzPct val="100000"/>
              <a:buFont typeface="Noto Sans Symbols"/>
              <a:buChar char="▪"/>
            </a:pPr>
            <a:endParaRPr sz="4000" dirty="0">
              <a:solidFill>
                <a:srgbClr val="003299"/>
              </a:solidFill>
              <a:latin typeface="Calibri"/>
              <a:ea typeface="Calibri"/>
              <a:cs typeface="Calibri"/>
            </a:endParaRPr>
          </a:p>
          <a:p>
            <a:pPr marL="228600" marR="0" lvl="0" indent="-228600" algn="l" rtl="0">
              <a:lnSpc>
                <a:spcPct val="90000"/>
              </a:lnSpc>
              <a:spcBef>
                <a:spcPts val="1000"/>
              </a:spcBef>
              <a:spcAft>
                <a:spcPts val="0"/>
              </a:spcAft>
              <a:buClr>
                <a:srgbClr val="003299"/>
              </a:buClr>
              <a:buSzPct val="100000"/>
              <a:buFont typeface="Noto Sans Symbols"/>
              <a:buChar char="▪"/>
            </a:pPr>
            <a:r>
              <a:rPr lang="it-IT" sz="4000" dirty="0">
                <a:solidFill>
                  <a:srgbClr val="003299"/>
                </a:solidFill>
                <a:latin typeface="Calibri"/>
                <a:ea typeface="Calibri"/>
                <a:cs typeface="Calibri"/>
                <a:sym typeface="Calibri"/>
              </a:rPr>
              <a:t>Non prevede una scadenza</a:t>
            </a:r>
            <a:endParaRPr dirty="0"/>
          </a:p>
          <a:p>
            <a:pPr marL="228600" marR="0" lvl="0" indent="-50800" algn="l" rtl="0">
              <a:lnSpc>
                <a:spcPct val="90000"/>
              </a:lnSpc>
              <a:spcBef>
                <a:spcPts val="1000"/>
              </a:spcBef>
              <a:spcAft>
                <a:spcPts val="0"/>
              </a:spcAft>
              <a:buClr>
                <a:schemeClr val="dk1"/>
              </a:buClr>
              <a:buSzPct val="100000"/>
              <a:buFont typeface="Noto Sans Symbols"/>
              <a:buNone/>
            </a:pPr>
            <a:endParaRPr sz="4000" dirty="0">
              <a:solidFill>
                <a:srgbClr val="003299"/>
              </a:solidFill>
              <a:latin typeface="Calibri"/>
              <a:ea typeface="Calibri"/>
              <a:cs typeface="Calibri"/>
              <a:sym typeface="Calibri"/>
            </a:endParaRPr>
          </a:p>
          <a:p>
            <a:pPr marL="228600" marR="0" lvl="0" indent="-228600" algn="l" rtl="0">
              <a:lnSpc>
                <a:spcPct val="90000"/>
              </a:lnSpc>
              <a:spcBef>
                <a:spcPts val="1000"/>
              </a:spcBef>
              <a:spcAft>
                <a:spcPts val="0"/>
              </a:spcAft>
              <a:buClr>
                <a:srgbClr val="003299"/>
              </a:buClr>
              <a:buSzPct val="100000"/>
              <a:buFont typeface="Noto Sans Symbols"/>
              <a:buChar char="▪"/>
            </a:pPr>
            <a:r>
              <a:rPr lang="it-IT" sz="4000" dirty="0">
                <a:solidFill>
                  <a:srgbClr val="003299"/>
                </a:solidFill>
                <a:latin typeface="Calibri"/>
                <a:ea typeface="Calibri"/>
                <a:cs typeface="Calibri"/>
                <a:sym typeface="Calibri"/>
              </a:rPr>
              <a:t>Maggiore semplificazione nei casi di cessazione del rapporto di lavoro</a:t>
            </a:r>
            <a:endParaRPr dirty="0"/>
          </a:p>
          <a:p>
            <a:pPr marL="228600" marR="0" lvl="0" indent="-50800" algn="l" rtl="0">
              <a:lnSpc>
                <a:spcPct val="90000"/>
              </a:lnSpc>
              <a:spcBef>
                <a:spcPts val="1000"/>
              </a:spcBef>
              <a:spcAft>
                <a:spcPts val="0"/>
              </a:spcAft>
              <a:buClr>
                <a:schemeClr val="dk1"/>
              </a:buClr>
              <a:buSzPct val="100000"/>
              <a:buFont typeface="Noto Sans Symbols"/>
              <a:buNone/>
            </a:pPr>
            <a:endParaRPr sz="4000" dirty="0">
              <a:solidFill>
                <a:srgbClr val="003299"/>
              </a:solidFill>
              <a:latin typeface="Calibri"/>
              <a:ea typeface="Calibri"/>
              <a:cs typeface="Calibri"/>
              <a:sym typeface="Calibri"/>
            </a:endParaRPr>
          </a:p>
          <a:p>
            <a:pPr marL="228600" marR="0" lvl="0" indent="-228600" algn="l" rtl="0">
              <a:lnSpc>
                <a:spcPct val="90000"/>
              </a:lnSpc>
              <a:spcBef>
                <a:spcPts val="1000"/>
              </a:spcBef>
              <a:spcAft>
                <a:spcPts val="0"/>
              </a:spcAft>
              <a:buClr>
                <a:srgbClr val="003299"/>
              </a:buClr>
              <a:buSzPct val="100000"/>
              <a:buFont typeface="Noto Sans Symbols"/>
              <a:buChar char="▪"/>
            </a:pPr>
            <a:r>
              <a:rPr lang="it-IT" sz="4000" dirty="0">
                <a:solidFill>
                  <a:srgbClr val="003299"/>
                </a:solidFill>
                <a:latin typeface="Calibri"/>
                <a:ea typeface="Calibri"/>
                <a:cs typeface="Calibri"/>
                <a:sym typeface="Calibri"/>
              </a:rPr>
              <a:t>Il lavoratore può essere assegnato a qualsiasi mansione del livello di inquadramento, purché la nuova attività lavorativa rientri nella stessa categoria</a:t>
            </a:r>
            <a:endParaRPr dirty="0"/>
          </a:p>
          <a:p>
            <a:pPr marL="228600" marR="0" lvl="0" indent="-50800" algn="l" rtl="0">
              <a:lnSpc>
                <a:spcPct val="90000"/>
              </a:lnSpc>
              <a:spcBef>
                <a:spcPts val="1000"/>
              </a:spcBef>
              <a:spcAft>
                <a:spcPts val="0"/>
              </a:spcAft>
              <a:buClr>
                <a:schemeClr val="dk1"/>
              </a:buClr>
              <a:buSzPct val="100000"/>
              <a:buFont typeface="Noto Sans Symbols"/>
              <a:buNone/>
            </a:pPr>
            <a:endParaRPr sz="4000" dirty="0">
              <a:solidFill>
                <a:srgbClr val="003299"/>
              </a:solidFill>
              <a:latin typeface="Calibri"/>
              <a:ea typeface="Calibri"/>
              <a:cs typeface="Calibri"/>
              <a:sym typeface="Calibri"/>
            </a:endParaRPr>
          </a:p>
          <a:p>
            <a:pPr marL="228600" marR="0" lvl="0" indent="-228600" algn="l" rtl="0">
              <a:lnSpc>
                <a:spcPct val="90000"/>
              </a:lnSpc>
              <a:spcBef>
                <a:spcPts val="1000"/>
              </a:spcBef>
              <a:spcAft>
                <a:spcPts val="0"/>
              </a:spcAft>
              <a:buClr>
                <a:srgbClr val="003299"/>
              </a:buClr>
              <a:buSzPct val="100000"/>
              <a:buFont typeface="Noto Sans Symbols"/>
              <a:buChar char="▪"/>
            </a:pPr>
            <a:r>
              <a:rPr lang="it-IT" sz="4000" dirty="0">
                <a:solidFill>
                  <a:srgbClr val="003299"/>
                </a:solidFill>
                <a:latin typeface="Calibri"/>
                <a:ea typeface="Calibri"/>
                <a:cs typeface="Calibri"/>
                <a:sym typeface="Calibri"/>
              </a:rPr>
              <a:t>E’ legittimo spostare il dipendente a mansioni inferiori, ma solo in presenza di processi di ristrutturazione o riorganizzazione aziendale al fine di evitare il licenziamento</a:t>
            </a:r>
            <a:endParaRPr sz="2800" dirty="0">
              <a:solidFill>
                <a:schemeClr val="dk1"/>
              </a:solidFill>
              <a:latin typeface="Calibri"/>
              <a:ea typeface="Calibri"/>
              <a:cs typeface="Calibri"/>
              <a:sym typeface="Calibri"/>
            </a:endParaRPr>
          </a:p>
          <a:p>
            <a:pPr marL="228600" marR="0" lvl="0" indent="-104140" algn="l" rtl="0">
              <a:lnSpc>
                <a:spcPct val="90000"/>
              </a:lnSpc>
              <a:spcBef>
                <a:spcPts val="1000"/>
              </a:spcBef>
              <a:spcAft>
                <a:spcPts val="0"/>
              </a:spcAft>
              <a:buClr>
                <a:schemeClr val="dk1"/>
              </a:buClr>
              <a:buSzPct val="100000"/>
              <a:buFont typeface="Noto Sans Symbols"/>
              <a:buNone/>
            </a:pPr>
            <a:endParaRPr sz="2800"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16"/>
          <p:cNvSpPr/>
          <p:nvPr/>
        </p:nvSpPr>
        <p:spPr>
          <a:xfrm>
            <a:off x="731520" y="1719240"/>
            <a:ext cx="1840991" cy="2694263"/>
          </a:xfrm>
          <a:prstGeom prst="rect">
            <a:avLst/>
          </a:prstGeom>
          <a:noFill/>
          <a:ln>
            <a:noFill/>
          </a:ln>
        </p:spPr>
        <p:txBody>
          <a:bodyPr spcFirstLastPara="1" wrap="square" lIns="0" tIns="45700" rIns="0" bIns="45700" anchor="t" anchorCtr="0">
            <a:noAutofit/>
          </a:bodyPr>
          <a:lstStyle/>
          <a:p>
            <a:pPr marL="0" marR="0" lvl="0" indent="0" algn="just" rtl="0">
              <a:lnSpc>
                <a:spcPct val="115384"/>
              </a:lnSpc>
              <a:spcBef>
                <a:spcPts val="0"/>
              </a:spcBef>
              <a:spcAft>
                <a:spcPts val="0"/>
              </a:spcAft>
              <a:buClr>
                <a:schemeClr val="dk1"/>
              </a:buClr>
              <a:buSzPts val="1300"/>
              <a:buFont typeface="Calibri"/>
              <a:buNone/>
            </a:pPr>
            <a:endParaRPr sz="1300" b="0" i="0" u="none" strike="noStrike" cap="none">
              <a:solidFill>
                <a:srgbClr val="1E4099"/>
              </a:solidFill>
              <a:latin typeface="Verdana"/>
              <a:ea typeface="Verdana"/>
              <a:cs typeface="Verdana"/>
              <a:sym typeface="Verdana"/>
            </a:endParaRPr>
          </a:p>
        </p:txBody>
      </p:sp>
      <p:sp>
        <p:nvSpPr>
          <p:cNvPr id="130" name="Google Shape;130;p16"/>
          <p:cNvSpPr/>
          <p:nvPr/>
        </p:nvSpPr>
        <p:spPr>
          <a:xfrm>
            <a:off x="0" y="-23718"/>
            <a:ext cx="576000" cy="6886668"/>
          </a:xfrm>
          <a:prstGeom prst="rect">
            <a:avLst/>
          </a:prstGeom>
          <a:solidFill>
            <a:srgbClr val="1E4099"/>
          </a:solidFill>
          <a:ln w="12700" cap="flat" cmpd="sng">
            <a:solidFill>
              <a:srgbClr val="00329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Calibri"/>
              <a:buNone/>
            </a:pPr>
            <a:endParaRPr sz="2800" b="1" i="0" u="none" strike="noStrike" cap="none">
              <a:solidFill>
                <a:srgbClr val="FFFFFF"/>
              </a:solidFill>
              <a:latin typeface="Verdana"/>
              <a:ea typeface="Verdana"/>
              <a:cs typeface="Verdana"/>
              <a:sym typeface="Verdana"/>
            </a:endParaRPr>
          </a:p>
        </p:txBody>
      </p:sp>
      <p:sp>
        <p:nvSpPr>
          <p:cNvPr id="131" name="Google Shape;131;p16"/>
          <p:cNvSpPr/>
          <p:nvPr/>
        </p:nvSpPr>
        <p:spPr>
          <a:xfrm>
            <a:off x="1023747" y="1851683"/>
            <a:ext cx="10652845" cy="4530455"/>
          </a:xfrm>
          <a:prstGeom prst="rect">
            <a:avLst/>
          </a:prstGeom>
          <a:noFill/>
          <a:ln>
            <a:noFill/>
          </a:ln>
        </p:spPr>
        <p:txBody>
          <a:bodyPr spcFirstLastPara="1" wrap="square" lIns="0" tIns="45700" rIns="0" bIns="45700" anchor="t" anchorCtr="0">
            <a:noAutofit/>
          </a:bodyPr>
          <a:lstStyle/>
          <a:p>
            <a:pPr marL="0" marR="0" lvl="0" indent="0" algn="just" rtl="0">
              <a:lnSpc>
                <a:spcPct val="75000"/>
              </a:lnSpc>
              <a:spcBef>
                <a:spcPts val="0"/>
              </a:spcBef>
              <a:spcAft>
                <a:spcPts val="0"/>
              </a:spcAft>
              <a:buClr>
                <a:schemeClr val="dk1"/>
              </a:buClr>
              <a:buSzPts val="2000"/>
              <a:buFont typeface="Calibri"/>
              <a:buNone/>
            </a:pPr>
            <a:endParaRPr sz="2000" b="1" i="0" u="none" strike="noStrike" cap="none">
              <a:solidFill>
                <a:srgbClr val="1E4099"/>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rgbClr val="000000"/>
              </a:solidFill>
              <a:latin typeface="Calibri"/>
              <a:ea typeface="Calibri"/>
              <a:cs typeface="Calibri"/>
              <a:sym typeface="Calibri"/>
            </a:endParaRPr>
          </a:p>
          <a:p>
            <a:pPr marL="0" marR="0" lvl="0" indent="0" algn="just" rtl="0">
              <a:lnSpc>
                <a:spcPct val="75000"/>
              </a:lnSpc>
              <a:spcBef>
                <a:spcPts val="300"/>
              </a:spcBef>
              <a:spcAft>
                <a:spcPts val="0"/>
              </a:spcAft>
              <a:buClr>
                <a:schemeClr val="dk1"/>
              </a:buClr>
              <a:buSzPts val="2000"/>
              <a:buFont typeface="Calibri"/>
              <a:buNone/>
            </a:pPr>
            <a:endParaRPr sz="2000" b="0" i="0" u="none" strike="noStrike" cap="none">
              <a:solidFill>
                <a:srgbClr val="1E4099"/>
              </a:solidFill>
              <a:latin typeface="Verdana"/>
              <a:ea typeface="Verdana"/>
              <a:cs typeface="Verdana"/>
              <a:sym typeface="Verdana"/>
            </a:endParaRPr>
          </a:p>
          <a:p>
            <a:pPr marL="0" marR="0" lvl="0" indent="0" algn="just" rtl="0">
              <a:lnSpc>
                <a:spcPct val="75000"/>
              </a:lnSpc>
              <a:spcBef>
                <a:spcPts val="300"/>
              </a:spcBef>
              <a:spcAft>
                <a:spcPts val="0"/>
              </a:spcAft>
              <a:buClr>
                <a:schemeClr val="dk1"/>
              </a:buClr>
              <a:buSzPts val="2000"/>
              <a:buFont typeface="Calibri"/>
              <a:buNone/>
            </a:pPr>
            <a:endParaRPr sz="2000" b="0" i="0" u="none" strike="noStrike" cap="none">
              <a:solidFill>
                <a:srgbClr val="000000"/>
              </a:solidFill>
              <a:latin typeface="Verdana"/>
              <a:ea typeface="Verdana"/>
              <a:cs typeface="Verdana"/>
              <a:sym typeface="Verdana"/>
            </a:endParaRPr>
          </a:p>
        </p:txBody>
      </p:sp>
      <p:sp>
        <p:nvSpPr>
          <p:cNvPr id="132" name="Google Shape;132;p16"/>
          <p:cNvSpPr/>
          <p:nvPr/>
        </p:nvSpPr>
        <p:spPr>
          <a:xfrm>
            <a:off x="1023747" y="5340720"/>
            <a:ext cx="10801257" cy="1694463"/>
          </a:xfrm>
          <a:prstGeom prst="rect">
            <a:avLst/>
          </a:prstGeom>
          <a:noFill/>
          <a:ln>
            <a:noFill/>
          </a:ln>
        </p:spPr>
        <p:txBody>
          <a:bodyPr spcFirstLastPara="1" wrap="square" lIns="0" tIns="45700" rIns="0" bIns="45700" anchor="t" anchorCtr="0">
            <a:noAutofit/>
          </a:bodyPr>
          <a:lstStyle/>
          <a:p>
            <a:pPr marL="0" marR="0" lvl="0" indent="0" algn="l" rtl="0">
              <a:lnSpc>
                <a:spcPct val="75000"/>
              </a:lnSpc>
              <a:spcBef>
                <a:spcPts val="0"/>
              </a:spcBef>
              <a:spcAft>
                <a:spcPts val="0"/>
              </a:spcAft>
              <a:buClr>
                <a:schemeClr val="dk1"/>
              </a:buClr>
              <a:buSzPts val="2000"/>
              <a:buFont typeface="Calibri"/>
              <a:buNone/>
            </a:pPr>
            <a:endParaRPr sz="2000" b="0" i="0" u="none" strike="noStrike" cap="none">
              <a:solidFill>
                <a:srgbClr val="000000"/>
              </a:solidFill>
              <a:latin typeface="Verdana"/>
              <a:ea typeface="Verdana"/>
              <a:cs typeface="Verdana"/>
              <a:sym typeface="Verdana"/>
            </a:endParaRPr>
          </a:p>
        </p:txBody>
      </p:sp>
      <p:sp>
        <p:nvSpPr>
          <p:cNvPr id="133" name="Google Shape;133;p16"/>
          <p:cNvSpPr/>
          <p:nvPr/>
        </p:nvSpPr>
        <p:spPr>
          <a:xfrm>
            <a:off x="859572" y="1412437"/>
            <a:ext cx="5466584" cy="369332"/>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34" name="Google Shape;134;p16"/>
          <p:cNvSpPr/>
          <p:nvPr/>
        </p:nvSpPr>
        <p:spPr>
          <a:xfrm>
            <a:off x="724411" y="1491193"/>
            <a:ext cx="10472324" cy="258532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p:txBody>
      </p:sp>
      <p:pic>
        <p:nvPicPr>
          <p:cNvPr id="135" name="Google Shape;135;p16" descr="Immagine che contiene testo, mappa&#10;&#10;Descrizione generata automaticamente"/>
          <p:cNvPicPr preferRelativeResize="0"/>
          <p:nvPr/>
        </p:nvPicPr>
        <p:blipFill rotWithShape="1">
          <a:blip r:embed="rId3">
            <a:alphaModFix/>
          </a:blip>
          <a:srcRect/>
          <a:stretch/>
        </p:blipFill>
        <p:spPr>
          <a:xfrm>
            <a:off x="10914927" y="0"/>
            <a:ext cx="1277073" cy="6858000"/>
          </a:xfrm>
          <a:prstGeom prst="rect">
            <a:avLst/>
          </a:prstGeom>
          <a:noFill/>
          <a:ln>
            <a:noFill/>
          </a:ln>
        </p:spPr>
      </p:pic>
      <p:sp>
        <p:nvSpPr>
          <p:cNvPr id="136" name="Google Shape;136;p16"/>
          <p:cNvSpPr txBox="1">
            <a:spLocks noGrp="1"/>
          </p:cNvSpPr>
          <p:nvPr>
            <p:ph type="title"/>
          </p:nvPr>
        </p:nvSpPr>
        <p:spPr>
          <a:xfrm>
            <a:off x="1232176" y="512972"/>
            <a:ext cx="3891367" cy="8683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03299"/>
              </a:buClr>
              <a:buSzPct val="100000"/>
              <a:buFont typeface="Calibri"/>
              <a:buNone/>
            </a:pPr>
            <a:r>
              <a:rPr lang="it-IT" b="1" dirty="0">
                <a:solidFill>
                  <a:srgbClr val="003299"/>
                </a:solidFill>
              </a:rPr>
              <a:t>Il contratto a Tempo INDETERMINATO</a:t>
            </a:r>
            <a:endParaRPr b="1" dirty="0">
              <a:solidFill>
                <a:srgbClr val="003299"/>
              </a:solidFill>
            </a:endParaRPr>
          </a:p>
        </p:txBody>
      </p:sp>
      <p:pic>
        <p:nvPicPr>
          <p:cNvPr id="4" name="Immagine 3"/>
          <p:cNvPicPr>
            <a:picLocks noChangeAspect="1"/>
          </p:cNvPicPr>
          <p:nvPr/>
        </p:nvPicPr>
        <p:blipFill>
          <a:blip r:embed="rId4"/>
          <a:stretch>
            <a:fillRect/>
          </a:stretch>
        </p:blipFill>
        <p:spPr>
          <a:xfrm>
            <a:off x="4980893" y="15558"/>
            <a:ext cx="5934034" cy="6842441"/>
          </a:xfrm>
          <a:prstGeom prst="rect">
            <a:avLst/>
          </a:prstGeom>
        </p:spPr>
      </p:pic>
    </p:spTree>
    <p:extLst>
      <p:ext uri="{BB962C8B-B14F-4D97-AF65-F5344CB8AC3E}">
        <p14:creationId xmlns:p14="http://schemas.microsoft.com/office/powerpoint/2010/main" val="16677429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16"/>
          <p:cNvSpPr/>
          <p:nvPr/>
        </p:nvSpPr>
        <p:spPr>
          <a:xfrm>
            <a:off x="731520" y="1719240"/>
            <a:ext cx="1840991" cy="2694263"/>
          </a:xfrm>
          <a:prstGeom prst="rect">
            <a:avLst/>
          </a:prstGeom>
          <a:noFill/>
          <a:ln>
            <a:noFill/>
          </a:ln>
        </p:spPr>
        <p:txBody>
          <a:bodyPr spcFirstLastPara="1" wrap="square" lIns="0" tIns="45700" rIns="0" bIns="45700" anchor="t" anchorCtr="0">
            <a:noAutofit/>
          </a:bodyPr>
          <a:lstStyle/>
          <a:p>
            <a:pPr marL="0" marR="0" lvl="0" indent="0" algn="just" rtl="0">
              <a:lnSpc>
                <a:spcPct val="115384"/>
              </a:lnSpc>
              <a:spcBef>
                <a:spcPts val="0"/>
              </a:spcBef>
              <a:spcAft>
                <a:spcPts val="0"/>
              </a:spcAft>
              <a:buClr>
                <a:schemeClr val="dk1"/>
              </a:buClr>
              <a:buSzPts val="1300"/>
              <a:buFont typeface="Calibri"/>
              <a:buNone/>
            </a:pPr>
            <a:endParaRPr sz="1300" b="0" i="0" u="none" strike="noStrike" cap="none">
              <a:solidFill>
                <a:srgbClr val="1E4099"/>
              </a:solidFill>
              <a:latin typeface="Verdana"/>
              <a:ea typeface="Verdana"/>
              <a:cs typeface="Verdana"/>
              <a:sym typeface="Verdana"/>
            </a:endParaRPr>
          </a:p>
        </p:txBody>
      </p:sp>
      <p:sp>
        <p:nvSpPr>
          <p:cNvPr id="130" name="Google Shape;130;p16"/>
          <p:cNvSpPr/>
          <p:nvPr/>
        </p:nvSpPr>
        <p:spPr>
          <a:xfrm>
            <a:off x="0" y="-23718"/>
            <a:ext cx="576000" cy="6886668"/>
          </a:xfrm>
          <a:prstGeom prst="rect">
            <a:avLst/>
          </a:prstGeom>
          <a:solidFill>
            <a:srgbClr val="1E4099"/>
          </a:solidFill>
          <a:ln w="12700" cap="flat" cmpd="sng">
            <a:solidFill>
              <a:srgbClr val="00329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Calibri"/>
              <a:buNone/>
            </a:pPr>
            <a:endParaRPr sz="2800" b="1" i="0" u="none" strike="noStrike" cap="none">
              <a:solidFill>
                <a:srgbClr val="FFFFFF"/>
              </a:solidFill>
              <a:latin typeface="Verdana"/>
              <a:ea typeface="Verdana"/>
              <a:cs typeface="Verdana"/>
              <a:sym typeface="Verdana"/>
            </a:endParaRPr>
          </a:p>
        </p:txBody>
      </p:sp>
      <p:sp>
        <p:nvSpPr>
          <p:cNvPr id="131" name="Google Shape;131;p16"/>
          <p:cNvSpPr/>
          <p:nvPr/>
        </p:nvSpPr>
        <p:spPr>
          <a:xfrm>
            <a:off x="1023747" y="1851683"/>
            <a:ext cx="10652845" cy="4530455"/>
          </a:xfrm>
          <a:prstGeom prst="rect">
            <a:avLst/>
          </a:prstGeom>
          <a:noFill/>
          <a:ln>
            <a:noFill/>
          </a:ln>
        </p:spPr>
        <p:txBody>
          <a:bodyPr spcFirstLastPara="1" wrap="square" lIns="0" tIns="45700" rIns="0" bIns="45700" anchor="t" anchorCtr="0">
            <a:noAutofit/>
          </a:bodyPr>
          <a:lstStyle/>
          <a:p>
            <a:pPr marL="0" marR="0" lvl="0" indent="0" algn="just" rtl="0">
              <a:lnSpc>
                <a:spcPct val="75000"/>
              </a:lnSpc>
              <a:spcBef>
                <a:spcPts val="0"/>
              </a:spcBef>
              <a:spcAft>
                <a:spcPts val="0"/>
              </a:spcAft>
              <a:buClr>
                <a:schemeClr val="dk1"/>
              </a:buClr>
              <a:buSzPts val="2000"/>
              <a:buFont typeface="Calibri"/>
              <a:buNone/>
            </a:pPr>
            <a:endParaRPr sz="2000" b="1" i="0" u="none" strike="noStrike" cap="none">
              <a:solidFill>
                <a:srgbClr val="1E4099"/>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rgbClr val="000000"/>
              </a:solidFill>
              <a:latin typeface="Calibri"/>
              <a:ea typeface="Calibri"/>
              <a:cs typeface="Calibri"/>
              <a:sym typeface="Calibri"/>
            </a:endParaRPr>
          </a:p>
          <a:p>
            <a:pPr marL="0" marR="0" lvl="0" indent="0" algn="just" rtl="0">
              <a:lnSpc>
                <a:spcPct val="75000"/>
              </a:lnSpc>
              <a:spcBef>
                <a:spcPts val="300"/>
              </a:spcBef>
              <a:spcAft>
                <a:spcPts val="0"/>
              </a:spcAft>
              <a:buClr>
                <a:schemeClr val="dk1"/>
              </a:buClr>
              <a:buSzPts val="2000"/>
              <a:buFont typeface="Calibri"/>
              <a:buNone/>
            </a:pPr>
            <a:endParaRPr sz="2000" b="0" i="0" u="none" strike="noStrike" cap="none">
              <a:solidFill>
                <a:srgbClr val="1E4099"/>
              </a:solidFill>
              <a:latin typeface="Verdana"/>
              <a:ea typeface="Verdana"/>
              <a:cs typeface="Verdana"/>
              <a:sym typeface="Verdana"/>
            </a:endParaRPr>
          </a:p>
          <a:p>
            <a:pPr marL="0" marR="0" lvl="0" indent="0" algn="just" rtl="0">
              <a:lnSpc>
                <a:spcPct val="75000"/>
              </a:lnSpc>
              <a:spcBef>
                <a:spcPts val="300"/>
              </a:spcBef>
              <a:spcAft>
                <a:spcPts val="0"/>
              </a:spcAft>
              <a:buClr>
                <a:schemeClr val="dk1"/>
              </a:buClr>
              <a:buSzPts val="2000"/>
              <a:buFont typeface="Calibri"/>
              <a:buNone/>
            </a:pPr>
            <a:endParaRPr sz="2000" b="0" i="0" u="none" strike="noStrike" cap="none">
              <a:solidFill>
                <a:srgbClr val="000000"/>
              </a:solidFill>
              <a:latin typeface="Verdana"/>
              <a:ea typeface="Verdana"/>
              <a:cs typeface="Verdana"/>
              <a:sym typeface="Verdana"/>
            </a:endParaRPr>
          </a:p>
        </p:txBody>
      </p:sp>
      <p:sp>
        <p:nvSpPr>
          <p:cNvPr id="132" name="Google Shape;132;p16"/>
          <p:cNvSpPr/>
          <p:nvPr/>
        </p:nvSpPr>
        <p:spPr>
          <a:xfrm>
            <a:off x="1023747" y="5340720"/>
            <a:ext cx="10801257" cy="1694463"/>
          </a:xfrm>
          <a:prstGeom prst="rect">
            <a:avLst/>
          </a:prstGeom>
          <a:noFill/>
          <a:ln>
            <a:noFill/>
          </a:ln>
        </p:spPr>
        <p:txBody>
          <a:bodyPr spcFirstLastPara="1" wrap="square" lIns="0" tIns="45700" rIns="0" bIns="45700" anchor="t" anchorCtr="0">
            <a:noAutofit/>
          </a:bodyPr>
          <a:lstStyle/>
          <a:p>
            <a:pPr marL="0" marR="0" lvl="0" indent="0" algn="l" rtl="0">
              <a:lnSpc>
                <a:spcPct val="75000"/>
              </a:lnSpc>
              <a:spcBef>
                <a:spcPts val="0"/>
              </a:spcBef>
              <a:spcAft>
                <a:spcPts val="0"/>
              </a:spcAft>
              <a:buClr>
                <a:schemeClr val="dk1"/>
              </a:buClr>
              <a:buSzPts val="2000"/>
              <a:buFont typeface="Calibri"/>
              <a:buNone/>
            </a:pPr>
            <a:endParaRPr sz="2000" b="0" i="0" u="none" strike="noStrike" cap="none">
              <a:solidFill>
                <a:srgbClr val="000000"/>
              </a:solidFill>
              <a:latin typeface="Verdana"/>
              <a:ea typeface="Verdana"/>
              <a:cs typeface="Verdana"/>
              <a:sym typeface="Verdana"/>
            </a:endParaRPr>
          </a:p>
        </p:txBody>
      </p:sp>
      <p:sp>
        <p:nvSpPr>
          <p:cNvPr id="133" name="Google Shape;133;p16"/>
          <p:cNvSpPr/>
          <p:nvPr/>
        </p:nvSpPr>
        <p:spPr>
          <a:xfrm>
            <a:off x="859572" y="1412437"/>
            <a:ext cx="5466584" cy="369332"/>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34" name="Google Shape;134;p16"/>
          <p:cNvSpPr/>
          <p:nvPr/>
        </p:nvSpPr>
        <p:spPr>
          <a:xfrm>
            <a:off x="724411" y="1491193"/>
            <a:ext cx="10472324" cy="258532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p:txBody>
      </p:sp>
      <p:pic>
        <p:nvPicPr>
          <p:cNvPr id="135" name="Google Shape;135;p16" descr="Immagine che contiene testo, mappa&#10;&#10;Descrizione generata automaticamente"/>
          <p:cNvPicPr preferRelativeResize="0"/>
          <p:nvPr/>
        </p:nvPicPr>
        <p:blipFill rotWithShape="1">
          <a:blip r:embed="rId3">
            <a:alphaModFix/>
          </a:blip>
          <a:srcRect/>
          <a:stretch/>
        </p:blipFill>
        <p:spPr>
          <a:xfrm>
            <a:off x="10914927" y="0"/>
            <a:ext cx="1277073" cy="6858000"/>
          </a:xfrm>
          <a:prstGeom prst="rect">
            <a:avLst/>
          </a:prstGeom>
          <a:noFill/>
          <a:ln>
            <a:noFill/>
          </a:ln>
        </p:spPr>
      </p:pic>
      <p:sp>
        <p:nvSpPr>
          <p:cNvPr id="136" name="Google Shape;136;p16"/>
          <p:cNvSpPr txBox="1">
            <a:spLocks noGrp="1"/>
          </p:cNvSpPr>
          <p:nvPr>
            <p:ph type="title"/>
          </p:nvPr>
        </p:nvSpPr>
        <p:spPr>
          <a:xfrm>
            <a:off x="1232176" y="512972"/>
            <a:ext cx="3891367" cy="8683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03299"/>
              </a:buClr>
              <a:buSzPct val="100000"/>
              <a:buFont typeface="Calibri"/>
              <a:buNone/>
            </a:pPr>
            <a:r>
              <a:rPr lang="it-IT" b="1" dirty="0">
                <a:solidFill>
                  <a:srgbClr val="003299"/>
                </a:solidFill>
              </a:rPr>
              <a:t>Il contratto a Tempo INDETERMINATO</a:t>
            </a:r>
            <a:endParaRPr b="1" dirty="0">
              <a:solidFill>
                <a:srgbClr val="003299"/>
              </a:solidFill>
            </a:endParaRPr>
          </a:p>
        </p:txBody>
      </p:sp>
      <p:pic>
        <p:nvPicPr>
          <p:cNvPr id="2" name="Immagine 1"/>
          <p:cNvPicPr>
            <a:picLocks noChangeAspect="1"/>
          </p:cNvPicPr>
          <p:nvPr/>
        </p:nvPicPr>
        <p:blipFill>
          <a:blip r:embed="rId4"/>
          <a:stretch>
            <a:fillRect/>
          </a:stretch>
        </p:blipFill>
        <p:spPr>
          <a:xfrm>
            <a:off x="5046703" y="0"/>
            <a:ext cx="5868223" cy="6858000"/>
          </a:xfrm>
          <a:prstGeom prst="rect">
            <a:avLst/>
          </a:prstGeom>
        </p:spPr>
      </p:pic>
    </p:spTree>
    <p:extLst>
      <p:ext uri="{BB962C8B-B14F-4D97-AF65-F5344CB8AC3E}">
        <p14:creationId xmlns:p14="http://schemas.microsoft.com/office/powerpoint/2010/main" val="24365268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18"/>
          <p:cNvSpPr/>
          <p:nvPr/>
        </p:nvSpPr>
        <p:spPr>
          <a:xfrm>
            <a:off x="731520" y="1719240"/>
            <a:ext cx="1840991" cy="2694263"/>
          </a:xfrm>
          <a:prstGeom prst="rect">
            <a:avLst/>
          </a:prstGeom>
          <a:noFill/>
          <a:ln>
            <a:noFill/>
          </a:ln>
        </p:spPr>
        <p:txBody>
          <a:bodyPr spcFirstLastPara="1" wrap="square" lIns="0" tIns="45700" rIns="0" bIns="45700" anchor="t" anchorCtr="0">
            <a:noAutofit/>
          </a:bodyPr>
          <a:lstStyle/>
          <a:p>
            <a:pPr marL="0" marR="0" lvl="0" indent="0" algn="just" rtl="0">
              <a:lnSpc>
                <a:spcPct val="115384"/>
              </a:lnSpc>
              <a:spcBef>
                <a:spcPts val="0"/>
              </a:spcBef>
              <a:spcAft>
                <a:spcPts val="0"/>
              </a:spcAft>
              <a:buClr>
                <a:schemeClr val="dk1"/>
              </a:buClr>
              <a:buSzPts val="1300"/>
              <a:buFont typeface="Calibri"/>
              <a:buNone/>
            </a:pPr>
            <a:endParaRPr sz="1300" b="0" i="0" u="none" strike="noStrike" cap="none">
              <a:solidFill>
                <a:srgbClr val="1E4099"/>
              </a:solidFill>
              <a:latin typeface="Verdana"/>
              <a:ea typeface="Verdana"/>
              <a:cs typeface="Verdana"/>
              <a:sym typeface="Verdana"/>
            </a:endParaRPr>
          </a:p>
        </p:txBody>
      </p:sp>
      <p:sp>
        <p:nvSpPr>
          <p:cNvPr id="158" name="Google Shape;158;p18"/>
          <p:cNvSpPr/>
          <p:nvPr/>
        </p:nvSpPr>
        <p:spPr>
          <a:xfrm>
            <a:off x="0" y="-23718"/>
            <a:ext cx="576000" cy="6886668"/>
          </a:xfrm>
          <a:prstGeom prst="rect">
            <a:avLst/>
          </a:prstGeom>
          <a:solidFill>
            <a:srgbClr val="1E4099"/>
          </a:solidFill>
          <a:ln w="12700" cap="flat" cmpd="sng">
            <a:solidFill>
              <a:srgbClr val="00329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Calibri"/>
              <a:buNone/>
            </a:pPr>
            <a:endParaRPr sz="2800" b="1" i="0" u="none" strike="noStrike" cap="none">
              <a:solidFill>
                <a:srgbClr val="FFFFFF"/>
              </a:solidFill>
              <a:latin typeface="Verdana"/>
              <a:ea typeface="Verdana"/>
              <a:cs typeface="Verdana"/>
              <a:sym typeface="Verdana"/>
            </a:endParaRPr>
          </a:p>
        </p:txBody>
      </p:sp>
      <p:sp>
        <p:nvSpPr>
          <p:cNvPr id="160" name="Google Shape;160;p18"/>
          <p:cNvSpPr/>
          <p:nvPr/>
        </p:nvSpPr>
        <p:spPr>
          <a:xfrm>
            <a:off x="1023747" y="5340720"/>
            <a:ext cx="10801257" cy="1694463"/>
          </a:xfrm>
          <a:prstGeom prst="rect">
            <a:avLst/>
          </a:prstGeom>
          <a:noFill/>
          <a:ln>
            <a:noFill/>
          </a:ln>
        </p:spPr>
        <p:txBody>
          <a:bodyPr spcFirstLastPara="1" wrap="square" lIns="0" tIns="45700" rIns="0" bIns="45700" anchor="t" anchorCtr="0">
            <a:noAutofit/>
          </a:bodyPr>
          <a:lstStyle/>
          <a:p>
            <a:pPr marL="0" marR="0" lvl="0" indent="0" algn="l" rtl="0">
              <a:lnSpc>
                <a:spcPct val="75000"/>
              </a:lnSpc>
              <a:spcBef>
                <a:spcPts val="0"/>
              </a:spcBef>
              <a:spcAft>
                <a:spcPts val="0"/>
              </a:spcAft>
              <a:buClr>
                <a:schemeClr val="dk1"/>
              </a:buClr>
              <a:buSzPts val="2000"/>
              <a:buFont typeface="Calibri"/>
              <a:buNone/>
            </a:pPr>
            <a:endParaRPr sz="2000" b="0" i="0" u="none" strike="noStrike" cap="none">
              <a:solidFill>
                <a:srgbClr val="000000"/>
              </a:solidFill>
              <a:latin typeface="Verdana"/>
              <a:ea typeface="Verdana"/>
              <a:cs typeface="Verdana"/>
              <a:sym typeface="Verdana"/>
            </a:endParaRPr>
          </a:p>
        </p:txBody>
      </p:sp>
      <p:sp>
        <p:nvSpPr>
          <p:cNvPr id="161" name="Google Shape;161;p18"/>
          <p:cNvSpPr/>
          <p:nvPr/>
        </p:nvSpPr>
        <p:spPr>
          <a:xfrm>
            <a:off x="1277134" y="777001"/>
            <a:ext cx="6462071" cy="923330"/>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it-IT" sz="1800" dirty="0">
                <a:solidFill>
                  <a:srgbClr val="1E4099"/>
                </a:solidFill>
                <a:latin typeface="Calibri"/>
                <a:ea typeface="Calibri"/>
                <a:cs typeface="Calibri"/>
                <a:sym typeface="Calibri"/>
              </a:rPr>
              <a:t>Il contratto di apprendistato è per definizione un contratto di lavoro a tempo </a:t>
            </a:r>
            <a:r>
              <a:rPr lang="it-IT" sz="1800" dirty="0" smtClean="0">
                <a:solidFill>
                  <a:srgbClr val="1E4099"/>
                </a:solidFill>
                <a:latin typeface="Calibri"/>
                <a:ea typeface="Calibri"/>
                <a:cs typeface="Calibri"/>
                <a:sym typeface="Calibri"/>
              </a:rPr>
              <a:t>indeterminato finalizzato all’occupazione e alla formazione di </a:t>
            </a:r>
            <a:r>
              <a:rPr lang="it-IT" sz="1800" dirty="0">
                <a:solidFill>
                  <a:srgbClr val="1E4099"/>
                </a:solidFill>
                <a:latin typeface="Calibri"/>
                <a:ea typeface="Calibri"/>
                <a:cs typeface="Calibri"/>
                <a:sym typeface="Calibri"/>
              </a:rPr>
              <a:t>ragazzi di età compresa </a:t>
            </a:r>
            <a:r>
              <a:rPr lang="it-IT" sz="1800" b="1" dirty="0">
                <a:solidFill>
                  <a:srgbClr val="1E4099"/>
                </a:solidFill>
                <a:latin typeface="Calibri"/>
                <a:ea typeface="Calibri"/>
                <a:cs typeface="Calibri"/>
                <a:sym typeface="Calibri"/>
              </a:rPr>
              <a:t>fra i 15 e i 29 anni (eccezioni in alcune Regioni</a:t>
            </a:r>
            <a:r>
              <a:rPr lang="it-IT" sz="1800" b="1" dirty="0" smtClean="0">
                <a:solidFill>
                  <a:srgbClr val="1E4099"/>
                </a:solidFill>
                <a:latin typeface="Calibri"/>
                <a:ea typeface="Calibri"/>
                <a:cs typeface="Calibri"/>
                <a:sym typeface="Calibri"/>
              </a:rPr>
              <a:t>), percettori di Naspi e </a:t>
            </a:r>
            <a:r>
              <a:rPr lang="it-IT" sz="1800" b="1" dirty="0" err="1" smtClean="0">
                <a:solidFill>
                  <a:srgbClr val="1E4099"/>
                </a:solidFill>
                <a:latin typeface="Calibri"/>
                <a:ea typeface="Calibri"/>
                <a:cs typeface="Calibri"/>
                <a:sym typeface="Calibri"/>
              </a:rPr>
              <a:t>RdC</a:t>
            </a:r>
            <a:endParaRPr sz="1800" b="0" i="0" u="none" strike="noStrike" cap="none" dirty="0">
              <a:solidFill>
                <a:srgbClr val="1E4099"/>
              </a:solidFill>
              <a:latin typeface="Calibri"/>
              <a:ea typeface="Calibri"/>
              <a:cs typeface="Calibri"/>
              <a:sym typeface="Calibri"/>
            </a:endParaRPr>
          </a:p>
        </p:txBody>
      </p:sp>
      <p:sp>
        <p:nvSpPr>
          <p:cNvPr id="162" name="Google Shape;162;p18"/>
          <p:cNvSpPr/>
          <p:nvPr/>
        </p:nvSpPr>
        <p:spPr>
          <a:xfrm>
            <a:off x="681135" y="1491193"/>
            <a:ext cx="10201682" cy="2585323"/>
          </a:xfrm>
          <a:prstGeom prst="rect">
            <a:avLst/>
          </a:prstGeom>
          <a:noFill/>
          <a:ln>
            <a:noFill/>
          </a:ln>
        </p:spPr>
        <p:txBody>
          <a:bodyPr spcFirstLastPara="1" wrap="square" lIns="91425" tIns="45700" rIns="91425" bIns="45700" anchor="t" anchorCtr="0">
            <a:noAutofit/>
          </a:bodyPr>
          <a:lstStyle/>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p:txBody>
      </p:sp>
      <p:pic>
        <p:nvPicPr>
          <p:cNvPr id="163" name="Google Shape;163;p18" descr="Immagine che contiene testo, mappa&#10;&#10;Descrizione generata automaticamente"/>
          <p:cNvPicPr preferRelativeResize="0"/>
          <p:nvPr/>
        </p:nvPicPr>
        <p:blipFill rotWithShape="1">
          <a:blip r:embed="rId3">
            <a:alphaModFix/>
          </a:blip>
          <a:srcRect/>
          <a:stretch/>
        </p:blipFill>
        <p:spPr>
          <a:xfrm>
            <a:off x="10914927" y="0"/>
            <a:ext cx="1277073" cy="6858000"/>
          </a:xfrm>
          <a:prstGeom prst="rect">
            <a:avLst/>
          </a:prstGeom>
          <a:noFill/>
          <a:ln>
            <a:noFill/>
          </a:ln>
        </p:spPr>
      </p:pic>
      <p:sp>
        <p:nvSpPr>
          <p:cNvPr id="164" name="Google Shape;164;p18"/>
          <p:cNvSpPr txBox="1">
            <a:spLocks noGrp="1"/>
          </p:cNvSpPr>
          <p:nvPr>
            <p:ph type="title"/>
          </p:nvPr>
        </p:nvSpPr>
        <p:spPr>
          <a:xfrm>
            <a:off x="1112907" y="38099"/>
            <a:ext cx="8070850" cy="8683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3299"/>
              </a:buClr>
              <a:buSzPts val="4400"/>
              <a:buFont typeface="Calibri"/>
              <a:buNone/>
            </a:pPr>
            <a:r>
              <a:rPr lang="it-IT" b="1">
                <a:solidFill>
                  <a:srgbClr val="003299"/>
                </a:solidFill>
              </a:rPr>
              <a:t>Il  contratti di APPRENDISTATO</a:t>
            </a:r>
            <a:endParaRPr b="1">
              <a:solidFill>
                <a:srgbClr val="003299"/>
              </a:solidFill>
            </a:endParaRPr>
          </a:p>
        </p:txBody>
      </p:sp>
      <p:sp>
        <p:nvSpPr>
          <p:cNvPr id="165" name="Google Shape;165;p18"/>
          <p:cNvSpPr txBox="1">
            <a:spLocks noGrp="1"/>
          </p:cNvSpPr>
          <p:nvPr>
            <p:ph type="body" idx="1"/>
          </p:nvPr>
        </p:nvSpPr>
        <p:spPr>
          <a:xfrm>
            <a:off x="883909" y="3126245"/>
            <a:ext cx="10515600" cy="923289"/>
          </a:xfrm>
          <a:prstGeom prst="rect">
            <a:avLst/>
          </a:prstGeom>
          <a:noFill/>
          <a:ln>
            <a:noFill/>
          </a:ln>
        </p:spPr>
        <p:txBody>
          <a:bodyPr spcFirstLastPara="1" wrap="square" lIns="91425" tIns="45700" rIns="91425" bIns="45700" anchor="t" anchorCtr="0">
            <a:spAutoFit/>
          </a:bodyPr>
          <a:lstStyle/>
          <a:p>
            <a:pPr marL="285750" marR="0" lvl="0" indent="-285750" algn="l" rtl="0">
              <a:lnSpc>
                <a:spcPct val="90000"/>
              </a:lnSpc>
              <a:spcBef>
                <a:spcPts val="0"/>
              </a:spcBef>
              <a:spcAft>
                <a:spcPts val="0"/>
              </a:spcAft>
              <a:buClr>
                <a:srgbClr val="1E4099"/>
              </a:buClr>
              <a:buSzPts val="1800"/>
              <a:buFont typeface="Arial"/>
              <a:buChar char="•"/>
            </a:pPr>
            <a:r>
              <a:rPr lang="it-IT" sz="2000" b="0" i="0" u="none" strike="noStrike" cap="none" dirty="0">
                <a:solidFill>
                  <a:srgbClr val="1E4099"/>
                </a:solidFill>
                <a:latin typeface="Calibri"/>
                <a:ea typeface="Calibri"/>
                <a:cs typeface="Calibri"/>
                <a:sym typeface="Calibri"/>
              </a:rPr>
              <a:t>Apprendistato per la qualifica e per il diploma professionale;</a:t>
            </a:r>
            <a:endParaRPr sz="3200" dirty="0"/>
          </a:p>
          <a:p>
            <a:pPr marL="285750" marR="0" lvl="0" indent="-285750" algn="l" rtl="0">
              <a:lnSpc>
                <a:spcPct val="90000"/>
              </a:lnSpc>
              <a:spcBef>
                <a:spcPts val="0"/>
              </a:spcBef>
              <a:spcAft>
                <a:spcPts val="0"/>
              </a:spcAft>
              <a:buClr>
                <a:srgbClr val="1E4099"/>
              </a:buClr>
              <a:buSzPts val="1800"/>
              <a:buFont typeface="Arial"/>
              <a:buChar char="•"/>
            </a:pPr>
            <a:r>
              <a:rPr lang="it-IT" sz="2000" b="0" i="0" u="none" strike="noStrike" cap="none" dirty="0">
                <a:solidFill>
                  <a:srgbClr val="1E4099"/>
                </a:solidFill>
                <a:latin typeface="Calibri"/>
                <a:ea typeface="Calibri"/>
                <a:cs typeface="Calibri"/>
                <a:sym typeface="Calibri"/>
              </a:rPr>
              <a:t>Apprendistato professionalizzante o contratti di mestiere;</a:t>
            </a:r>
            <a:endParaRPr sz="3200" dirty="0"/>
          </a:p>
          <a:p>
            <a:pPr marL="285750" marR="0" lvl="0" indent="-285750" algn="l" rtl="0">
              <a:lnSpc>
                <a:spcPct val="90000"/>
              </a:lnSpc>
              <a:spcBef>
                <a:spcPts val="0"/>
              </a:spcBef>
              <a:spcAft>
                <a:spcPts val="0"/>
              </a:spcAft>
              <a:buClr>
                <a:srgbClr val="1E4099"/>
              </a:buClr>
              <a:buSzPts val="1800"/>
              <a:buFont typeface="Arial"/>
              <a:buChar char="•"/>
            </a:pPr>
            <a:r>
              <a:rPr lang="it-IT" sz="2000" b="0" i="0" u="none" strike="noStrike" cap="none" dirty="0">
                <a:solidFill>
                  <a:srgbClr val="1E4099"/>
                </a:solidFill>
                <a:sym typeface="Calibri"/>
              </a:rPr>
              <a:t>Apprendistato di alta formazione e di ricerca</a:t>
            </a:r>
            <a:r>
              <a:rPr lang="it-IT" sz="2000" b="0" i="0" u="none" strike="noStrike" cap="none" dirty="0">
                <a:solidFill>
                  <a:schemeClr val="dk1"/>
                </a:solidFill>
                <a:latin typeface="Arial"/>
                <a:ea typeface="Arial"/>
                <a:cs typeface="Arial"/>
                <a:sym typeface="Arial"/>
              </a:rPr>
              <a:t>.</a:t>
            </a:r>
            <a:endParaRPr sz="3200" dirty="0"/>
          </a:p>
        </p:txBody>
      </p:sp>
      <p:sp>
        <p:nvSpPr>
          <p:cNvPr id="166" name="Google Shape;166;p18"/>
          <p:cNvSpPr txBox="1"/>
          <p:nvPr/>
        </p:nvSpPr>
        <p:spPr>
          <a:xfrm>
            <a:off x="883909" y="4689669"/>
            <a:ext cx="10031018" cy="200054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1E4099"/>
              </a:buClr>
              <a:buSzPts val="2000"/>
              <a:buFont typeface="Arial"/>
              <a:buNone/>
            </a:pPr>
            <a:r>
              <a:rPr lang="it-IT" sz="2000" b="1" dirty="0">
                <a:solidFill>
                  <a:srgbClr val="1E4099"/>
                </a:solidFill>
                <a:latin typeface="Calibri"/>
                <a:ea typeface="Calibri"/>
                <a:cs typeface="Calibri"/>
                <a:sym typeface="Calibri"/>
              </a:rPr>
              <a:t>Caratteristiche</a:t>
            </a:r>
            <a:r>
              <a:rPr lang="it-IT" sz="2000" dirty="0">
                <a:solidFill>
                  <a:srgbClr val="1E4099"/>
                </a:solidFill>
                <a:latin typeface="Calibri"/>
                <a:ea typeface="Calibri"/>
                <a:cs typeface="Calibri"/>
                <a:sym typeface="Calibri"/>
              </a:rPr>
              <a:t>: </a:t>
            </a:r>
            <a:endParaRPr dirty="0"/>
          </a:p>
          <a:p>
            <a:pPr marL="285750" marR="0" lvl="0" indent="-285750" algn="l" rtl="0">
              <a:spcBef>
                <a:spcPts val="0"/>
              </a:spcBef>
              <a:spcAft>
                <a:spcPts val="0"/>
              </a:spcAft>
              <a:buClr>
                <a:srgbClr val="1E4099"/>
              </a:buClr>
              <a:buSzPts val="2000"/>
              <a:buFont typeface="Arial"/>
              <a:buChar char="•"/>
            </a:pPr>
            <a:r>
              <a:rPr lang="it-IT" sz="2000" dirty="0">
                <a:solidFill>
                  <a:srgbClr val="1E4099"/>
                </a:solidFill>
                <a:latin typeface="Calibri"/>
                <a:ea typeface="Calibri"/>
                <a:cs typeface="Calibri"/>
                <a:sym typeface="Calibri"/>
              </a:rPr>
              <a:t>contratto a tempo </a:t>
            </a:r>
            <a:r>
              <a:rPr lang="it-IT" sz="2000" dirty="0" smtClean="0">
                <a:solidFill>
                  <a:srgbClr val="1E4099"/>
                </a:solidFill>
                <a:latin typeface="Calibri"/>
                <a:ea typeface="Calibri"/>
                <a:cs typeface="Calibri"/>
                <a:sym typeface="Calibri"/>
              </a:rPr>
              <a:t>indeterminato (salvo recesso a scadenza del periodo formativo)</a:t>
            </a:r>
            <a:endParaRPr dirty="0"/>
          </a:p>
          <a:p>
            <a:pPr marL="285750" marR="0" lvl="0" indent="-285750" algn="l" rtl="0">
              <a:spcBef>
                <a:spcPts val="0"/>
              </a:spcBef>
              <a:spcAft>
                <a:spcPts val="0"/>
              </a:spcAft>
              <a:buClr>
                <a:srgbClr val="1E4099"/>
              </a:buClr>
              <a:buSzPts val="2000"/>
              <a:buFont typeface="Arial"/>
              <a:buChar char="•"/>
            </a:pPr>
            <a:r>
              <a:rPr lang="it-IT" sz="2000" dirty="0">
                <a:solidFill>
                  <a:srgbClr val="1E4099"/>
                </a:solidFill>
                <a:latin typeface="Calibri"/>
                <a:ea typeface="Calibri"/>
                <a:cs typeface="Calibri"/>
                <a:sym typeface="Calibri"/>
              </a:rPr>
              <a:t>contratto a contenuto formativo: formazione necessaria all'acquisizione delle competenze professionali o alla riqualificazione di una professionalità </a:t>
            </a:r>
            <a:r>
              <a:rPr lang="it-IT" sz="2000" dirty="0" smtClean="0">
                <a:solidFill>
                  <a:srgbClr val="1E4099"/>
                </a:solidFill>
                <a:latin typeface="Calibri"/>
                <a:ea typeface="Calibri"/>
                <a:cs typeface="Calibri"/>
                <a:sym typeface="Calibri"/>
              </a:rPr>
              <a:t>(a </a:t>
            </a:r>
            <a:r>
              <a:rPr lang="it-IT" sz="2000" dirty="0">
                <a:solidFill>
                  <a:srgbClr val="1E4099"/>
                </a:solidFill>
                <a:latin typeface="Calibri"/>
                <a:ea typeface="Calibri"/>
                <a:cs typeface="Calibri"/>
                <a:sym typeface="Calibri"/>
              </a:rPr>
              <a:t>carico del datore di </a:t>
            </a:r>
            <a:r>
              <a:rPr lang="it-IT" sz="2000" dirty="0" smtClean="0">
                <a:solidFill>
                  <a:srgbClr val="1E4099"/>
                </a:solidFill>
                <a:latin typeface="Calibri"/>
                <a:ea typeface="Calibri"/>
                <a:cs typeface="Calibri"/>
                <a:sym typeface="Calibri"/>
              </a:rPr>
              <a:t>lavoro)</a:t>
            </a:r>
            <a:endParaRPr dirty="0"/>
          </a:p>
          <a:p>
            <a:pPr marL="285750" marR="0" lvl="0" indent="-285750" algn="l" rtl="0">
              <a:spcBef>
                <a:spcPts val="0"/>
              </a:spcBef>
              <a:spcAft>
                <a:spcPts val="0"/>
              </a:spcAft>
              <a:buClr>
                <a:srgbClr val="1E4099"/>
              </a:buClr>
              <a:buSzPts val="2000"/>
              <a:buFont typeface="Arial"/>
              <a:buChar char="•"/>
            </a:pPr>
            <a:r>
              <a:rPr lang="it-IT" sz="2000" dirty="0">
                <a:solidFill>
                  <a:srgbClr val="1E4099"/>
                </a:solidFill>
                <a:latin typeface="Calibri"/>
                <a:ea typeface="Calibri"/>
                <a:cs typeface="Calibri"/>
                <a:sym typeface="Calibri"/>
              </a:rPr>
              <a:t>p</a:t>
            </a:r>
            <a:r>
              <a:rPr lang="it-IT" sz="2000" dirty="0" smtClean="0">
                <a:solidFill>
                  <a:srgbClr val="1E4099"/>
                </a:solidFill>
                <a:latin typeface="Calibri"/>
                <a:ea typeface="Calibri"/>
                <a:cs typeface="Calibri"/>
                <a:sym typeface="Calibri"/>
              </a:rPr>
              <a:t>revede forma scritta, patto </a:t>
            </a:r>
            <a:r>
              <a:rPr lang="it-IT" sz="2000" dirty="0">
                <a:solidFill>
                  <a:srgbClr val="1E4099"/>
                </a:solidFill>
                <a:latin typeface="Calibri"/>
                <a:ea typeface="Calibri"/>
                <a:cs typeface="Calibri"/>
                <a:sym typeface="Calibri"/>
              </a:rPr>
              <a:t>di prova </a:t>
            </a:r>
            <a:r>
              <a:rPr lang="it-IT" sz="2000" dirty="0" smtClean="0">
                <a:solidFill>
                  <a:srgbClr val="1E4099"/>
                </a:solidFill>
                <a:latin typeface="Calibri"/>
                <a:ea typeface="Calibri"/>
                <a:cs typeface="Calibri"/>
                <a:sym typeface="Calibri"/>
              </a:rPr>
              <a:t>e </a:t>
            </a:r>
            <a:r>
              <a:rPr lang="it-IT" sz="2000" dirty="0">
                <a:solidFill>
                  <a:srgbClr val="1E4099"/>
                </a:solidFill>
                <a:latin typeface="Calibri"/>
                <a:ea typeface="Calibri"/>
                <a:cs typeface="Calibri"/>
                <a:sym typeface="Calibri"/>
              </a:rPr>
              <a:t>piano formativo individuale (PFI)</a:t>
            </a:r>
            <a:endParaRPr sz="2000" dirty="0">
              <a:solidFill>
                <a:srgbClr val="1E4099"/>
              </a:solidFill>
              <a:latin typeface="Calibri"/>
              <a:ea typeface="Calibri"/>
              <a:cs typeface="Calibri"/>
              <a:sym typeface="Calibri"/>
            </a:endParaRPr>
          </a:p>
          <a:p>
            <a:pPr marL="285750" marR="0" lvl="0" indent="-285750" algn="l" rtl="0">
              <a:spcBef>
                <a:spcPts val="0"/>
              </a:spcBef>
              <a:spcAft>
                <a:spcPts val="0"/>
              </a:spcAft>
              <a:buClr>
                <a:srgbClr val="1E4099"/>
              </a:buClr>
              <a:buSzPts val="2000"/>
              <a:buFont typeface="Arial"/>
              <a:buChar char="•"/>
            </a:pPr>
            <a:r>
              <a:rPr lang="it-IT" sz="2000" dirty="0">
                <a:solidFill>
                  <a:srgbClr val="1E4099"/>
                </a:solidFill>
                <a:latin typeface="Calibri"/>
                <a:ea typeface="Calibri"/>
                <a:cs typeface="Calibri"/>
                <a:sym typeface="Calibri"/>
              </a:rPr>
              <a:t>determina agevolazioni a favore dei datori di lavoro</a:t>
            </a:r>
            <a:endParaRPr sz="2000" dirty="0">
              <a:solidFill>
                <a:srgbClr val="1E4099"/>
              </a:solidFill>
              <a:latin typeface="Calibri"/>
              <a:ea typeface="Calibri"/>
              <a:cs typeface="Calibri"/>
              <a:sym typeface="Calibri"/>
            </a:endParaRPr>
          </a:p>
        </p:txBody>
      </p:sp>
      <p:pic>
        <p:nvPicPr>
          <p:cNvPr id="167" name="Google Shape;167;p18"/>
          <p:cNvPicPr preferRelativeResize="0"/>
          <p:nvPr/>
        </p:nvPicPr>
        <p:blipFill rotWithShape="1">
          <a:blip r:embed="rId4">
            <a:alphaModFix/>
          </a:blip>
          <a:srcRect/>
          <a:stretch/>
        </p:blipFill>
        <p:spPr>
          <a:xfrm>
            <a:off x="7432855" y="3066371"/>
            <a:ext cx="3466017" cy="1858541"/>
          </a:xfrm>
          <a:prstGeom prst="rect">
            <a:avLst/>
          </a:prstGeom>
          <a:noFill/>
          <a:ln>
            <a:noFill/>
          </a:ln>
        </p:spPr>
      </p:pic>
      <p:sp>
        <p:nvSpPr>
          <p:cNvPr id="168" name="Google Shape;168;p18"/>
          <p:cNvSpPr/>
          <p:nvPr/>
        </p:nvSpPr>
        <p:spPr>
          <a:xfrm>
            <a:off x="847822" y="2143760"/>
            <a:ext cx="10034995"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it-IT" sz="2400" b="1" dirty="0" smtClean="0">
                <a:solidFill>
                  <a:srgbClr val="1E4099"/>
                </a:solidFill>
                <a:latin typeface="Calibri"/>
                <a:ea typeface="Calibri"/>
                <a:cs typeface="Calibri"/>
                <a:sym typeface="Calibri"/>
              </a:rPr>
              <a:t>3</a:t>
            </a:r>
            <a:r>
              <a:rPr lang="it-IT" sz="2400" dirty="0" smtClean="0">
                <a:solidFill>
                  <a:srgbClr val="1E4099"/>
                </a:solidFill>
                <a:latin typeface="Calibri"/>
                <a:ea typeface="Calibri"/>
                <a:cs typeface="Calibri"/>
                <a:sym typeface="Calibri"/>
              </a:rPr>
              <a:t> </a:t>
            </a:r>
            <a:r>
              <a:rPr lang="it-IT" sz="2400" b="1" dirty="0" smtClean="0">
                <a:solidFill>
                  <a:srgbClr val="1E4099"/>
                </a:solidFill>
                <a:latin typeface="Calibri"/>
                <a:ea typeface="Calibri"/>
                <a:cs typeface="Calibri"/>
                <a:sym typeface="Calibri"/>
              </a:rPr>
              <a:t>tipologie</a:t>
            </a:r>
            <a:r>
              <a:rPr lang="it-IT" sz="2400" dirty="0">
                <a:solidFill>
                  <a:srgbClr val="1E4099"/>
                </a:solidFill>
                <a:latin typeface="Calibri"/>
                <a:ea typeface="Calibri"/>
                <a:cs typeface="Calibri"/>
                <a:sym typeface="Calibri"/>
              </a:rPr>
              <a:t> di contratti di apprendistato, diverse per finalità, soggetti destinatari e profili normativi:</a:t>
            </a:r>
            <a:endParaRPr sz="18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7"/>
          <p:cNvSpPr/>
          <p:nvPr/>
        </p:nvSpPr>
        <p:spPr>
          <a:xfrm>
            <a:off x="731520" y="1719240"/>
            <a:ext cx="1840991" cy="2694263"/>
          </a:xfrm>
          <a:prstGeom prst="rect">
            <a:avLst/>
          </a:prstGeom>
          <a:noFill/>
          <a:ln>
            <a:noFill/>
          </a:ln>
        </p:spPr>
        <p:txBody>
          <a:bodyPr spcFirstLastPara="1" wrap="square" lIns="0" tIns="45700" rIns="0" bIns="45700" anchor="t" anchorCtr="0">
            <a:noAutofit/>
          </a:bodyPr>
          <a:lstStyle/>
          <a:p>
            <a:pPr marL="0" marR="0" lvl="0" indent="0" algn="just" rtl="0">
              <a:lnSpc>
                <a:spcPct val="115384"/>
              </a:lnSpc>
              <a:spcBef>
                <a:spcPts val="0"/>
              </a:spcBef>
              <a:spcAft>
                <a:spcPts val="0"/>
              </a:spcAft>
              <a:buClr>
                <a:schemeClr val="dk1"/>
              </a:buClr>
              <a:buSzPts val="1300"/>
              <a:buFont typeface="Calibri"/>
              <a:buNone/>
            </a:pPr>
            <a:endParaRPr sz="1300" b="0" i="0" u="none" strike="noStrike" cap="none">
              <a:solidFill>
                <a:srgbClr val="1E4099"/>
              </a:solidFill>
              <a:latin typeface="Verdana"/>
              <a:ea typeface="Verdana"/>
              <a:cs typeface="Verdana"/>
              <a:sym typeface="Verdana"/>
            </a:endParaRPr>
          </a:p>
        </p:txBody>
      </p:sp>
      <p:sp>
        <p:nvSpPr>
          <p:cNvPr id="144" name="Google Shape;144;p17"/>
          <p:cNvSpPr/>
          <p:nvPr/>
        </p:nvSpPr>
        <p:spPr>
          <a:xfrm>
            <a:off x="0" y="-23718"/>
            <a:ext cx="576000" cy="6886668"/>
          </a:xfrm>
          <a:prstGeom prst="rect">
            <a:avLst/>
          </a:prstGeom>
          <a:solidFill>
            <a:srgbClr val="1E4099"/>
          </a:solidFill>
          <a:ln w="12700" cap="flat" cmpd="sng">
            <a:solidFill>
              <a:srgbClr val="00329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Calibri"/>
              <a:buNone/>
            </a:pPr>
            <a:endParaRPr sz="2800" b="1" i="0" u="none" strike="noStrike" cap="none">
              <a:solidFill>
                <a:srgbClr val="FFFFFF"/>
              </a:solidFill>
              <a:latin typeface="Verdana"/>
              <a:ea typeface="Verdana"/>
              <a:cs typeface="Verdana"/>
              <a:sym typeface="Verdana"/>
            </a:endParaRPr>
          </a:p>
        </p:txBody>
      </p:sp>
      <p:sp>
        <p:nvSpPr>
          <p:cNvPr id="145" name="Google Shape;145;p17"/>
          <p:cNvSpPr/>
          <p:nvPr/>
        </p:nvSpPr>
        <p:spPr>
          <a:xfrm>
            <a:off x="1023747" y="1851683"/>
            <a:ext cx="10652845" cy="4530455"/>
          </a:xfrm>
          <a:prstGeom prst="rect">
            <a:avLst/>
          </a:prstGeom>
          <a:noFill/>
          <a:ln>
            <a:noFill/>
          </a:ln>
        </p:spPr>
        <p:txBody>
          <a:bodyPr spcFirstLastPara="1" wrap="square" lIns="0" tIns="45700" rIns="0" bIns="45700" anchor="t" anchorCtr="0">
            <a:noAutofit/>
          </a:bodyPr>
          <a:lstStyle/>
          <a:p>
            <a:pPr marL="0" marR="0" lvl="0" indent="0" algn="just" rtl="0">
              <a:lnSpc>
                <a:spcPct val="75000"/>
              </a:lnSpc>
              <a:spcBef>
                <a:spcPts val="0"/>
              </a:spcBef>
              <a:spcAft>
                <a:spcPts val="0"/>
              </a:spcAft>
              <a:buClr>
                <a:schemeClr val="dk1"/>
              </a:buClr>
              <a:buSzPts val="2000"/>
              <a:buFont typeface="Calibri"/>
              <a:buNone/>
            </a:pPr>
            <a:endParaRPr sz="2000" b="1" i="0" u="none" strike="noStrike" cap="none">
              <a:solidFill>
                <a:srgbClr val="1E4099"/>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rgbClr val="000000"/>
              </a:solidFill>
              <a:latin typeface="Calibri"/>
              <a:ea typeface="Calibri"/>
              <a:cs typeface="Calibri"/>
              <a:sym typeface="Calibri"/>
            </a:endParaRPr>
          </a:p>
          <a:p>
            <a:pPr marL="0" marR="0" lvl="0" indent="0" algn="just" rtl="0">
              <a:lnSpc>
                <a:spcPct val="75000"/>
              </a:lnSpc>
              <a:spcBef>
                <a:spcPts val="300"/>
              </a:spcBef>
              <a:spcAft>
                <a:spcPts val="0"/>
              </a:spcAft>
              <a:buClr>
                <a:schemeClr val="dk1"/>
              </a:buClr>
              <a:buSzPts val="2000"/>
              <a:buFont typeface="Calibri"/>
              <a:buNone/>
            </a:pPr>
            <a:endParaRPr sz="2000" b="0" i="0" u="none" strike="noStrike" cap="none">
              <a:solidFill>
                <a:srgbClr val="1E4099"/>
              </a:solidFill>
              <a:latin typeface="Verdana"/>
              <a:ea typeface="Verdana"/>
              <a:cs typeface="Verdana"/>
              <a:sym typeface="Verdana"/>
            </a:endParaRPr>
          </a:p>
          <a:p>
            <a:pPr marL="0" marR="0" lvl="0" indent="0" algn="just" rtl="0">
              <a:lnSpc>
                <a:spcPct val="75000"/>
              </a:lnSpc>
              <a:spcBef>
                <a:spcPts val="300"/>
              </a:spcBef>
              <a:spcAft>
                <a:spcPts val="0"/>
              </a:spcAft>
              <a:buClr>
                <a:schemeClr val="dk1"/>
              </a:buClr>
              <a:buSzPts val="2000"/>
              <a:buFont typeface="Calibri"/>
              <a:buNone/>
            </a:pPr>
            <a:endParaRPr sz="2000" b="0" i="0" u="none" strike="noStrike" cap="none">
              <a:solidFill>
                <a:srgbClr val="000000"/>
              </a:solidFill>
              <a:latin typeface="Verdana"/>
              <a:ea typeface="Verdana"/>
              <a:cs typeface="Verdana"/>
              <a:sym typeface="Verdana"/>
            </a:endParaRPr>
          </a:p>
        </p:txBody>
      </p:sp>
      <p:sp>
        <p:nvSpPr>
          <p:cNvPr id="146" name="Google Shape;146;p17"/>
          <p:cNvSpPr/>
          <p:nvPr/>
        </p:nvSpPr>
        <p:spPr>
          <a:xfrm>
            <a:off x="1023747" y="5340720"/>
            <a:ext cx="10801257" cy="1694463"/>
          </a:xfrm>
          <a:prstGeom prst="rect">
            <a:avLst/>
          </a:prstGeom>
          <a:noFill/>
          <a:ln>
            <a:noFill/>
          </a:ln>
        </p:spPr>
        <p:txBody>
          <a:bodyPr spcFirstLastPara="1" wrap="square" lIns="0" tIns="45700" rIns="0" bIns="45700" anchor="t" anchorCtr="0">
            <a:noAutofit/>
          </a:bodyPr>
          <a:lstStyle/>
          <a:p>
            <a:pPr marL="0" marR="0" lvl="0" indent="0" algn="l" rtl="0">
              <a:lnSpc>
                <a:spcPct val="75000"/>
              </a:lnSpc>
              <a:spcBef>
                <a:spcPts val="0"/>
              </a:spcBef>
              <a:spcAft>
                <a:spcPts val="0"/>
              </a:spcAft>
              <a:buClr>
                <a:schemeClr val="dk1"/>
              </a:buClr>
              <a:buSzPts val="2000"/>
              <a:buFont typeface="Calibri"/>
              <a:buNone/>
            </a:pPr>
            <a:endParaRPr sz="2000" b="0" i="0" u="none" strike="noStrike" cap="none">
              <a:solidFill>
                <a:srgbClr val="000000"/>
              </a:solidFill>
              <a:latin typeface="Verdana"/>
              <a:ea typeface="Verdana"/>
              <a:cs typeface="Verdana"/>
              <a:sym typeface="Verdana"/>
            </a:endParaRPr>
          </a:p>
        </p:txBody>
      </p:sp>
      <p:sp>
        <p:nvSpPr>
          <p:cNvPr id="147" name="Google Shape;147;p17"/>
          <p:cNvSpPr/>
          <p:nvPr/>
        </p:nvSpPr>
        <p:spPr>
          <a:xfrm>
            <a:off x="859572" y="1412437"/>
            <a:ext cx="5466584" cy="369332"/>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48" name="Google Shape;148;p17"/>
          <p:cNvSpPr/>
          <p:nvPr/>
        </p:nvSpPr>
        <p:spPr>
          <a:xfrm>
            <a:off x="724411" y="1491193"/>
            <a:ext cx="10472324" cy="258532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p:txBody>
      </p:sp>
      <p:pic>
        <p:nvPicPr>
          <p:cNvPr id="149" name="Google Shape;149;p17" descr="Immagine che contiene testo, mappa&#10;&#10;Descrizione generata automaticamente"/>
          <p:cNvPicPr preferRelativeResize="0"/>
          <p:nvPr/>
        </p:nvPicPr>
        <p:blipFill rotWithShape="1">
          <a:blip r:embed="rId3">
            <a:alphaModFix/>
          </a:blip>
          <a:srcRect/>
          <a:stretch/>
        </p:blipFill>
        <p:spPr>
          <a:xfrm>
            <a:off x="10914927" y="0"/>
            <a:ext cx="1277073" cy="6858000"/>
          </a:xfrm>
          <a:prstGeom prst="rect">
            <a:avLst/>
          </a:prstGeom>
          <a:noFill/>
          <a:ln>
            <a:noFill/>
          </a:ln>
        </p:spPr>
      </p:pic>
      <p:sp>
        <p:nvSpPr>
          <p:cNvPr id="150" name="Google Shape;150;p17"/>
          <p:cNvSpPr txBox="1">
            <a:spLocks noGrp="1"/>
          </p:cNvSpPr>
          <p:nvPr>
            <p:ph type="title"/>
          </p:nvPr>
        </p:nvSpPr>
        <p:spPr>
          <a:xfrm>
            <a:off x="795378" y="430050"/>
            <a:ext cx="9900171" cy="8683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3299"/>
              </a:buClr>
              <a:buSzPts val="4800"/>
              <a:buFont typeface="Calibri"/>
              <a:buNone/>
            </a:pPr>
            <a:r>
              <a:rPr lang="it-IT" sz="4800" b="1" dirty="0">
                <a:solidFill>
                  <a:srgbClr val="003299"/>
                </a:solidFill>
                <a:latin typeface="Calibri"/>
                <a:ea typeface="Calibri"/>
                <a:cs typeface="Calibri"/>
                <a:sym typeface="Calibri"/>
              </a:rPr>
              <a:t>Il contratto a TEMPO </a:t>
            </a:r>
            <a:r>
              <a:rPr lang="it-IT" sz="4800" b="1" dirty="0" smtClean="0">
                <a:solidFill>
                  <a:srgbClr val="003299"/>
                </a:solidFill>
                <a:latin typeface="Calibri"/>
                <a:ea typeface="Calibri"/>
                <a:cs typeface="Calibri"/>
                <a:sym typeface="Calibri"/>
              </a:rPr>
              <a:t>DETERMINATO</a:t>
            </a:r>
            <a:endParaRPr sz="2800" b="1" dirty="0">
              <a:solidFill>
                <a:srgbClr val="003299"/>
              </a:solidFill>
              <a:latin typeface="Calibri"/>
              <a:ea typeface="Calibri"/>
              <a:cs typeface="Calibri"/>
              <a:sym typeface="Calibri"/>
            </a:endParaRPr>
          </a:p>
        </p:txBody>
      </p:sp>
      <p:sp>
        <p:nvSpPr>
          <p:cNvPr id="151" name="Google Shape;151;p17"/>
          <p:cNvSpPr txBox="1"/>
          <p:nvPr/>
        </p:nvSpPr>
        <p:spPr>
          <a:xfrm>
            <a:off x="795378" y="1491194"/>
            <a:ext cx="9900172" cy="5366806"/>
          </a:xfrm>
          <a:prstGeom prst="rect">
            <a:avLst/>
          </a:prstGeom>
          <a:noFill/>
          <a:ln>
            <a:noFill/>
          </a:ln>
        </p:spPr>
        <p:txBody>
          <a:bodyPr spcFirstLastPara="1" wrap="square" lIns="91425" tIns="45700" rIns="91425" bIns="45700" anchor="t" anchorCtr="0">
            <a:normAutofit/>
          </a:bodyPr>
          <a:lstStyle/>
          <a:p>
            <a:pPr lvl="0">
              <a:lnSpc>
                <a:spcPct val="90000"/>
              </a:lnSpc>
              <a:buClr>
                <a:srgbClr val="003299"/>
              </a:buClr>
              <a:buSzPts val="2800"/>
            </a:pPr>
            <a:r>
              <a:rPr lang="it-IT" sz="2800" dirty="0" smtClean="0">
                <a:solidFill>
                  <a:srgbClr val="003299"/>
                </a:solidFill>
                <a:latin typeface="Calibri"/>
                <a:ea typeface="Calibri"/>
                <a:cs typeface="Calibri"/>
                <a:sym typeface="Calibri"/>
              </a:rPr>
              <a:t>E’ </a:t>
            </a:r>
            <a:r>
              <a:rPr lang="it-IT" sz="2800" dirty="0">
                <a:solidFill>
                  <a:srgbClr val="003299"/>
                </a:solidFill>
                <a:latin typeface="Calibri"/>
                <a:ea typeface="Calibri"/>
                <a:cs typeface="Calibri"/>
                <a:sym typeface="Calibri"/>
              </a:rPr>
              <a:t>un contratto di lavoro subordinato nel quale è prevista una durata predeterminata, mediante l'apposizione di un </a:t>
            </a:r>
            <a:r>
              <a:rPr lang="it-IT" sz="2800" dirty="0" smtClean="0">
                <a:solidFill>
                  <a:srgbClr val="003299"/>
                </a:solidFill>
                <a:latin typeface="Calibri"/>
                <a:ea typeface="Calibri"/>
                <a:cs typeface="Calibri"/>
                <a:sym typeface="Calibri"/>
              </a:rPr>
              <a:t>termine</a:t>
            </a:r>
          </a:p>
          <a:p>
            <a:pPr lvl="0">
              <a:lnSpc>
                <a:spcPct val="90000"/>
              </a:lnSpc>
              <a:buClr>
                <a:srgbClr val="003299"/>
              </a:buClr>
              <a:buSzPts val="2800"/>
            </a:pPr>
            <a:endParaRPr lang="it-IT" sz="2800" dirty="0">
              <a:solidFill>
                <a:srgbClr val="003299"/>
              </a:solidFill>
              <a:latin typeface="Calibri"/>
              <a:ea typeface="Calibri"/>
              <a:cs typeface="Calibri"/>
              <a:sym typeface="Calibri"/>
            </a:endParaRPr>
          </a:p>
          <a:p>
            <a:pPr marL="228600" marR="0" lvl="0" indent="-228600" algn="l" rtl="0">
              <a:lnSpc>
                <a:spcPct val="90000"/>
              </a:lnSpc>
              <a:spcBef>
                <a:spcPts val="0"/>
              </a:spcBef>
              <a:spcAft>
                <a:spcPts val="0"/>
              </a:spcAft>
              <a:buClr>
                <a:srgbClr val="003299"/>
              </a:buClr>
              <a:buSzPts val="2800"/>
              <a:buFont typeface="Noto Sans Symbols"/>
              <a:buChar char="✔"/>
            </a:pPr>
            <a:r>
              <a:rPr lang="it-IT" sz="2800" dirty="0" smtClean="0">
                <a:solidFill>
                  <a:srgbClr val="003299"/>
                </a:solidFill>
                <a:latin typeface="Calibri"/>
                <a:ea typeface="Calibri"/>
                <a:cs typeface="Calibri"/>
                <a:sym typeface="Calibri"/>
              </a:rPr>
              <a:t>L’apposizione </a:t>
            </a:r>
            <a:r>
              <a:rPr lang="it-IT" sz="2800" dirty="0">
                <a:solidFill>
                  <a:srgbClr val="003299"/>
                </a:solidFill>
                <a:latin typeface="Calibri"/>
                <a:ea typeface="Calibri"/>
                <a:cs typeface="Calibri"/>
                <a:sym typeface="Calibri"/>
              </a:rPr>
              <a:t>del termine, a pena di nullità, deve risultare dall’</a:t>
            </a:r>
            <a:r>
              <a:rPr lang="it-IT" sz="2800" b="1" dirty="0">
                <a:solidFill>
                  <a:srgbClr val="003299"/>
                </a:solidFill>
                <a:latin typeface="Calibri"/>
                <a:ea typeface="Calibri"/>
                <a:cs typeface="Calibri"/>
                <a:sym typeface="Calibri"/>
              </a:rPr>
              <a:t>atto scritto</a:t>
            </a:r>
            <a:endParaRPr b="1" dirty="0"/>
          </a:p>
          <a:p>
            <a:pPr marL="228600" marR="0" lvl="0" indent="-228600" algn="l" rtl="0">
              <a:lnSpc>
                <a:spcPct val="90000"/>
              </a:lnSpc>
              <a:spcBef>
                <a:spcPts val="1000"/>
              </a:spcBef>
              <a:spcAft>
                <a:spcPts val="0"/>
              </a:spcAft>
              <a:buClr>
                <a:srgbClr val="003299"/>
              </a:buClr>
              <a:buSzPts val="2800"/>
              <a:buFont typeface="Noto Sans Symbols"/>
              <a:buChar char="✔"/>
            </a:pPr>
            <a:r>
              <a:rPr lang="it-IT" sz="2800" dirty="0">
                <a:solidFill>
                  <a:srgbClr val="003299"/>
                </a:solidFill>
                <a:latin typeface="Calibri"/>
                <a:ea typeface="Calibri"/>
                <a:cs typeface="Calibri"/>
                <a:sym typeface="Calibri"/>
              </a:rPr>
              <a:t>La </a:t>
            </a:r>
            <a:r>
              <a:rPr lang="it-IT" sz="2800" b="1" dirty="0">
                <a:solidFill>
                  <a:srgbClr val="003299"/>
                </a:solidFill>
                <a:latin typeface="Calibri"/>
                <a:ea typeface="Calibri"/>
                <a:cs typeface="Calibri"/>
                <a:sym typeface="Calibri"/>
              </a:rPr>
              <a:t>durata massima </a:t>
            </a:r>
            <a:r>
              <a:rPr lang="it-IT" sz="2800" dirty="0">
                <a:solidFill>
                  <a:srgbClr val="003299"/>
                </a:solidFill>
                <a:latin typeface="Calibri"/>
                <a:ea typeface="Calibri"/>
                <a:cs typeface="Calibri"/>
                <a:sym typeface="Calibri"/>
              </a:rPr>
              <a:t>è </a:t>
            </a:r>
            <a:r>
              <a:rPr lang="it-IT" sz="2800" dirty="0" smtClean="0">
                <a:solidFill>
                  <a:srgbClr val="003299"/>
                </a:solidFill>
                <a:latin typeface="Calibri"/>
                <a:ea typeface="Calibri"/>
                <a:cs typeface="Calibri"/>
                <a:sym typeface="Calibri"/>
              </a:rPr>
              <a:t>12 </a:t>
            </a:r>
            <a:r>
              <a:rPr lang="it-IT" sz="2800" dirty="0">
                <a:solidFill>
                  <a:srgbClr val="003299"/>
                </a:solidFill>
                <a:latin typeface="Calibri"/>
                <a:ea typeface="Calibri"/>
                <a:cs typeface="Calibri"/>
                <a:sym typeface="Calibri"/>
              </a:rPr>
              <a:t>mesi </a:t>
            </a:r>
            <a:r>
              <a:rPr lang="it-IT" sz="2800" dirty="0" smtClean="0">
                <a:solidFill>
                  <a:srgbClr val="003299"/>
                </a:solidFill>
                <a:latin typeface="Calibri"/>
                <a:ea typeface="Calibri"/>
                <a:cs typeface="Calibri"/>
                <a:sym typeface="Calibri"/>
              </a:rPr>
              <a:t>- 24 </a:t>
            </a:r>
            <a:r>
              <a:rPr lang="it-IT" sz="2800" dirty="0">
                <a:solidFill>
                  <a:srgbClr val="003299"/>
                </a:solidFill>
                <a:latin typeface="Calibri"/>
                <a:ea typeface="Calibri"/>
                <a:cs typeface="Calibri"/>
                <a:sym typeface="Calibri"/>
              </a:rPr>
              <a:t>mesi solo in presenza di particolari condizioni.</a:t>
            </a:r>
            <a:endParaRPr dirty="0"/>
          </a:p>
          <a:p>
            <a:pPr marL="228600" marR="0" lvl="0" indent="-228600" algn="l" rtl="0">
              <a:lnSpc>
                <a:spcPct val="90000"/>
              </a:lnSpc>
              <a:spcBef>
                <a:spcPts val="1000"/>
              </a:spcBef>
              <a:spcAft>
                <a:spcPts val="0"/>
              </a:spcAft>
              <a:buClr>
                <a:srgbClr val="003299"/>
              </a:buClr>
              <a:buSzPts val="2800"/>
              <a:buFont typeface="Noto Sans Symbols"/>
              <a:buChar char="✔"/>
            </a:pPr>
            <a:r>
              <a:rPr lang="it-IT" sz="2800" dirty="0">
                <a:solidFill>
                  <a:srgbClr val="003299"/>
                </a:solidFill>
                <a:latin typeface="Calibri"/>
                <a:ea typeface="Calibri"/>
                <a:cs typeface="Calibri"/>
                <a:sym typeface="Calibri"/>
              </a:rPr>
              <a:t>Può essere rinnovato ma rispettando </a:t>
            </a:r>
            <a:r>
              <a:rPr lang="it-IT" sz="2800" b="1" dirty="0">
                <a:solidFill>
                  <a:srgbClr val="003299"/>
                </a:solidFill>
                <a:latin typeface="Calibri"/>
                <a:ea typeface="Calibri"/>
                <a:cs typeface="Calibri"/>
                <a:sym typeface="Calibri"/>
              </a:rPr>
              <a:t>intervalli</a:t>
            </a:r>
            <a:r>
              <a:rPr lang="it-IT" sz="2800" dirty="0">
                <a:solidFill>
                  <a:srgbClr val="003299"/>
                </a:solidFill>
                <a:latin typeface="Calibri"/>
                <a:ea typeface="Calibri"/>
                <a:cs typeface="Calibri"/>
                <a:sym typeface="Calibri"/>
              </a:rPr>
              <a:t> di tempo da 10 a 20 giorni. </a:t>
            </a:r>
            <a:endParaRPr dirty="0"/>
          </a:p>
          <a:p>
            <a:pPr marL="228600" marR="0" lvl="0" indent="-228600" algn="l" rtl="0">
              <a:lnSpc>
                <a:spcPct val="90000"/>
              </a:lnSpc>
              <a:spcBef>
                <a:spcPts val="1000"/>
              </a:spcBef>
              <a:spcAft>
                <a:spcPts val="0"/>
              </a:spcAft>
              <a:buClr>
                <a:srgbClr val="003299"/>
              </a:buClr>
              <a:buSzPts val="2800"/>
              <a:buFont typeface="Noto Sans Symbols"/>
              <a:buChar char="✔"/>
            </a:pPr>
            <a:r>
              <a:rPr lang="it-IT" sz="2800" dirty="0">
                <a:solidFill>
                  <a:srgbClr val="003299"/>
                </a:solidFill>
                <a:latin typeface="Calibri"/>
                <a:ea typeface="Calibri"/>
                <a:cs typeface="Calibri"/>
                <a:sym typeface="Calibri"/>
              </a:rPr>
              <a:t>Si possono stipulare fino a un </a:t>
            </a:r>
            <a:r>
              <a:rPr lang="it-IT" sz="2800" b="1" dirty="0">
                <a:solidFill>
                  <a:srgbClr val="003299"/>
                </a:solidFill>
                <a:latin typeface="Calibri"/>
                <a:ea typeface="Calibri"/>
                <a:cs typeface="Calibri"/>
                <a:sym typeface="Calibri"/>
              </a:rPr>
              <a:t>massimo del 20% </a:t>
            </a:r>
            <a:r>
              <a:rPr lang="it-IT" sz="2800" dirty="0">
                <a:solidFill>
                  <a:srgbClr val="003299"/>
                </a:solidFill>
                <a:latin typeface="Calibri"/>
                <a:ea typeface="Calibri"/>
                <a:cs typeface="Calibri"/>
                <a:sym typeface="Calibri"/>
              </a:rPr>
              <a:t>del numero dei lavoratori a tempo indeterminato</a:t>
            </a:r>
            <a:endParaRPr sz="2800" dirty="0">
              <a:solidFill>
                <a:srgbClr val="003299"/>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613</TotalTime>
  <Words>3006</Words>
  <Application>Microsoft Office PowerPoint</Application>
  <PresentationFormat>Widescreen</PresentationFormat>
  <Paragraphs>573</Paragraphs>
  <Slides>30</Slides>
  <Notes>30</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30</vt:i4>
      </vt:variant>
    </vt:vector>
  </HeadingPairs>
  <TitlesOfParts>
    <vt:vector size="37" baseType="lpstr">
      <vt:lpstr>Overlock</vt:lpstr>
      <vt:lpstr>Noto Sans Symbols</vt:lpstr>
      <vt:lpstr>Calibri</vt:lpstr>
      <vt:lpstr>DecimaWE Rg</vt:lpstr>
      <vt:lpstr>Verdana</vt:lpstr>
      <vt:lpstr>Arial</vt:lpstr>
      <vt:lpstr>Office Theme</vt:lpstr>
      <vt:lpstr>Presentazione standard di PowerPoint</vt:lpstr>
      <vt:lpstr>I contratti di lavoro in Italia</vt:lpstr>
      <vt:lpstr>I contratti di lavoro in Italia</vt:lpstr>
      <vt:lpstr>Orario di lavoro</vt:lpstr>
      <vt:lpstr>Il contratto a tempo INDETERMINATO</vt:lpstr>
      <vt:lpstr>Il contratto a Tempo INDETERMINATO</vt:lpstr>
      <vt:lpstr>Il contratto a Tempo INDETERMINATO</vt:lpstr>
      <vt:lpstr>Il  contratti di APPRENDISTATO</vt:lpstr>
      <vt:lpstr>Il contratto a TEMPO DETERMINATO</vt:lpstr>
      <vt:lpstr>Il  contratto di SOMMINISTRAZIONE Staff Leasing</vt:lpstr>
      <vt:lpstr>Il contratto INTERMITTENTE (A chiamata o Job on call)</vt:lpstr>
      <vt:lpstr>IL LAVORO OCCASIONALE art. 54 bis D.L. 50/2017 in vigore dal 24 giugno 2017 circolare Inps n. 107 del 05 luglio 2017  </vt:lpstr>
      <vt:lpstr>Prestazioni occasionali – Libretto famiglia</vt:lpstr>
      <vt:lpstr>Prestazioni occasionali – Voucher PrestO</vt:lpstr>
      <vt:lpstr>Il lavoro AUTONOMO – Le Prestazioni Professionali     </vt:lpstr>
      <vt:lpstr>Il TIROCINIO extracurriculare</vt:lpstr>
      <vt:lpstr>GLI INCENTIVI ALL’ASSUNZIONE</vt:lpstr>
      <vt:lpstr>Incentivo per Apprendistato</vt:lpstr>
      <vt:lpstr> Occupazione giovanile stabile: giovani under 36</vt:lpstr>
      <vt:lpstr>Incentivo Sud </vt:lpstr>
      <vt:lpstr>Agevolazioni lavoratori over 50</vt:lpstr>
      <vt:lpstr>Bonus Donne</vt:lpstr>
      <vt:lpstr>Sostituzione di lavoratori/trici in congedo di maternità/paternità</vt:lpstr>
      <vt:lpstr>Bonus Giovani genitori (in attesa di rifinanziamento)</vt:lpstr>
      <vt:lpstr>Bonus Lavoratori Disabili </vt:lpstr>
      <vt:lpstr>Reddito di Cittadinanza</vt:lpstr>
      <vt:lpstr>Assegno di ricollocazione per titolari di CIGS</vt:lpstr>
      <vt:lpstr>Percettori di Nuova Assicurazione per l’Impiego (Naspi)</vt:lpstr>
      <vt:lpstr>Cassa Integrazione Guadagni Straordinaria</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garofalo stefania</dc:creator>
  <cp:lastModifiedBy>Garofalo Stefania</cp:lastModifiedBy>
  <cp:revision>66</cp:revision>
  <cp:lastPrinted>2021-12-01T17:17:26Z</cp:lastPrinted>
  <dcterms:modified xsi:type="dcterms:W3CDTF">2021-12-02T15:38:57Z</dcterms:modified>
</cp:coreProperties>
</file>