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8288000" cy="10287000"/>
  <p:notesSz cx="6858000" cy="9144000"/>
  <p:embeddedFontLst>
    <p:embeddedFont>
      <p:font typeface="Montserrat Classic" panose="020B0604020202020204" charset="0"/>
      <p:regular r:id="rId18"/>
    </p:embeddedFont>
    <p:embeddedFont>
      <p:font typeface="Poppins" panose="00000500000000000000" pitchFamily="2" charset="0"/>
      <p:regular r:id="rId19"/>
    </p:embeddedFont>
    <p:embeddedFont>
      <p:font typeface="Poppins Bold" panose="00000800000000000000" charset="0"/>
      <p:regular r:id="rId20"/>
    </p:embeddedFont>
    <p:embeddedFont>
      <p:font typeface="Poppins Bold Italics" panose="020B0604020202020204" charset="0"/>
      <p:regular r:id="rId21"/>
    </p:embeddedFont>
    <p:embeddedFont>
      <p:font typeface="Poppins Italics" panose="020B0604020202020204" charset="0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39" d="100"/>
          <a:sy n="39" d="100"/>
        </p:scale>
        <p:origin x="940" y="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hyperlink" Target="https://www.irishimmigration.ie/visa-decisions/#visa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7.png"/><Relationship Id="rId4" Type="http://schemas.openxmlformats.org/officeDocument/2006/relationships/hyperlink" Target="http://www.irishimmigration.ie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diasporasupport.ie/returning-to-ireland/wellbeing/" TargetMode="External"/><Relationship Id="rId3" Type="http://schemas.openxmlformats.org/officeDocument/2006/relationships/image" Target="../media/image5.svg"/><Relationship Id="rId7" Type="http://schemas.openxmlformats.org/officeDocument/2006/relationships/hyperlink" Target="https://diasporasupport.ie/returning-to-ireland/children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youtu.be/WsqjgIn57TM" TargetMode="External"/><Relationship Id="rId5" Type="http://schemas.openxmlformats.org/officeDocument/2006/relationships/hyperlink" Target="https://diasporasupport.ie/wp-content/uploads/2023/09/Returning-to-Ireland-Documents-Checklist.pdf" TargetMode="Externa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portal.irishimmigration.ie/en/" TargetMode="External"/><Relationship Id="rId13" Type="http://schemas.openxmlformats.org/officeDocument/2006/relationships/hyperlink" Target="https://www.irishtimes.com/tags/returning-to-ireland/" TargetMode="External"/><Relationship Id="rId3" Type="http://schemas.openxmlformats.org/officeDocument/2006/relationships/image" Target="../media/image5.svg"/><Relationship Id="rId7" Type="http://schemas.openxmlformats.org/officeDocument/2006/relationships/hyperlink" Target="https://www.irishimmigration.ie/visa-decisions/" TargetMode="External"/><Relationship Id="rId12" Type="http://schemas.openxmlformats.org/officeDocument/2006/relationships/hyperlink" Target="https://www.facebook.com/groups/irishexpatsreturninghome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visas.inis.gov.ie/AVATS/OnlineFAQ.aspx" TargetMode="External"/><Relationship Id="rId11" Type="http://schemas.openxmlformats.org/officeDocument/2006/relationships/hyperlink" Target="https://www.safehomeireland.com" TargetMode="External"/><Relationship Id="rId5" Type="http://schemas.openxmlformats.org/officeDocument/2006/relationships/hyperlink" Target="https://www.irishimmigration.ie/wp-content/uploads/2021/07/Immigration-Service-Delivery-Visa-and-Non-Visa-Required-Countries.pdf" TargetMode="External"/><Relationship Id="rId15" Type="http://schemas.openxmlformats.org/officeDocument/2006/relationships/image" Target="../media/image3.png"/><Relationship Id="rId10" Type="http://schemas.openxmlformats.org/officeDocument/2006/relationships/hyperlink" Target="http://diasporasupport.ie/returning-to-ireland/" TargetMode="External"/><Relationship Id="rId4" Type="http://schemas.openxmlformats.org/officeDocument/2006/relationships/hyperlink" Target="http://www.irishimmigration.ie" TargetMode="External"/><Relationship Id="rId9" Type="http://schemas.openxmlformats.org/officeDocument/2006/relationships/hyperlink" Target="https://www.citizensinformation.ie/en/returning_to_ireland/residency_and_citizenship/" TargetMode="External"/><Relationship Id="rId14" Type="http://schemas.openxmlformats.org/officeDocument/2006/relationships/hyperlink" Target="https://diasporasupport.ie/abhaile-2024-recap/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svg"/><Relationship Id="rId18" Type="http://schemas.openxmlformats.org/officeDocument/2006/relationships/image" Target="../media/image3.png"/><Relationship Id="rId3" Type="http://schemas.openxmlformats.org/officeDocument/2006/relationships/image" Target="../media/image5.svg"/><Relationship Id="rId21" Type="http://schemas.openxmlformats.org/officeDocument/2006/relationships/image" Target="../media/image32.png"/><Relationship Id="rId7" Type="http://schemas.openxmlformats.org/officeDocument/2006/relationships/image" Target="../media/image21.svg"/><Relationship Id="rId12" Type="http://schemas.openxmlformats.org/officeDocument/2006/relationships/image" Target="../media/image26.png"/><Relationship Id="rId17" Type="http://schemas.openxmlformats.org/officeDocument/2006/relationships/image" Target="../media/image1.png"/><Relationship Id="rId2" Type="http://schemas.openxmlformats.org/officeDocument/2006/relationships/image" Target="../media/image4.png"/><Relationship Id="rId16" Type="http://schemas.openxmlformats.org/officeDocument/2006/relationships/image" Target="../media/image29.svg"/><Relationship Id="rId20" Type="http://schemas.openxmlformats.org/officeDocument/2006/relationships/image" Target="../media/image3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24" Type="http://schemas.openxmlformats.org/officeDocument/2006/relationships/image" Target="../media/image35.svg"/><Relationship Id="rId5" Type="http://schemas.openxmlformats.org/officeDocument/2006/relationships/image" Target="../media/image19.svg"/><Relationship Id="rId15" Type="http://schemas.openxmlformats.org/officeDocument/2006/relationships/image" Target="../media/image28.png"/><Relationship Id="rId23" Type="http://schemas.openxmlformats.org/officeDocument/2006/relationships/image" Target="../media/image34.png"/><Relationship Id="rId10" Type="http://schemas.openxmlformats.org/officeDocument/2006/relationships/image" Target="../media/image24.png"/><Relationship Id="rId19" Type="http://schemas.openxmlformats.org/officeDocument/2006/relationships/image" Target="../media/image30.png"/><Relationship Id="rId4" Type="http://schemas.openxmlformats.org/officeDocument/2006/relationships/image" Target="../media/image18.png"/><Relationship Id="rId9" Type="http://schemas.openxmlformats.org/officeDocument/2006/relationships/image" Target="../media/image23.svg"/><Relationship Id="rId14" Type="http://schemas.openxmlformats.org/officeDocument/2006/relationships/hyperlink" Target="https://www.tiktok.com/@irishdiasporasupport/" TargetMode="External"/><Relationship Id="rId22" Type="http://schemas.openxmlformats.org/officeDocument/2006/relationships/image" Target="../media/image33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iasporasupport.ie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hyperlink" Target="http://www.irishimmigration.ie" TargetMode="Externa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5.svg"/><Relationship Id="rId7" Type="http://schemas.openxmlformats.org/officeDocument/2006/relationships/image" Target="../media/image12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10" Type="http://schemas.openxmlformats.org/officeDocument/2006/relationships/image" Target="../media/image3.png"/><Relationship Id="rId4" Type="http://schemas.openxmlformats.org/officeDocument/2006/relationships/image" Target="../media/image9.png"/><Relationship Id="rId9" Type="http://schemas.openxmlformats.org/officeDocument/2006/relationships/image" Target="../media/image14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hyperlink" Target="https://www.visas.inis.gov.ie/avats/OnlineHome.aspx" TargetMode="Externa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hyperlink" Target="https://www.dfa.ie/embassies/irish-embassies-abroad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A9A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9011970" cy="9258300"/>
            <a:chOff x="0" y="0"/>
            <a:chExt cx="2222602" cy="228335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222602" cy="2283354"/>
            </a:xfrm>
            <a:custGeom>
              <a:avLst/>
              <a:gdLst/>
              <a:ahLst/>
              <a:cxnLst/>
              <a:rect l="l" t="t" r="r" b="b"/>
              <a:pathLst>
                <a:path w="2222602" h="2283354">
                  <a:moveTo>
                    <a:pt x="0" y="0"/>
                  </a:moveTo>
                  <a:lnTo>
                    <a:pt x="2222602" y="0"/>
                  </a:lnTo>
                  <a:lnTo>
                    <a:pt x="2222602" y="2283354"/>
                  </a:lnTo>
                  <a:lnTo>
                    <a:pt x="0" y="228335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NL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2222602" cy="2330979"/>
            </a:xfrm>
            <a:prstGeom prst="rect">
              <a:avLst/>
            </a:prstGeom>
          </p:spPr>
          <p:txBody>
            <a:bodyPr lIns="54249" tIns="54249" rIns="54249" bIns="54249" rtlCol="0" anchor="ctr"/>
            <a:lstStyle/>
            <a:p>
              <a:pPr algn="ctr">
                <a:lnSpc>
                  <a:spcPts val="2691"/>
                </a:lnSpc>
              </a:pPr>
              <a:endParaRPr/>
            </a:p>
          </p:txBody>
        </p:sp>
      </p:grpSp>
      <p:sp>
        <p:nvSpPr>
          <p:cNvPr id="5" name="AutoShape 5"/>
          <p:cNvSpPr/>
          <p:nvPr/>
        </p:nvSpPr>
        <p:spPr>
          <a:xfrm>
            <a:off x="919104" y="3618499"/>
            <a:ext cx="3237251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NL"/>
          </a:p>
        </p:txBody>
      </p:sp>
      <p:sp>
        <p:nvSpPr>
          <p:cNvPr id="6" name="Freeform 6"/>
          <p:cNvSpPr/>
          <p:nvPr/>
        </p:nvSpPr>
        <p:spPr>
          <a:xfrm>
            <a:off x="919104" y="6835141"/>
            <a:ext cx="5614875" cy="1613842"/>
          </a:xfrm>
          <a:custGeom>
            <a:avLst/>
            <a:gdLst/>
            <a:ahLst/>
            <a:cxnLst/>
            <a:rect l="l" t="t" r="r" b="b"/>
            <a:pathLst>
              <a:path w="5614875" h="1613842">
                <a:moveTo>
                  <a:pt x="0" y="0"/>
                </a:moveTo>
                <a:lnTo>
                  <a:pt x="5614875" y="0"/>
                </a:lnTo>
                <a:lnTo>
                  <a:pt x="5614875" y="1613842"/>
                </a:lnTo>
                <a:lnTo>
                  <a:pt x="0" y="161384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NL"/>
          </a:p>
        </p:txBody>
      </p:sp>
      <p:sp>
        <p:nvSpPr>
          <p:cNvPr id="7" name="Freeform 7"/>
          <p:cNvSpPr/>
          <p:nvPr/>
        </p:nvSpPr>
        <p:spPr>
          <a:xfrm>
            <a:off x="9011970" y="38905"/>
            <a:ext cx="9219395" cy="9219395"/>
          </a:xfrm>
          <a:custGeom>
            <a:avLst/>
            <a:gdLst/>
            <a:ahLst/>
            <a:cxnLst/>
            <a:rect l="l" t="t" r="r" b="b"/>
            <a:pathLst>
              <a:path w="9219395" h="9219395">
                <a:moveTo>
                  <a:pt x="0" y="0"/>
                </a:moveTo>
                <a:lnTo>
                  <a:pt x="9219395" y="0"/>
                </a:lnTo>
                <a:lnTo>
                  <a:pt x="9219395" y="9219395"/>
                </a:lnTo>
                <a:lnTo>
                  <a:pt x="0" y="921939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NL"/>
          </a:p>
        </p:txBody>
      </p:sp>
      <p:sp>
        <p:nvSpPr>
          <p:cNvPr id="8" name="TextBox 8"/>
          <p:cNvSpPr txBox="1"/>
          <p:nvPr/>
        </p:nvSpPr>
        <p:spPr>
          <a:xfrm>
            <a:off x="919104" y="1228725"/>
            <a:ext cx="7173762" cy="20113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74"/>
              </a:lnSpc>
            </a:pPr>
            <a:r>
              <a:rPr lang="en-US" sz="8558" b="1" spc="-427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Returning to Ireland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19104" y="3918536"/>
            <a:ext cx="6785567" cy="1912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773"/>
              </a:lnSpc>
            </a:pPr>
            <a:r>
              <a:rPr lang="en-US" sz="2695" b="1" i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Practical Information </a:t>
            </a:r>
            <a:r>
              <a:rPr lang="en-US" sz="2695" i="1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and an overview of the Irish immigration process for </a:t>
            </a:r>
            <a:r>
              <a:rPr lang="en-US" sz="2695" b="1" i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non-EU Spouses and Partners of Irish citizens.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009600" y="6408782"/>
            <a:ext cx="808265" cy="992290"/>
          </a:xfrm>
          <a:custGeom>
            <a:avLst/>
            <a:gdLst/>
            <a:ahLst/>
            <a:cxnLst/>
            <a:rect l="l" t="t" r="r" b="b"/>
            <a:pathLst>
              <a:path w="808265" h="992290">
                <a:moveTo>
                  <a:pt x="0" y="0"/>
                </a:moveTo>
                <a:lnTo>
                  <a:pt x="808265" y="0"/>
                </a:lnTo>
                <a:lnTo>
                  <a:pt x="808265" y="992290"/>
                </a:lnTo>
                <a:lnTo>
                  <a:pt x="0" y="9922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NL"/>
          </a:p>
        </p:txBody>
      </p:sp>
      <p:sp>
        <p:nvSpPr>
          <p:cNvPr id="3" name="TextBox 3"/>
          <p:cNvSpPr txBox="1"/>
          <p:nvPr/>
        </p:nvSpPr>
        <p:spPr>
          <a:xfrm>
            <a:off x="2879812" y="1133792"/>
            <a:ext cx="1144191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EFFF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TITLE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2099510"/>
            <a:ext cx="15808196" cy="7442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04"/>
              </a:lnSpc>
            </a:pPr>
            <a:endParaRPr/>
          </a:p>
        </p:txBody>
      </p:sp>
      <p:sp>
        <p:nvSpPr>
          <p:cNvPr id="5" name="TextBox 5"/>
          <p:cNvSpPr txBox="1"/>
          <p:nvPr/>
        </p:nvSpPr>
        <p:spPr>
          <a:xfrm>
            <a:off x="12041508" y="6207697"/>
            <a:ext cx="4795389" cy="12896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39"/>
              </a:lnSpc>
            </a:pPr>
            <a:r>
              <a:rPr lang="en-US" sz="359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Visa vs. non-visa required?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2260600"/>
            <a:ext cx="16230600" cy="5278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98826" lvl="1" indent="-399413" algn="l">
              <a:lnSpc>
                <a:spcPts val="5179"/>
              </a:lnSpc>
              <a:buFont typeface="Arial"/>
              <a:buChar char="•"/>
            </a:pPr>
            <a:r>
              <a:rPr lang="en-US" sz="36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Processing times </a:t>
            </a:r>
            <a:r>
              <a:rPr lang="en-US" sz="3699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are variable</a:t>
            </a:r>
            <a:r>
              <a:rPr lang="en-US" sz="36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and depend on where the application is being processed</a:t>
            </a:r>
          </a:p>
          <a:p>
            <a:pPr marL="798826" lvl="1" indent="-399413" algn="l">
              <a:lnSpc>
                <a:spcPts val="5179"/>
              </a:lnSpc>
              <a:buFont typeface="Arial"/>
              <a:buChar char="•"/>
            </a:pPr>
            <a:r>
              <a:rPr lang="en-US" sz="36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Factor in plenty of time to apply prior to your desired travel date to Ireland (process can take upwards of 9 months-year)</a:t>
            </a:r>
          </a:p>
          <a:p>
            <a:pPr marL="798826" lvl="1" indent="-399413" algn="l">
              <a:lnSpc>
                <a:spcPts val="5179"/>
              </a:lnSpc>
              <a:buFont typeface="Arial"/>
              <a:buChar char="•"/>
            </a:pPr>
            <a:r>
              <a:rPr lang="en-US" sz="36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Current processing times in Dublin for visas and appeals can be found </a:t>
            </a:r>
            <a:r>
              <a:rPr lang="en-US" sz="3699" b="1" u="sng">
                <a:solidFill>
                  <a:srgbClr val="3D94BA"/>
                </a:solidFill>
                <a:latin typeface="Poppins Bold"/>
                <a:ea typeface="Poppins Bold"/>
                <a:cs typeface="Poppins Bold"/>
                <a:sym typeface="Poppins Bold"/>
                <a:hlinkClick r:id="rId4" tooltip="https://www.irishimmigration.ie/visa-decisions/#visa"/>
              </a:rPr>
              <a:t>here</a:t>
            </a:r>
            <a:r>
              <a:rPr lang="en-US" sz="36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or check the local embassy/consulate for information</a:t>
            </a:r>
          </a:p>
          <a:p>
            <a:pPr marL="798826" lvl="1" indent="-399413" algn="l">
              <a:lnSpc>
                <a:spcPts val="5179"/>
              </a:lnSpc>
              <a:buFont typeface="Arial"/>
              <a:buChar char="•"/>
            </a:pPr>
            <a:r>
              <a:rPr lang="en-US" sz="36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If application is refused, applicants have 2 months from the date on the refusal to submit an appeal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30746" y="9221573"/>
            <a:ext cx="13537222" cy="618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RETURNING TO IRELAND: IMMIGRATION 101</a:t>
            </a:r>
          </a:p>
        </p:txBody>
      </p:sp>
      <p:sp>
        <p:nvSpPr>
          <p:cNvPr id="8" name="AutoShape 8"/>
          <p:cNvSpPr/>
          <p:nvPr/>
        </p:nvSpPr>
        <p:spPr>
          <a:xfrm>
            <a:off x="14523" y="8875521"/>
            <a:ext cx="18288000" cy="1415370"/>
          </a:xfrm>
          <a:prstGeom prst="rect">
            <a:avLst/>
          </a:prstGeom>
          <a:solidFill>
            <a:srgbClr val="3D94BA"/>
          </a:solidFill>
        </p:spPr>
        <p:txBody>
          <a:bodyPr/>
          <a:lstStyle/>
          <a:p>
            <a:endParaRPr lang="en-NL"/>
          </a:p>
        </p:txBody>
      </p:sp>
      <p:sp>
        <p:nvSpPr>
          <p:cNvPr id="9" name="Freeform 9"/>
          <p:cNvSpPr/>
          <p:nvPr/>
        </p:nvSpPr>
        <p:spPr>
          <a:xfrm>
            <a:off x="16616319" y="8999056"/>
            <a:ext cx="1214082" cy="1168299"/>
          </a:xfrm>
          <a:custGeom>
            <a:avLst/>
            <a:gdLst/>
            <a:ahLst/>
            <a:cxnLst/>
            <a:rect l="l" t="t" r="r" b="b"/>
            <a:pathLst>
              <a:path w="1214082" h="1168299">
                <a:moveTo>
                  <a:pt x="0" y="0"/>
                </a:moveTo>
                <a:lnTo>
                  <a:pt x="1214082" y="0"/>
                </a:lnTo>
                <a:lnTo>
                  <a:pt x="1214082" y="1168299"/>
                </a:lnTo>
                <a:lnTo>
                  <a:pt x="0" y="116829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NL"/>
          </a:p>
        </p:txBody>
      </p:sp>
      <p:sp>
        <p:nvSpPr>
          <p:cNvPr id="10" name="TextBox 10"/>
          <p:cNvSpPr txBox="1"/>
          <p:nvPr/>
        </p:nvSpPr>
        <p:spPr>
          <a:xfrm>
            <a:off x="930746" y="9221573"/>
            <a:ext cx="13537222" cy="1218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FÁILTE BACK: RETURNING TO IRELAND</a:t>
            </a:r>
          </a:p>
          <a:p>
            <a:pPr algn="l">
              <a:lnSpc>
                <a:spcPts val="4759"/>
              </a:lnSpc>
            </a:pPr>
            <a:endParaRPr lang="en-US" sz="3399" b="1">
              <a:solidFill>
                <a:srgbClr val="FFFFFF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028700" y="981075"/>
            <a:ext cx="16230600" cy="847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359"/>
              </a:lnSpc>
            </a:pPr>
            <a:r>
              <a:rPr lang="en-US" sz="5299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PROCESSING TIMES AND APPEALS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009600" y="6408782"/>
            <a:ext cx="808265" cy="992290"/>
          </a:xfrm>
          <a:custGeom>
            <a:avLst/>
            <a:gdLst/>
            <a:ahLst/>
            <a:cxnLst/>
            <a:rect l="l" t="t" r="r" b="b"/>
            <a:pathLst>
              <a:path w="808265" h="992290">
                <a:moveTo>
                  <a:pt x="0" y="0"/>
                </a:moveTo>
                <a:lnTo>
                  <a:pt x="808265" y="0"/>
                </a:lnTo>
                <a:lnTo>
                  <a:pt x="808265" y="992290"/>
                </a:lnTo>
                <a:lnTo>
                  <a:pt x="0" y="9922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NL"/>
          </a:p>
        </p:txBody>
      </p:sp>
      <p:sp>
        <p:nvSpPr>
          <p:cNvPr id="3" name="TextBox 3"/>
          <p:cNvSpPr txBox="1"/>
          <p:nvPr/>
        </p:nvSpPr>
        <p:spPr>
          <a:xfrm>
            <a:off x="2879812" y="1133792"/>
            <a:ext cx="1144191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EFFF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TITLE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2099510"/>
            <a:ext cx="15808196" cy="7442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04"/>
              </a:lnSpc>
            </a:pPr>
            <a:endParaRPr/>
          </a:p>
        </p:txBody>
      </p:sp>
      <p:sp>
        <p:nvSpPr>
          <p:cNvPr id="5" name="TextBox 5"/>
          <p:cNvSpPr txBox="1"/>
          <p:nvPr/>
        </p:nvSpPr>
        <p:spPr>
          <a:xfrm>
            <a:off x="12041508" y="6207697"/>
            <a:ext cx="4795389" cy="12896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39"/>
              </a:lnSpc>
            </a:pPr>
            <a:r>
              <a:rPr lang="en-US" sz="359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Visa vs. non-visa required?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2260600"/>
            <a:ext cx="16230600" cy="6187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42005" lvl="1" indent="-421003" algn="l">
              <a:lnSpc>
                <a:spcPts val="5459"/>
              </a:lnSpc>
              <a:buFont typeface="Arial"/>
              <a:buChar char="•"/>
            </a:pPr>
            <a:r>
              <a:rPr lang="en-US" sz="38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Arrive and go through immigration together, if possible - go to the 'Non-EU' queue</a:t>
            </a:r>
          </a:p>
          <a:p>
            <a:pPr marL="1684010" lvl="2" indent="-561337" algn="l">
              <a:lnSpc>
                <a:spcPts val="5459"/>
              </a:lnSpc>
              <a:buFont typeface="Arial"/>
              <a:buChar char="⚬"/>
            </a:pPr>
            <a:r>
              <a:rPr lang="en-US" sz="38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If not travelling together, make sure your partner or spouse has your contact details. Picture of your passport can be helpful!</a:t>
            </a:r>
          </a:p>
          <a:p>
            <a:pPr marL="842005" lvl="1" indent="-421003" algn="l">
              <a:lnSpc>
                <a:spcPts val="5459"/>
              </a:lnSpc>
              <a:buFont typeface="Arial"/>
              <a:buChar char="•"/>
            </a:pPr>
            <a:r>
              <a:rPr lang="en-US" sz="38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Have supporting documentation ready to present</a:t>
            </a:r>
          </a:p>
          <a:p>
            <a:pPr marL="842005" lvl="1" indent="-421003" algn="l">
              <a:lnSpc>
                <a:spcPts val="5459"/>
              </a:lnSpc>
              <a:buFont typeface="Arial"/>
              <a:buChar char="•"/>
            </a:pPr>
            <a:r>
              <a:rPr lang="en-US" sz="3899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Non-EU spouse/partner: </a:t>
            </a:r>
            <a:r>
              <a:rPr lang="en-US" sz="38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must state intention to register for residency as spouse/partner. This will generate an 'entry stamp' that will let you then register</a:t>
            </a:r>
          </a:p>
        </p:txBody>
      </p:sp>
      <p:sp>
        <p:nvSpPr>
          <p:cNvPr id="7" name="AutoShape 7"/>
          <p:cNvSpPr/>
          <p:nvPr/>
        </p:nvSpPr>
        <p:spPr>
          <a:xfrm>
            <a:off x="14523" y="8875521"/>
            <a:ext cx="18288000" cy="1415370"/>
          </a:xfrm>
          <a:prstGeom prst="rect">
            <a:avLst/>
          </a:prstGeom>
          <a:solidFill>
            <a:srgbClr val="3D94BA"/>
          </a:solidFill>
        </p:spPr>
        <p:txBody>
          <a:bodyPr/>
          <a:lstStyle/>
          <a:p>
            <a:endParaRPr lang="en-NL"/>
          </a:p>
        </p:txBody>
      </p:sp>
      <p:sp>
        <p:nvSpPr>
          <p:cNvPr id="8" name="Freeform 8"/>
          <p:cNvSpPr/>
          <p:nvPr/>
        </p:nvSpPr>
        <p:spPr>
          <a:xfrm>
            <a:off x="16616319" y="8999056"/>
            <a:ext cx="1214082" cy="1168299"/>
          </a:xfrm>
          <a:custGeom>
            <a:avLst/>
            <a:gdLst/>
            <a:ahLst/>
            <a:cxnLst/>
            <a:rect l="l" t="t" r="r" b="b"/>
            <a:pathLst>
              <a:path w="1214082" h="1168299">
                <a:moveTo>
                  <a:pt x="0" y="0"/>
                </a:moveTo>
                <a:lnTo>
                  <a:pt x="1214082" y="0"/>
                </a:lnTo>
                <a:lnTo>
                  <a:pt x="1214082" y="1168299"/>
                </a:lnTo>
                <a:lnTo>
                  <a:pt x="0" y="116829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NL"/>
          </a:p>
        </p:txBody>
      </p:sp>
      <p:sp>
        <p:nvSpPr>
          <p:cNvPr id="9" name="TextBox 9"/>
          <p:cNvSpPr txBox="1"/>
          <p:nvPr/>
        </p:nvSpPr>
        <p:spPr>
          <a:xfrm>
            <a:off x="930746" y="9221573"/>
            <a:ext cx="13537222" cy="1218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FÁILTE BACK: RETURNING TO IRELAND</a:t>
            </a:r>
          </a:p>
          <a:p>
            <a:pPr algn="l">
              <a:lnSpc>
                <a:spcPts val="4759"/>
              </a:lnSpc>
            </a:pPr>
            <a:endParaRPr lang="en-US" sz="3399" b="1">
              <a:solidFill>
                <a:srgbClr val="FFFFFF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028700" y="981075"/>
            <a:ext cx="16230600" cy="847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359"/>
              </a:lnSpc>
            </a:pPr>
            <a:r>
              <a:rPr lang="en-US" sz="5299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ARRIVAL IN IRELAND - AT BORDER CONTROL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009600" y="6408782"/>
            <a:ext cx="808265" cy="992290"/>
          </a:xfrm>
          <a:custGeom>
            <a:avLst/>
            <a:gdLst/>
            <a:ahLst/>
            <a:cxnLst/>
            <a:rect l="l" t="t" r="r" b="b"/>
            <a:pathLst>
              <a:path w="808265" h="992290">
                <a:moveTo>
                  <a:pt x="0" y="0"/>
                </a:moveTo>
                <a:lnTo>
                  <a:pt x="808265" y="0"/>
                </a:lnTo>
                <a:lnTo>
                  <a:pt x="808265" y="992290"/>
                </a:lnTo>
                <a:lnTo>
                  <a:pt x="0" y="9922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NL"/>
          </a:p>
        </p:txBody>
      </p:sp>
      <p:sp>
        <p:nvSpPr>
          <p:cNvPr id="3" name="Freeform 3"/>
          <p:cNvSpPr/>
          <p:nvPr/>
        </p:nvSpPr>
        <p:spPr>
          <a:xfrm>
            <a:off x="1028700" y="2590464"/>
            <a:ext cx="7770995" cy="5106073"/>
          </a:xfrm>
          <a:custGeom>
            <a:avLst/>
            <a:gdLst/>
            <a:ahLst/>
            <a:cxnLst/>
            <a:rect l="l" t="t" r="r" b="b"/>
            <a:pathLst>
              <a:path w="7770995" h="5106073">
                <a:moveTo>
                  <a:pt x="0" y="0"/>
                </a:moveTo>
                <a:lnTo>
                  <a:pt x="7770995" y="0"/>
                </a:lnTo>
                <a:lnTo>
                  <a:pt x="7770995" y="5106072"/>
                </a:lnTo>
                <a:lnTo>
                  <a:pt x="0" y="510607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NL"/>
          </a:p>
        </p:txBody>
      </p:sp>
      <p:sp>
        <p:nvSpPr>
          <p:cNvPr id="4" name="TextBox 4"/>
          <p:cNvSpPr txBox="1"/>
          <p:nvPr/>
        </p:nvSpPr>
        <p:spPr>
          <a:xfrm>
            <a:off x="2879812" y="1133792"/>
            <a:ext cx="1144191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EFFF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TITLE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9144000" y="1963166"/>
            <a:ext cx="8686401" cy="6711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60"/>
              </a:lnSpc>
            </a:pPr>
            <a:r>
              <a:rPr lang="en-US" sz="2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After arrival, every non-EU/EEA citizen must register for residency permission with immigration within 90 days, or before entry stamp expires (whichever is first). </a:t>
            </a:r>
          </a:p>
          <a:p>
            <a:pPr algn="l">
              <a:lnSpc>
                <a:spcPts val="3360"/>
              </a:lnSpc>
            </a:pPr>
            <a:endParaRPr lang="en-US" sz="24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3360"/>
              </a:lnSpc>
            </a:pPr>
            <a:r>
              <a:rPr lang="en-US" sz="2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There are currently </a:t>
            </a:r>
            <a:r>
              <a:rPr lang="en-US" sz="24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delays in getting registration appointments</a:t>
            </a:r>
            <a:r>
              <a:rPr lang="en-US" sz="2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and this is taking longer than 90 days at present - so if possible, make the appointment before returning. Using their own personal </a:t>
            </a:r>
            <a:r>
              <a:rPr lang="en-US" sz="24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Digital Contact Centre</a:t>
            </a:r>
            <a:r>
              <a:rPr lang="en-US" sz="2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account, they must make an appointment online to register in-person at the Registration Office, 13-14 Burgh Quay, Dublin 2</a:t>
            </a:r>
          </a:p>
          <a:p>
            <a:pPr algn="l">
              <a:lnSpc>
                <a:spcPts val="3360"/>
              </a:lnSpc>
            </a:pPr>
            <a:endParaRPr lang="en-US" sz="24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3360"/>
              </a:lnSpc>
            </a:pPr>
            <a:r>
              <a:rPr lang="en-US" sz="2400" b="1" i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NOTE: </a:t>
            </a:r>
            <a:r>
              <a:rPr lang="en-US" sz="2400" i="1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Irish spouse or partner must attend registration with applicant. Docs to bring include passports, proof of address, proof of finances, and marriage cert/preclearance letter.</a:t>
            </a:r>
          </a:p>
        </p:txBody>
      </p:sp>
      <p:sp>
        <p:nvSpPr>
          <p:cNvPr id="6" name="AutoShape 6"/>
          <p:cNvSpPr/>
          <p:nvPr/>
        </p:nvSpPr>
        <p:spPr>
          <a:xfrm>
            <a:off x="14523" y="8875521"/>
            <a:ext cx="18288000" cy="1415370"/>
          </a:xfrm>
          <a:prstGeom prst="rect">
            <a:avLst/>
          </a:prstGeom>
          <a:solidFill>
            <a:srgbClr val="3D94BA"/>
          </a:solidFill>
        </p:spPr>
        <p:txBody>
          <a:bodyPr/>
          <a:lstStyle/>
          <a:p>
            <a:endParaRPr lang="en-NL"/>
          </a:p>
        </p:txBody>
      </p:sp>
      <p:sp>
        <p:nvSpPr>
          <p:cNvPr id="7" name="Freeform 7"/>
          <p:cNvSpPr/>
          <p:nvPr/>
        </p:nvSpPr>
        <p:spPr>
          <a:xfrm>
            <a:off x="16616319" y="8999056"/>
            <a:ext cx="1214082" cy="1168299"/>
          </a:xfrm>
          <a:custGeom>
            <a:avLst/>
            <a:gdLst/>
            <a:ahLst/>
            <a:cxnLst/>
            <a:rect l="l" t="t" r="r" b="b"/>
            <a:pathLst>
              <a:path w="1214082" h="1168299">
                <a:moveTo>
                  <a:pt x="0" y="0"/>
                </a:moveTo>
                <a:lnTo>
                  <a:pt x="1214082" y="0"/>
                </a:lnTo>
                <a:lnTo>
                  <a:pt x="1214082" y="1168299"/>
                </a:lnTo>
                <a:lnTo>
                  <a:pt x="0" y="116829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NL"/>
          </a:p>
        </p:txBody>
      </p:sp>
      <p:sp>
        <p:nvSpPr>
          <p:cNvPr id="8" name="TextBox 8"/>
          <p:cNvSpPr txBox="1"/>
          <p:nvPr/>
        </p:nvSpPr>
        <p:spPr>
          <a:xfrm>
            <a:off x="930746" y="9221573"/>
            <a:ext cx="13537222" cy="1218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FÁILTE BACK: RETURNING TO IRELAND</a:t>
            </a:r>
          </a:p>
          <a:p>
            <a:pPr algn="l">
              <a:lnSpc>
                <a:spcPts val="4759"/>
              </a:lnSpc>
            </a:pPr>
            <a:endParaRPr lang="en-US" sz="3399" b="1">
              <a:solidFill>
                <a:srgbClr val="FFFFFF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028700" y="981075"/>
            <a:ext cx="16230600" cy="847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359"/>
              </a:lnSpc>
            </a:pPr>
            <a:r>
              <a:rPr lang="en-US" sz="5299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REGISTERING FOR RESIDENCY PERMISSION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009600" y="6408782"/>
            <a:ext cx="808265" cy="992290"/>
          </a:xfrm>
          <a:custGeom>
            <a:avLst/>
            <a:gdLst/>
            <a:ahLst/>
            <a:cxnLst/>
            <a:rect l="l" t="t" r="r" b="b"/>
            <a:pathLst>
              <a:path w="808265" h="992290">
                <a:moveTo>
                  <a:pt x="0" y="0"/>
                </a:moveTo>
                <a:lnTo>
                  <a:pt x="808265" y="0"/>
                </a:lnTo>
                <a:lnTo>
                  <a:pt x="808265" y="992290"/>
                </a:lnTo>
                <a:lnTo>
                  <a:pt x="0" y="9922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NL"/>
          </a:p>
        </p:txBody>
      </p:sp>
      <p:sp>
        <p:nvSpPr>
          <p:cNvPr id="3" name="TextBox 3"/>
          <p:cNvSpPr txBox="1"/>
          <p:nvPr/>
        </p:nvSpPr>
        <p:spPr>
          <a:xfrm>
            <a:off x="2879812" y="1133792"/>
            <a:ext cx="1144191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EFFF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TITLE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2099510"/>
            <a:ext cx="15808196" cy="7442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04"/>
              </a:lnSpc>
            </a:pPr>
            <a:endParaRPr/>
          </a:p>
        </p:txBody>
      </p:sp>
      <p:sp>
        <p:nvSpPr>
          <p:cNvPr id="5" name="TextBox 5"/>
          <p:cNvSpPr txBox="1"/>
          <p:nvPr/>
        </p:nvSpPr>
        <p:spPr>
          <a:xfrm>
            <a:off x="12041508" y="6207697"/>
            <a:ext cx="4795389" cy="12896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39"/>
              </a:lnSpc>
            </a:pPr>
            <a:r>
              <a:rPr lang="en-US" sz="359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Visa vs. non-visa required?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2260600"/>
            <a:ext cx="8115300" cy="60185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20416" lvl="1" indent="-410208" algn="l">
              <a:lnSpc>
                <a:spcPts val="5319"/>
              </a:lnSpc>
              <a:buFont typeface="Arial"/>
              <a:buChar char="•"/>
            </a:pPr>
            <a:r>
              <a:rPr lang="en-US" sz="3799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The applicant is the non-Irish citizen</a:t>
            </a:r>
          </a:p>
          <a:p>
            <a:pPr marL="820416" lvl="1" indent="-410208" algn="l">
              <a:lnSpc>
                <a:spcPts val="5319"/>
              </a:lnSpc>
              <a:buFont typeface="Arial"/>
              <a:buChar char="•"/>
            </a:pPr>
            <a:r>
              <a:rPr lang="en-US" sz="37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The Irish citizen plays a </a:t>
            </a:r>
            <a:r>
              <a:rPr lang="en-US" sz="3799" b="1">
                <a:solidFill>
                  <a:srgbClr val="3D94BA"/>
                </a:solidFill>
                <a:latin typeface="Poppins Bold"/>
                <a:ea typeface="Poppins Bold"/>
                <a:cs typeface="Poppins Bold"/>
                <a:sym typeface="Poppins Bold"/>
              </a:rPr>
              <a:t>supporting role</a:t>
            </a:r>
            <a:r>
              <a:rPr lang="en-US" sz="37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for spouse or de facto partner </a:t>
            </a:r>
          </a:p>
          <a:p>
            <a:pPr marL="820416" lvl="1" indent="-410208" algn="l">
              <a:lnSpc>
                <a:spcPts val="5319"/>
              </a:lnSpc>
              <a:buFont typeface="Arial"/>
              <a:buChar char="•"/>
            </a:pPr>
            <a:r>
              <a:rPr lang="en-US" sz="3799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Always check </a:t>
            </a:r>
            <a:r>
              <a:rPr lang="en-US" sz="3799" b="1" u="sng">
                <a:solidFill>
                  <a:srgbClr val="3D94BA"/>
                </a:solidFill>
                <a:latin typeface="Poppins Bold"/>
                <a:ea typeface="Poppins Bold"/>
                <a:cs typeface="Poppins Bold"/>
                <a:sym typeface="Poppins Bold"/>
                <a:hlinkClick r:id="rId4" tooltip="http://www.irishimmigration.ie"/>
              </a:rPr>
              <a:t>irishimmigration.ie</a:t>
            </a:r>
            <a:r>
              <a:rPr lang="en-US" sz="37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and local embassy/consulate sites for the latest official information</a:t>
            </a:r>
          </a:p>
        </p:txBody>
      </p:sp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10101374" y="2462609"/>
            <a:ext cx="7381264" cy="5926351"/>
            <a:chOff x="0" y="0"/>
            <a:chExt cx="7467600" cy="599567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7467600" cy="4513580"/>
            </a:xfrm>
            <a:custGeom>
              <a:avLst/>
              <a:gdLst/>
              <a:ahLst/>
              <a:cxnLst/>
              <a:rect l="l" t="t" r="r" b="b"/>
              <a:pathLst>
                <a:path w="7467600" h="4513580">
                  <a:moveTo>
                    <a:pt x="7127240" y="0"/>
                  </a:moveTo>
                  <a:lnTo>
                    <a:pt x="340360" y="0"/>
                  </a:lnTo>
                  <a:cubicBezTo>
                    <a:pt x="152400" y="0"/>
                    <a:pt x="0" y="152400"/>
                    <a:pt x="0" y="340360"/>
                  </a:cubicBezTo>
                  <a:lnTo>
                    <a:pt x="0" y="4513580"/>
                  </a:lnTo>
                  <a:lnTo>
                    <a:pt x="7467600" y="4513580"/>
                  </a:lnTo>
                  <a:lnTo>
                    <a:pt x="7467600" y="340360"/>
                  </a:lnTo>
                  <a:cubicBezTo>
                    <a:pt x="7467600" y="152400"/>
                    <a:pt x="7315200" y="0"/>
                    <a:pt x="7127240" y="0"/>
                  </a:cubicBezTo>
                  <a:close/>
                  <a:moveTo>
                    <a:pt x="7142480" y="4188460"/>
                  </a:moveTo>
                  <a:lnTo>
                    <a:pt x="314961" y="4188460"/>
                  </a:lnTo>
                  <a:lnTo>
                    <a:pt x="314961" y="353060"/>
                  </a:lnTo>
                  <a:lnTo>
                    <a:pt x="7142480" y="353060"/>
                  </a:lnTo>
                  <a:lnTo>
                    <a:pt x="7142480" y="41884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NL"/>
            </a:p>
          </p:txBody>
        </p:sp>
        <p:sp>
          <p:nvSpPr>
            <p:cNvPr id="9" name="Freeform 9"/>
            <p:cNvSpPr/>
            <p:nvPr/>
          </p:nvSpPr>
          <p:spPr>
            <a:xfrm>
              <a:off x="0" y="4514850"/>
              <a:ext cx="7467600" cy="695960"/>
            </a:xfrm>
            <a:custGeom>
              <a:avLst/>
              <a:gdLst/>
              <a:ahLst/>
              <a:cxnLst/>
              <a:rect l="l" t="t" r="r" b="b"/>
              <a:pathLst>
                <a:path w="7467600" h="695960">
                  <a:moveTo>
                    <a:pt x="0" y="355600"/>
                  </a:moveTo>
                  <a:cubicBezTo>
                    <a:pt x="0" y="543560"/>
                    <a:pt x="152400" y="695960"/>
                    <a:pt x="340360" y="695960"/>
                  </a:cubicBezTo>
                  <a:lnTo>
                    <a:pt x="7127240" y="695960"/>
                  </a:lnTo>
                  <a:cubicBezTo>
                    <a:pt x="7315200" y="695960"/>
                    <a:pt x="7467600" y="543560"/>
                    <a:pt x="7467600" y="355600"/>
                  </a:cubicBezTo>
                  <a:lnTo>
                    <a:pt x="7467600" y="0"/>
                  </a:lnTo>
                  <a:lnTo>
                    <a:pt x="0" y="0"/>
                  </a:lnTo>
                  <a:lnTo>
                    <a:pt x="0" y="355600"/>
                  </a:lnTo>
                  <a:close/>
                </a:path>
              </a:pathLst>
            </a:custGeom>
            <a:solidFill>
              <a:srgbClr val="E9E9E9"/>
            </a:solidFill>
          </p:spPr>
          <p:txBody>
            <a:bodyPr/>
            <a:lstStyle/>
            <a:p>
              <a:endParaRPr lang="en-NL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2429510" y="5210810"/>
              <a:ext cx="2606040" cy="791210"/>
            </a:xfrm>
            <a:custGeom>
              <a:avLst/>
              <a:gdLst/>
              <a:ahLst/>
              <a:cxnLst/>
              <a:rect l="l" t="t" r="r" b="b"/>
              <a:pathLst>
                <a:path w="2606040" h="791210">
                  <a:moveTo>
                    <a:pt x="1258570" y="0"/>
                  </a:moveTo>
                  <a:lnTo>
                    <a:pt x="453390" y="0"/>
                  </a:lnTo>
                  <a:cubicBezTo>
                    <a:pt x="453390" y="0"/>
                    <a:pt x="429260" y="370840"/>
                    <a:pt x="403860" y="525780"/>
                  </a:cubicBezTo>
                  <a:cubicBezTo>
                    <a:pt x="359410" y="791210"/>
                    <a:pt x="87630" y="706120"/>
                    <a:pt x="10160" y="762000"/>
                  </a:cubicBezTo>
                  <a:cubicBezTo>
                    <a:pt x="0" y="769620"/>
                    <a:pt x="5080" y="786130"/>
                    <a:pt x="17780" y="786130"/>
                  </a:cubicBezTo>
                  <a:lnTo>
                    <a:pt x="2588260" y="786130"/>
                  </a:lnTo>
                  <a:cubicBezTo>
                    <a:pt x="2600960" y="786130"/>
                    <a:pt x="2606040" y="769620"/>
                    <a:pt x="2595880" y="762000"/>
                  </a:cubicBezTo>
                  <a:cubicBezTo>
                    <a:pt x="2518410" y="706120"/>
                    <a:pt x="2246630" y="791210"/>
                    <a:pt x="2202180" y="525780"/>
                  </a:cubicBezTo>
                  <a:cubicBezTo>
                    <a:pt x="2176780" y="370840"/>
                    <a:pt x="2152650" y="0"/>
                    <a:pt x="2152650" y="0"/>
                  </a:cubicBezTo>
                  <a:lnTo>
                    <a:pt x="1258570" y="0"/>
                  </a:lnTo>
                  <a:close/>
                </a:path>
              </a:pathLst>
            </a:custGeom>
            <a:solidFill>
              <a:srgbClr val="BBBBBB"/>
            </a:solidFill>
          </p:spPr>
          <p:txBody>
            <a:bodyPr/>
            <a:lstStyle/>
            <a:p>
              <a:endParaRPr lang="en-NL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314960" y="353060"/>
              <a:ext cx="6827520" cy="3835400"/>
            </a:xfrm>
            <a:custGeom>
              <a:avLst/>
              <a:gdLst/>
              <a:ahLst/>
              <a:cxnLst/>
              <a:rect l="l" t="t" r="r" b="b"/>
              <a:pathLst>
                <a:path w="6827520" h="3835400">
                  <a:moveTo>
                    <a:pt x="0" y="0"/>
                  </a:moveTo>
                  <a:lnTo>
                    <a:pt x="6827520" y="0"/>
                  </a:lnTo>
                  <a:lnTo>
                    <a:pt x="6827520" y="3835400"/>
                  </a:lnTo>
                  <a:lnTo>
                    <a:pt x="0" y="3835400"/>
                  </a:lnTo>
                  <a:close/>
                </a:path>
              </a:pathLst>
            </a:custGeom>
            <a:blipFill>
              <a:blip r:embed="rId5"/>
              <a:stretch>
                <a:fillRect l="-12637" r="-12637"/>
              </a:stretch>
            </a:blipFill>
          </p:spPr>
          <p:txBody>
            <a:bodyPr/>
            <a:lstStyle/>
            <a:p>
              <a:endParaRPr lang="en-NL"/>
            </a:p>
          </p:txBody>
        </p:sp>
      </p:grpSp>
      <p:sp>
        <p:nvSpPr>
          <p:cNvPr id="12" name="AutoShape 12"/>
          <p:cNvSpPr/>
          <p:nvPr/>
        </p:nvSpPr>
        <p:spPr>
          <a:xfrm>
            <a:off x="14523" y="8875521"/>
            <a:ext cx="18288000" cy="1415370"/>
          </a:xfrm>
          <a:prstGeom prst="rect">
            <a:avLst/>
          </a:prstGeom>
          <a:solidFill>
            <a:srgbClr val="3D94BA"/>
          </a:solidFill>
        </p:spPr>
        <p:txBody>
          <a:bodyPr/>
          <a:lstStyle/>
          <a:p>
            <a:endParaRPr lang="en-NL"/>
          </a:p>
        </p:txBody>
      </p:sp>
      <p:sp>
        <p:nvSpPr>
          <p:cNvPr id="13" name="Freeform 13"/>
          <p:cNvSpPr/>
          <p:nvPr/>
        </p:nvSpPr>
        <p:spPr>
          <a:xfrm>
            <a:off x="16616319" y="8999056"/>
            <a:ext cx="1214082" cy="1168299"/>
          </a:xfrm>
          <a:custGeom>
            <a:avLst/>
            <a:gdLst/>
            <a:ahLst/>
            <a:cxnLst/>
            <a:rect l="l" t="t" r="r" b="b"/>
            <a:pathLst>
              <a:path w="1214082" h="1168299">
                <a:moveTo>
                  <a:pt x="0" y="0"/>
                </a:moveTo>
                <a:lnTo>
                  <a:pt x="1214082" y="0"/>
                </a:lnTo>
                <a:lnTo>
                  <a:pt x="1214082" y="1168299"/>
                </a:lnTo>
                <a:lnTo>
                  <a:pt x="0" y="116829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NL"/>
          </a:p>
        </p:txBody>
      </p:sp>
      <p:sp>
        <p:nvSpPr>
          <p:cNvPr id="14" name="TextBox 14"/>
          <p:cNvSpPr txBox="1"/>
          <p:nvPr/>
        </p:nvSpPr>
        <p:spPr>
          <a:xfrm>
            <a:off x="930746" y="9221573"/>
            <a:ext cx="13537222" cy="1218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FÁILTE BACK: RETURNING TO IRELAND</a:t>
            </a:r>
          </a:p>
          <a:p>
            <a:pPr algn="l">
              <a:lnSpc>
                <a:spcPts val="4759"/>
              </a:lnSpc>
            </a:pPr>
            <a:endParaRPr lang="en-US" sz="3399" b="1">
              <a:solidFill>
                <a:srgbClr val="FFFFFF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028700" y="981075"/>
            <a:ext cx="16230600" cy="847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359"/>
              </a:lnSpc>
            </a:pPr>
            <a:r>
              <a:rPr lang="en-US" sz="5299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REMEMBER...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116114" y="6064499"/>
            <a:ext cx="808265" cy="992290"/>
          </a:xfrm>
          <a:custGeom>
            <a:avLst/>
            <a:gdLst/>
            <a:ahLst/>
            <a:cxnLst/>
            <a:rect l="l" t="t" r="r" b="b"/>
            <a:pathLst>
              <a:path w="808265" h="992290">
                <a:moveTo>
                  <a:pt x="0" y="0"/>
                </a:moveTo>
                <a:lnTo>
                  <a:pt x="808265" y="0"/>
                </a:lnTo>
                <a:lnTo>
                  <a:pt x="808265" y="992290"/>
                </a:lnTo>
                <a:lnTo>
                  <a:pt x="0" y="9922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NL"/>
          </a:p>
        </p:txBody>
      </p:sp>
      <p:sp>
        <p:nvSpPr>
          <p:cNvPr id="3" name="TextBox 3"/>
          <p:cNvSpPr txBox="1"/>
          <p:nvPr/>
        </p:nvSpPr>
        <p:spPr>
          <a:xfrm>
            <a:off x="2879812" y="1133792"/>
            <a:ext cx="1144191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EFFF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TITLE</a:t>
            </a:r>
          </a:p>
        </p:txBody>
      </p:sp>
      <p:sp>
        <p:nvSpPr>
          <p:cNvPr id="4" name="AutoShape 4"/>
          <p:cNvSpPr/>
          <p:nvPr/>
        </p:nvSpPr>
        <p:spPr>
          <a:xfrm>
            <a:off x="14523" y="8875521"/>
            <a:ext cx="18288000" cy="1415370"/>
          </a:xfrm>
          <a:prstGeom prst="rect">
            <a:avLst/>
          </a:prstGeom>
          <a:solidFill>
            <a:srgbClr val="3D94BA"/>
          </a:solidFill>
        </p:spPr>
        <p:txBody>
          <a:bodyPr/>
          <a:lstStyle/>
          <a:p>
            <a:endParaRPr lang="en-NL"/>
          </a:p>
        </p:txBody>
      </p:sp>
      <p:sp>
        <p:nvSpPr>
          <p:cNvPr id="5" name="Freeform 5"/>
          <p:cNvSpPr/>
          <p:nvPr/>
        </p:nvSpPr>
        <p:spPr>
          <a:xfrm>
            <a:off x="16616319" y="8999056"/>
            <a:ext cx="1214082" cy="1168299"/>
          </a:xfrm>
          <a:custGeom>
            <a:avLst/>
            <a:gdLst/>
            <a:ahLst/>
            <a:cxnLst/>
            <a:rect l="l" t="t" r="r" b="b"/>
            <a:pathLst>
              <a:path w="1214082" h="1168299">
                <a:moveTo>
                  <a:pt x="0" y="0"/>
                </a:moveTo>
                <a:lnTo>
                  <a:pt x="1214082" y="0"/>
                </a:lnTo>
                <a:lnTo>
                  <a:pt x="1214082" y="1168299"/>
                </a:lnTo>
                <a:lnTo>
                  <a:pt x="0" y="116829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NL"/>
          </a:p>
        </p:txBody>
      </p:sp>
      <p:sp>
        <p:nvSpPr>
          <p:cNvPr id="6" name="TextBox 6"/>
          <p:cNvSpPr txBox="1"/>
          <p:nvPr/>
        </p:nvSpPr>
        <p:spPr>
          <a:xfrm>
            <a:off x="930746" y="9221573"/>
            <a:ext cx="13537222" cy="1218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FÁILTE BACK: RETURNING TO IRELAND</a:t>
            </a:r>
          </a:p>
          <a:p>
            <a:pPr algn="l">
              <a:lnSpc>
                <a:spcPts val="4759"/>
              </a:lnSpc>
            </a:pPr>
            <a:endParaRPr lang="en-US" sz="3399" b="1">
              <a:solidFill>
                <a:srgbClr val="FFFFFF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28700" y="981075"/>
            <a:ext cx="16230600" cy="847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359"/>
              </a:lnSpc>
            </a:pPr>
            <a:r>
              <a:rPr lang="en-US" sz="5299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PRACTICAL TIPS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43223" y="1996758"/>
            <a:ext cx="16478054" cy="6750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12467" lvl="1" indent="-356233" algn="l">
              <a:lnSpc>
                <a:spcPts val="3629"/>
              </a:lnSpc>
              <a:buFont typeface="Arial"/>
              <a:buChar char="•"/>
            </a:pPr>
            <a:r>
              <a:rPr lang="en-US" sz="3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Weigh up the pros and cons - make the right decision for you </a:t>
            </a:r>
          </a:p>
          <a:p>
            <a:pPr marL="712467" lvl="1" indent="-356233" algn="l">
              <a:lnSpc>
                <a:spcPts val="3629"/>
              </a:lnSpc>
              <a:buFont typeface="Arial"/>
              <a:buChar char="•"/>
            </a:pPr>
            <a:r>
              <a:rPr lang="en-US" sz="3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Think of return as re-emigration, and plan accordingly (finances, accommodation, employment, documentation, etc.)</a:t>
            </a:r>
          </a:p>
          <a:p>
            <a:pPr marL="712467" lvl="1" indent="-356233" algn="l">
              <a:lnSpc>
                <a:spcPts val="3629"/>
              </a:lnSpc>
              <a:buFont typeface="Arial"/>
              <a:buChar char="•"/>
            </a:pPr>
            <a:r>
              <a:rPr lang="en-US" sz="3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Do your research before you return using reliable sources of information - download our </a:t>
            </a:r>
            <a:r>
              <a:rPr lang="en-US" sz="3299" u="sng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  <a:hlinkClick r:id="rId5" tooltip="https://diasporasupport.ie/wp-content/uploads/2023/09/Returning-to-Ireland-Documents-Checklist.pdf"/>
              </a:rPr>
              <a:t>essential document checklist</a:t>
            </a:r>
            <a:r>
              <a:rPr lang="en-US" sz="3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</a:p>
          <a:p>
            <a:pPr marL="712467" lvl="1" indent="-356233" algn="l">
              <a:lnSpc>
                <a:spcPts val="3629"/>
              </a:lnSpc>
              <a:buFont typeface="Arial"/>
              <a:buChar char="•"/>
            </a:pPr>
            <a:r>
              <a:rPr lang="en-US" sz="3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Have a realistic timeline and know it may take longer depending on your own personal situation</a:t>
            </a:r>
          </a:p>
          <a:p>
            <a:pPr marL="712467" lvl="1" indent="-356233" algn="l">
              <a:lnSpc>
                <a:spcPts val="3629"/>
              </a:lnSpc>
              <a:buFont typeface="Arial"/>
              <a:buChar char="•"/>
            </a:pPr>
            <a:r>
              <a:rPr lang="en-US" sz="3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Ireland may have changed since you left so get to know the country a new</a:t>
            </a:r>
          </a:p>
          <a:p>
            <a:pPr marL="712467" lvl="1" indent="-356233" algn="l">
              <a:lnSpc>
                <a:spcPts val="3629"/>
              </a:lnSpc>
              <a:buFont typeface="Arial"/>
              <a:buChar char="•"/>
            </a:pPr>
            <a:r>
              <a:rPr lang="en-US" sz="3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Prepare emotionally and give yourself time to adjust to the emotional impact</a:t>
            </a:r>
          </a:p>
          <a:p>
            <a:pPr marL="712467" lvl="1" indent="-356233" algn="l">
              <a:lnSpc>
                <a:spcPts val="3629"/>
              </a:lnSpc>
              <a:buFont typeface="Arial"/>
              <a:buChar char="•"/>
            </a:pPr>
            <a:r>
              <a:rPr lang="en-US" sz="3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Take time to rebuild your social and </a:t>
            </a:r>
            <a:r>
              <a:rPr lang="en-US" sz="3299" u="sng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  <a:hlinkClick r:id="rId6" tooltip="https://youtu.be/WsqjgIn57TM"/>
              </a:rPr>
              <a:t>professional networks</a:t>
            </a:r>
          </a:p>
          <a:p>
            <a:pPr marL="712467" lvl="1" indent="-356233" algn="l">
              <a:lnSpc>
                <a:spcPts val="3629"/>
              </a:lnSpc>
              <a:buFont typeface="Arial"/>
              <a:buChar char="•"/>
            </a:pPr>
            <a:r>
              <a:rPr lang="en-US" sz="3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If </a:t>
            </a:r>
            <a:r>
              <a:rPr lang="en-US" sz="3299" u="sng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  <a:hlinkClick r:id="rId7" tooltip="https://diasporasupport.ie/returning-to-ireland/children/"/>
              </a:rPr>
              <a:t>returning with children</a:t>
            </a:r>
            <a:r>
              <a:rPr lang="en-US" sz="3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involve them in the move and consider the impact on their education and social network</a:t>
            </a:r>
          </a:p>
          <a:p>
            <a:pPr marL="712467" lvl="1" indent="-356233" algn="l">
              <a:lnSpc>
                <a:spcPts val="3629"/>
              </a:lnSpc>
              <a:buFont typeface="Arial"/>
              <a:buChar char="•"/>
            </a:pPr>
            <a:r>
              <a:rPr lang="en-US" sz="3299" u="sng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  <a:hlinkClick r:id="rId8" tooltip="https://diasporasupport.ie/returning-to-ireland/wellbeing/"/>
              </a:rPr>
              <a:t>Mind yourself</a:t>
            </a:r>
            <a:r>
              <a:rPr lang="en-US" sz="3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and reach out for support if you need it</a:t>
            </a:r>
          </a:p>
          <a:p>
            <a:pPr marL="0" lvl="0" indent="0" algn="l">
              <a:lnSpc>
                <a:spcPts val="2530"/>
              </a:lnSpc>
            </a:pPr>
            <a:endParaRPr lang="en-US" sz="3299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116114" y="6064499"/>
            <a:ext cx="808265" cy="992290"/>
          </a:xfrm>
          <a:custGeom>
            <a:avLst/>
            <a:gdLst/>
            <a:ahLst/>
            <a:cxnLst/>
            <a:rect l="l" t="t" r="r" b="b"/>
            <a:pathLst>
              <a:path w="808265" h="992290">
                <a:moveTo>
                  <a:pt x="0" y="0"/>
                </a:moveTo>
                <a:lnTo>
                  <a:pt x="808265" y="0"/>
                </a:lnTo>
                <a:lnTo>
                  <a:pt x="808265" y="992290"/>
                </a:lnTo>
                <a:lnTo>
                  <a:pt x="0" y="9922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NL"/>
          </a:p>
        </p:txBody>
      </p:sp>
      <p:sp>
        <p:nvSpPr>
          <p:cNvPr id="3" name="TextBox 3"/>
          <p:cNvSpPr txBox="1"/>
          <p:nvPr/>
        </p:nvSpPr>
        <p:spPr>
          <a:xfrm>
            <a:off x="2879812" y="1133792"/>
            <a:ext cx="1144191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EFFF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TITLE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028700" y="2717500"/>
            <a:ext cx="5218297" cy="704755"/>
            <a:chOff x="0" y="0"/>
            <a:chExt cx="6957729" cy="939673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6957729" cy="939673"/>
              <a:chOff x="0" y="0"/>
              <a:chExt cx="5830382" cy="78742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5830382" cy="787420"/>
              </a:xfrm>
              <a:custGeom>
                <a:avLst/>
                <a:gdLst/>
                <a:ahLst/>
                <a:cxnLst/>
                <a:rect l="l" t="t" r="r" b="b"/>
                <a:pathLst>
                  <a:path w="5830382" h="787420">
                    <a:moveTo>
                      <a:pt x="5705922" y="787420"/>
                    </a:moveTo>
                    <a:lnTo>
                      <a:pt x="124460" y="787420"/>
                    </a:lnTo>
                    <a:cubicBezTo>
                      <a:pt x="55880" y="787420"/>
                      <a:pt x="0" y="731540"/>
                      <a:pt x="0" y="66296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5705922" y="0"/>
                    </a:lnTo>
                    <a:cubicBezTo>
                      <a:pt x="5774502" y="0"/>
                      <a:pt x="5830382" y="55880"/>
                      <a:pt x="5830382" y="124460"/>
                    </a:cubicBezTo>
                    <a:lnTo>
                      <a:pt x="5830382" y="662960"/>
                    </a:lnTo>
                    <a:cubicBezTo>
                      <a:pt x="5830382" y="731540"/>
                      <a:pt x="5774502" y="787420"/>
                      <a:pt x="5705922" y="787420"/>
                    </a:cubicBezTo>
                    <a:close/>
                  </a:path>
                </a:pathLst>
              </a:custGeom>
              <a:solidFill>
                <a:srgbClr val="3D94BA"/>
              </a:solidFill>
            </p:spPr>
            <p:txBody>
              <a:bodyPr/>
              <a:lstStyle/>
              <a:p>
                <a:endParaRPr lang="en-NL"/>
              </a:p>
            </p:txBody>
          </p:sp>
        </p:grpSp>
        <p:sp>
          <p:nvSpPr>
            <p:cNvPr id="7" name="TextBox 7"/>
            <p:cNvSpPr txBox="1"/>
            <p:nvPr/>
          </p:nvSpPr>
          <p:spPr>
            <a:xfrm>
              <a:off x="0" y="120376"/>
              <a:ext cx="6957729" cy="6893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39"/>
                </a:lnSpc>
              </a:pPr>
              <a:r>
                <a:rPr lang="en-US" sz="3399" b="1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IMMIGRATION RELATED</a:t>
              </a:r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930746" y="3713767"/>
            <a:ext cx="5255350" cy="34721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26106" lvl="1" indent="-313053" algn="l">
              <a:lnSpc>
                <a:spcPts val="4639"/>
              </a:lnSpc>
              <a:buFont typeface="Arial"/>
              <a:buChar char="•"/>
            </a:pPr>
            <a:r>
              <a:rPr lang="en-US" sz="2899" u="sng">
                <a:solidFill>
                  <a:srgbClr val="3B3838"/>
                </a:solidFill>
                <a:latin typeface="Poppins"/>
                <a:ea typeface="Poppins"/>
                <a:cs typeface="Poppins"/>
                <a:sym typeface="Poppins"/>
                <a:hlinkClick r:id="rId4" tooltip="http://www.irishimmigration.ie"/>
              </a:rPr>
              <a:t>irishimmigration.ie</a:t>
            </a:r>
          </a:p>
          <a:p>
            <a:pPr marL="626106" lvl="1" indent="-313053" algn="l">
              <a:lnSpc>
                <a:spcPts val="4639"/>
              </a:lnSpc>
              <a:buFont typeface="Arial"/>
              <a:buChar char="•"/>
            </a:pPr>
            <a:r>
              <a:rPr lang="en-US" sz="2899" u="sng">
                <a:solidFill>
                  <a:srgbClr val="3B3838"/>
                </a:solidFill>
                <a:latin typeface="Poppins"/>
                <a:ea typeface="Poppins"/>
                <a:cs typeface="Poppins"/>
                <a:sym typeface="Poppins"/>
                <a:hlinkClick r:id="rId5" tooltip="https://www.irishimmigration.ie/wp-content/uploads/2021/07/Immigration-Service-Delivery-Visa-and-Non-Visa-Required-Countries.pdf"/>
              </a:rPr>
              <a:t>Visa vs. non-visa required</a:t>
            </a:r>
          </a:p>
          <a:p>
            <a:pPr marL="626106" lvl="1" indent="-313053" algn="l">
              <a:lnSpc>
                <a:spcPts val="4639"/>
              </a:lnSpc>
              <a:buFont typeface="Arial"/>
              <a:buChar char="•"/>
            </a:pPr>
            <a:r>
              <a:rPr lang="en-US" sz="2899" u="sng">
                <a:solidFill>
                  <a:srgbClr val="3B3838"/>
                </a:solidFill>
                <a:latin typeface="Poppins"/>
                <a:ea typeface="Poppins"/>
                <a:cs typeface="Poppins"/>
                <a:sym typeface="Poppins"/>
                <a:hlinkClick r:id="rId6" tooltip="https://www.visas.inis.gov.ie/AVATS/OnlineFAQ.aspx"/>
              </a:rPr>
              <a:t>Online application FAQ</a:t>
            </a:r>
          </a:p>
          <a:p>
            <a:pPr marL="626106" lvl="1" indent="-313053" algn="l">
              <a:lnSpc>
                <a:spcPts val="4639"/>
              </a:lnSpc>
              <a:buFont typeface="Arial"/>
              <a:buChar char="•"/>
            </a:pPr>
            <a:r>
              <a:rPr lang="en-US" sz="2899" u="sng">
                <a:solidFill>
                  <a:srgbClr val="3B3838"/>
                </a:solidFill>
                <a:latin typeface="Poppins"/>
                <a:ea typeface="Poppins"/>
                <a:cs typeface="Poppins"/>
                <a:sym typeface="Poppins"/>
                <a:hlinkClick r:id="rId7" tooltip="https://www.irishimmigration.ie/visa-decisions/"/>
              </a:rPr>
              <a:t>Visa processing times</a:t>
            </a:r>
          </a:p>
          <a:p>
            <a:pPr marL="626106" lvl="1" indent="-313053" algn="l">
              <a:lnSpc>
                <a:spcPts val="4639"/>
              </a:lnSpc>
              <a:buFont typeface="Arial"/>
              <a:buChar char="•"/>
            </a:pPr>
            <a:r>
              <a:rPr lang="en-US" sz="2899" u="sng">
                <a:solidFill>
                  <a:srgbClr val="3B3838"/>
                </a:solidFill>
                <a:latin typeface="Poppins"/>
                <a:ea typeface="Poppins"/>
                <a:cs typeface="Poppins"/>
                <a:sym typeface="Poppins"/>
                <a:hlinkClick r:id="rId8" tooltip="https://portal.irishimmigration.ie/en/"/>
              </a:rPr>
              <a:t>Digital contact centre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6995772" y="2717500"/>
            <a:ext cx="5642503" cy="704757"/>
            <a:chOff x="0" y="0"/>
            <a:chExt cx="7523337" cy="939676"/>
          </a:xfrm>
        </p:grpSpPr>
        <p:grpSp>
          <p:nvGrpSpPr>
            <p:cNvPr id="10" name="Group 10"/>
            <p:cNvGrpSpPr/>
            <p:nvPr/>
          </p:nvGrpSpPr>
          <p:grpSpPr>
            <a:xfrm>
              <a:off x="0" y="0"/>
              <a:ext cx="7523337" cy="939676"/>
              <a:chOff x="0" y="0"/>
              <a:chExt cx="6304346" cy="787422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6304346" cy="787423"/>
              </a:xfrm>
              <a:custGeom>
                <a:avLst/>
                <a:gdLst/>
                <a:ahLst/>
                <a:cxnLst/>
                <a:rect l="l" t="t" r="r" b="b"/>
                <a:pathLst>
                  <a:path w="6304346" h="787423">
                    <a:moveTo>
                      <a:pt x="6179886" y="787422"/>
                    </a:moveTo>
                    <a:lnTo>
                      <a:pt x="124460" y="787422"/>
                    </a:lnTo>
                    <a:cubicBezTo>
                      <a:pt x="55880" y="787422"/>
                      <a:pt x="0" y="731542"/>
                      <a:pt x="0" y="662962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6179886" y="0"/>
                    </a:lnTo>
                    <a:cubicBezTo>
                      <a:pt x="6248465" y="0"/>
                      <a:pt x="6304346" y="55880"/>
                      <a:pt x="6304346" y="124460"/>
                    </a:cubicBezTo>
                    <a:lnTo>
                      <a:pt x="6304346" y="662962"/>
                    </a:lnTo>
                    <a:cubicBezTo>
                      <a:pt x="6304346" y="731542"/>
                      <a:pt x="6248465" y="787423"/>
                      <a:pt x="6179886" y="787423"/>
                    </a:cubicBezTo>
                    <a:close/>
                  </a:path>
                </a:pathLst>
              </a:custGeom>
              <a:solidFill>
                <a:srgbClr val="78A17D"/>
              </a:solidFill>
            </p:spPr>
            <p:txBody>
              <a:bodyPr/>
              <a:lstStyle/>
              <a:p>
                <a:endParaRPr lang="en-NL"/>
              </a:p>
            </p:txBody>
          </p:sp>
        </p:grpSp>
        <p:sp>
          <p:nvSpPr>
            <p:cNvPr id="12" name="TextBox 12"/>
            <p:cNvSpPr txBox="1"/>
            <p:nvPr/>
          </p:nvSpPr>
          <p:spPr>
            <a:xfrm>
              <a:off x="0" y="120376"/>
              <a:ext cx="7523337" cy="6893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40"/>
                </a:lnSpc>
              </a:pPr>
              <a:r>
                <a:rPr lang="en-US" sz="3400" b="1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INFORMATION / SUPPORT</a:t>
              </a:r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6540953" y="3742044"/>
            <a:ext cx="5448167" cy="40532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26106" lvl="1" indent="-313053" algn="l">
              <a:lnSpc>
                <a:spcPts val="4639"/>
              </a:lnSpc>
              <a:buFont typeface="Arial"/>
              <a:buChar char="•"/>
            </a:pPr>
            <a:r>
              <a:rPr lang="en-US" sz="2899" u="sng">
                <a:solidFill>
                  <a:srgbClr val="3B3838"/>
                </a:solidFill>
                <a:latin typeface="Poppins"/>
                <a:ea typeface="Poppins"/>
                <a:cs typeface="Poppins"/>
                <a:sym typeface="Poppins"/>
                <a:hlinkClick r:id="rId9" tooltip="https://www.citizensinformation.ie/en/returning_to_ireland/residency_and_citizenship/"/>
              </a:rPr>
              <a:t>Returning to Ireland portal at citizensinformation.ie</a:t>
            </a:r>
          </a:p>
          <a:p>
            <a:pPr marL="626106" lvl="1" indent="-313053" algn="l">
              <a:lnSpc>
                <a:spcPts val="4639"/>
              </a:lnSpc>
              <a:buFont typeface="Arial"/>
              <a:buChar char="•"/>
            </a:pPr>
            <a:r>
              <a:rPr lang="en-US" sz="2899" u="sng">
                <a:solidFill>
                  <a:srgbClr val="3B3838"/>
                </a:solidFill>
                <a:latin typeface="Poppins"/>
                <a:ea typeface="Poppins"/>
                <a:cs typeface="Poppins"/>
                <a:sym typeface="Poppins"/>
                <a:hlinkClick r:id="rId10" tooltip="http://diasporasupport.ie/returning-to-ireland/"/>
              </a:rPr>
              <a:t>Crosscare Irish Diaspora Support Project at diasporasupport.ie</a:t>
            </a:r>
          </a:p>
          <a:p>
            <a:pPr marL="626106" lvl="1" indent="-313053" algn="l">
              <a:lnSpc>
                <a:spcPts val="4639"/>
              </a:lnSpc>
              <a:buFont typeface="Arial"/>
              <a:buChar char="•"/>
            </a:pPr>
            <a:r>
              <a:rPr lang="en-US" sz="2899" u="sng">
                <a:solidFill>
                  <a:srgbClr val="3B3838"/>
                </a:solidFill>
                <a:latin typeface="Poppins"/>
                <a:ea typeface="Poppins"/>
                <a:cs typeface="Poppins"/>
                <a:sym typeface="Poppins"/>
                <a:hlinkClick r:id="rId11" tooltip="https://www.safehomeireland.com"/>
              </a:rPr>
              <a:t>Safe Home Ireland at safehomeireland.com</a:t>
            </a:r>
            <a:r>
              <a:rPr lang="en-US" sz="2899">
                <a:solidFill>
                  <a:srgbClr val="3B3838"/>
                </a:solidFill>
                <a:latin typeface="Poppins"/>
                <a:ea typeface="Poppins"/>
                <a:cs typeface="Poppins"/>
                <a:sym typeface="Poppins"/>
              </a:rPr>
              <a:t> 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3209376" y="3713767"/>
            <a:ext cx="4621025" cy="46342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26106" lvl="1" indent="-313053" algn="l">
              <a:lnSpc>
                <a:spcPts val="4639"/>
              </a:lnSpc>
              <a:buFont typeface="Arial"/>
              <a:buChar char="•"/>
            </a:pPr>
            <a:r>
              <a:rPr lang="en-US" sz="2899">
                <a:solidFill>
                  <a:srgbClr val="3B3838"/>
                </a:solidFill>
                <a:latin typeface="Poppins"/>
                <a:ea typeface="Poppins"/>
                <a:cs typeface="Poppins"/>
                <a:sym typeface="Poppins"/>
              </a:rPr>
              <a:t>Irish Expats Returning to Ireland </a:t>
            </a:r>
            <a:r>
              <a:rPr lang="en-US" sz="2899" u="sng">
                <a:solidFill>
                  <a:srgbClr val="3B3838"/>
                </a:solidFill>
                <a:latin typeface="Poppins"/>
                <a:ea typeface="Poppins"/>
                <a:cs typeface="Poppins"/>
                <a:sym typeface="Poppins"/>
                <a:hlinkClick r:id="rId12" tooltip="https://www.facebook.com/groups/irishexpatsreturninghome/"/>
              </a:rPr>
              <a:t>Facebook Group</a:t>
            </a:r>
          </a:p>
          <a:p>
            <a:pPr marL="626106" lvl="1" indent="-313053" algn="l">
              <a:lnSpc>
                <a:spcPts val="4639"/>
              </a:lnSpc>
              <a:buFont typeface="Arial"/>
              <a:buChar char="•"/>
            </a:pPr>
            <a:r>
              <a:rPr lang="en-US" sz="2899" u="sng">
                <a:solidFill>
                  <a:srgbClr val="3B3838"/>
                </a:solidFill>
                <a:latin typeface="Poppins"/>
                <a:ea typeface="Poppins"/>
                <a:cs typeface="Poppins"/>
                <a:sym typeface="Poppins"/>
                <a:hlinkClick r:id="rId13" tooltip="https://www.irishtimes.com/tags/returning-to-ireland/"/>
              </a:rPr>
              <a:t>Irish Times Abroad</a:t>
            </a:r>
          </a:p>
          <a:p>
            <a:pPr marL="626106" lvl="1" indent="-313053" algn="l">
              <a:lnSpc>
                <a:spcPts val="4639"/>
              </a:lnSpc>
              <a:buFont typeface="Arial"/>
              <a:buChar char="•"/>
            </a:pPr>
            <a:r>
              <a:rPr lang="en-US" sz="2899" u="sng">
                <a:solidFill>
                  <a:srgbClr val="3B3838"/>
                </a:solidFill>
                <a:latin typeface="Poppins"/>
                <a:ea typeface="Poppins"/>
                <a:cs typeface="Poppins"/>
                <a:sym typeface="Poppins"/>
                <a:hlinkClick r:id="rId14" tooltip="https://diasporasupport.ie/abhaile-2024-recap/"/>
              </a:rPr>
              <a:t>Abhaile Returning to Ireland conference at diasporasupport.ie/abhaile-2024-recap/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13353390" y="2717500"/>
            <a:ext cx="2174793" cy="704755"/>
            <a:chOff x="0" y="0"/>
            <a:chExt cx="3460563" cy="1121417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3460563" cy="1121417"/>
            </a:xfrm>
            <a:custGeom>
              <a:avLst/>
              <a:gdLst/>
              <a:ahLst/>
              <a:cxnLst/>
              <a:rect l="l" t="t" r="r" b="b"/>
              <a:pathLst>
                <a:path w="3460563" h="1121417">
                  <a:moveTo>
                    <a:pt x="3336103" y="1121417"/>
                  </a:moveTo>
                  <a:lnTo>
                    <a:pt x="124460" y="1121417"/>
                  </a:lnTo>
                  <a:cubicBezTo>
                    <a:pt x="55880" y="1121417"/>
                    <a:pt x="0" y="1065537"/>
                    <a:pt x="0" y="99695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336103" y="0"/>
                  </a:lnTo>
                  <a:cubicBezTo>
                    <a:pt x="3404683" y="0"/>
                    <a:pt x="3460563" y="55880"/>
                    <a:pt x="3460563" y="124460"/>
                  </a:cubicBezTo>
                  <a:lnTo>
                    <a:pt x="3460563" y="996957"/>
                  </a:lnTo>
                  <a:cubicBezTo>
                    <a:pt x="3460563" y="1065537"/>
                    <a:pt x="3404683" y="1121417"/>
                    <a:pt x="3336103" y="1121417"/>
                  </a:cubicBezTo>
                  <a:close/>
                </a:path>
              </a:pathLst>
            </a:custGeom>
            <a:solidFill>
              <a:srgbClr val="D12C31"/>
            </a:solidFill>
          </p:spPr>
          <p:txBody>
            <a:bodyPr/>
            <a:lstStyle/>
            <a:p>
              <a:endParaRPr lang="en-NL"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13407752" y="2805432"/>
            <a:ext cx="2120431" cy="5193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39"/>
              </a:lnSpc>
            </a:pPr>
            <a:r>
              <a:rPr lang="en-US" sz="3399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OTHER</a:t>
            </a:r>
          </a:p>
        </p:txBody>
      </p:sp>
      <p:sp>
        <p:nvSpPr>
          <p:cNvPr id="18" name="AutoShape 18"/>
          <p:cNvSpPr/>
          <p:nvPr/>
        </p:nvSpPr>
        <p:spPr>
          <a:xfrm>
            <a:off x="14523" y="8875521"/>
            <a:ext cx="18288000" cy="1415370"/>
          </a:xfrm>
          <a:prstGeom prst="rect">
            <a:avLst/>
          </a:prstGeom>
          <a:solidFill>
            <a:srgbClr val="3D94BA"/>
          </a:solidFill>
        </p:spPr>
        <p:txBody>
          <a:bodyPr/>
          <a:lstStyle/>
          <a:p>
            <a:endParaRPr lang="en-NL"/>
          </a:p>
        </p:txBody>
      </p:sp>
      <p:sp>
        <p:nvSpPr>
          <p:cNvPr id="19" name="Freeform 19"/>
          <p:cNvSpPr/>
          <p:nvPr/>
        </p:nvSpPr>
        <p:spPr>
          <a:xfrm>
            <a:off x="16616319" y="8999056"/>
            <a:ext cx="1214082" cy="1168299"/>
          </a:xfrm>
          <a:custGeom>
            <a:avLst/>
            <a:gdLst/>
            <a:ahLst/>
            <a:cxnLst/>
            <a:rect l="l" t="t" r="r" b="b"/>
            <a:pathLst>
              <a:path w="1214082" h="1168299">
                <a:moveTo>
                  <a:pt x="0" y="0"/>
                </a:moveTo>
                <a:lnTo>
                  <a:pt x="1214082" y="0"/>
                </a:lnTo>
                <a:lnTo>
                  <a:pt x="1214082" y="1168299"/>
                </a:lnTo>
                <a:lnTo>
                  <a:pt x="0" y="1168299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endParaRPr lang="en-NL"/>
          </a:p>
        </p:txBody>
      </p:sp>
      <p:sp>
        <p:nvSpPr>
          <p:cNvPr id="20" name="TextBox 20"/>
          <p:cNvSpPr txBox="1"/>
          <p:nvPr/>
        </p:nvSpPr>
        <p:spPr>
          <a:xfrm>
            <a:off x="930746" y="9221573"/>
            <a:ext cx="13537222" cy="1218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FÁILTE BACK: RETURNING TO IRELAND</a:t>
            </a:r>
          </a:p>
          <a:p>
            <a:pPr algn="l">
              <a:lnSpc>
                <a:spcPts val="4759"/>
              </a:lnSpc>
            </a:pPr>
            <a:endParaRPr lang="en-US" sz="3399" b="1">
              <a:solidFill>
                <a:srgbClr val="FFFFFF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1028700" y="981075"/>
            <a:ext cx="16230600" cy="847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359"/>
              </a:lnSpc>
            </a:pPr>
            <a:r>
              <a:rPr lang="en-US" sz="5299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HELPFUL RESOURCES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20643" y="5845251"/>
            <a:ext cx="808265" cy="992290"/>
          </a:xfrm>
          <a:custGeom>
            <a:avLst/>
            <a:gdLst/>
            <a:ahLst/>
            <a:cxnLst/>
            <a:rect l="l" t="t" r="r" b="b"/>
            <a:pathLst>
              <a:path w="808265" h="992290">
                <a:moveTo>
                  <a:pt x="0" y="0"/>
                </a:moveTo>
                <a:lnTo>
                  <a:pt x="808265" y="0"/>
                </a:lnTo>
                <a:lnTo>
                  <a:pt x="808265" y="992290"/>
                </a:lnTo>
                <a:lnTo>
                  <a:pt x="0" y="9922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NL"/>
          </a:p>
        </p:txBody>
      </p:sp>
      <p:grpSp>
        <p:nvGrpSpPr>
          <p:cNvPr id="3" name="Group 3"/>
          <p:cNvGrpSpPr/>
          <p:nvPr/>
        </p:nvGrpSpPr>
        <p:grpSpPr>
          <a:xfrm>
            <a:off x="10634309" y="2798154"/>
            <a:ext cx="6202587" cy="1547183"/>
            <a:chOff x="0" y="0"/>
            <a:chExt cx="8270116" cy="2062911"/>
          </a:xfrm>
        </p:grpSpPr>
        <p:sp>
          <p:nvSpPr>
            <p:cNvPr id="4" name="Freeform 4"/>
            <p:cNvSpPr/>
            <p:nvPr/>
          </p:nvSpPr>
          <p:spPr>
            <a:xfrm>
              <a:off x="4471368" y="1124179"/>
              <a:ext cx="1117410" cy="831073"/>
            </a:xfrm>
            <a:custGeom>
              <a:avLst/>
              <a:gdLst/>
              <a:ahLst/>
              <a:cxnLst/>
              <a:rect l="l" t="t" r="r" b="b"/>
              <a:pathLst>
                <a:path w="1117410" h="831073">
                  <a:moveTo>
                    <a:pt x="0" y="0"/>
                  </a:moveTo>
                  <a:lnTo>
                    <a:pt x="1117410" y="0"/>
                  </a:lnTo>
                  <a:lnTo>
                    <a:pt x="1117410" y="831074"/>
                  </a:lnTo>
                  <a:lnTo>
                    <a:pt x="0" y="8310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NL"/>
            </a:p>
          </p:txBody>
        </p:sp>
        <p:sp>
          <p:nvSpPr>
            <p:cNvPr id="5" name="Freeform 5"/>
            <p:cNvSpPr/>
            <p:nvPr/>
          </p:nvSpPr>
          <p:spPr>
            <a:xfrm>
              <a:off x="1205985" y="1029160"/>
              <a:ext cx="966303" cy="966303"/>
            </a:xfrm>
            <a:custGeom>
              <a:avLst/>
              <a:gdLst/>
              <a:ahLst/>
              <a:cxnLst/>
              <a:rect l="l" t="t" r="r" b="b"/>
              <a:pathLst>
                <a:path w="966303" h="966303">
                  <a:moveTo>
                    <a:pt x="0" y="0"/>
                  </a:moveTo>
                  <a:lnTo>
                    <a:pt x="966304" y="0"/>
                  </a:lnTo>
                  <a:lnTo>
                    <a:pt x="966304" y="966304"/>
                  </a:lnTo>
                  <a:lnTo>
                    <a:pt x="0" y="9663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NL"/>
            </a:p>
          </p:txBody>
        </p:sp>
        <p:sp>
          <p:nvSpPr>
            <p:cNvPr id="6" name="Freeform 6"/>
            <p:cNvSpPr/>
            <p:nvPr/>
          </p:nvSpPr>
          <p:spPr>
            <a:xfrm>
              <a:off x="2295501" y="1029160"/>
              <a:ext cx="1033750" cy="1033750"/>
            </a:xfrm>
            <a:custGeom>
              <a:avLst/>
              <a:gdLst/>
              <a:ahLst/>
              <a:cxnLst/>
              <a:rect l="l" t="t" r="r" b="b"/>
              <a:pathLst>
                <a:path w="1033750" h="1033750">
                  <a:moveTo>
                    <a:pt x="0" y="0"/>
                  </a:moveTo>
                  <a:lnTo>
                    <a:pt x="1033750" y="0"/>
                  </a:lnTo>
                  <a:lnTo>
                    <a:pt x="1033750" y="1033751"/>
                  </a:lnTo>
                  <a:lnTo>
                    <a:pt x="0" y="10337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NL"/>
            </a:p>
          </p:txBody>
        </p:sp>
        <p:sp>
          <p:nvSpPr>
            <p:cNvPr id="7" name="Freeform 7"/>
            <p:cNvSpPr/>
            <p:nvPr/>
          </p:nvSpPr>
          <p:spPr>
            <a:xfrm>
              <a:off x="134334" y="1060599"/>
              <a:ext cx="934864" cy="934864"/>
            </a:xfrm>
            <a:custGeom>
              <a:avLst/>
              <a:gdLst/>
              <a:ahLst/>
              <a:cxnLst/>
              <a:rect l="l" t="t" r="r" b="b"/>
              <a:pathLst>
                <a:path w="934864" h="934864">
                  <a:moveTo>
                    <a:pt x="0" y="0"/>
                  </a:moveTo>
                  <a:lnTo>
                    <a:pt x="934864" y="0"/>
                  </a:lnTo>
                  <a:lnTo>
                    <a:pt x="934864" y="934865"/>
                  </a:lnTo>
                  <a:lnTo>
                    <a:pt x="0" y="9348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NL"/>
            </a:p>
          </p:txBody>
        </p:sp>
        <p:sp>
          <p:nvSpPr>
            <p:cNvPr id="8" name="Freeform 8"/>
            <p:cNvSpPr/>
            <p:nvPr/>
          </p:nvSpPr>
          <p:spPr>
            <a:xfrm>
              <a:off x="3462368" y="1124179"/>
              <a:ext cx="885788" cy="843713"/>
            </a:xfrm>
            <a:custGeom>
              <a:avLst/>
              <a:gdLst/>
              <a:ahLst/>
              <a:cxnLst/>
              <a:rect l="l" t="t" r="r" b="b"/>
              <a:pathLst>
                <a:path w="885788" h="843713">
                  <a:moveTo>
                    <a:pt x="0" y="0"/>
                  </a:moveTo>
                  <a:lnTo>
                    <a:pt x="885788" y="0"/>
                  </a:lnTo>
                  <a:lnTo>
                    <a:pt x="885788" y="843713"/>
                  </a:lnTo>
                  <a:lnTo>
                    <a:pt x="0" y="8437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NL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114300"/>
              <a:ext cx="8270116" cy="8869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5333"/>
                </a:lnSpc>
                <a:spcBef>
                  <a:spcPct val="0"/>
                </a:spcBef>
              </a:pPr>
              <a:r>
                <a:rPr lang="en-US" sz="3809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Find us online:</a:t>
              </a:r>
            </a:p>
          </p:txBody>
        </p:sp>
        <p:sp>
          <p:nvSpPr>
            <p:cNvPr id="10" name="Freeform 10">
              <a:hlinkClick r:id="rId14" tooltip="https://www.tiktok.com/@irishdiasporasupport/"/>
            </p:cNvPr>
            <p:cNvSpPr/>
            <p:nvPr/>
          </p:nvSpPr>
          <p:spPr>
            <a:xfrm>
              <a:off x="5720545" y="1093433"/>
              <a:ext cx="948901" cy="948901"/>
            </a:xfrm>
            <a:custGeom>
              <a:avLst/>
              <a:gdLst/>
              <a:ahLst/>
              <a:cxnLst/>
              <a:rect l="l" t="t" r="r" b="b"/>
              <a:pathLst>
                <a:path w="948901" h="948901">
                  <a:moveTo>
                    <a:pt x="0" y="0"/>
                  </a:moveTo>
                  <a:lnTo>
                    <a:pt x="948901" y="0"/>
                  </a:lnTo>
                  <a:lnTo>
                    <a:pt x="948901" y="948902"/>
                  </a:lnTo>
                  <a:lnTo>
                    <a:pt x="0" y="9489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NL"/>
            </a:p>
          </p:txBody>
        </p:sp>
      </p:grpSp>
      <p:sp>
        <p:nvSpPr>
          <p:cNvPr id="11" name="Freeform 11"/>
          <p:cNvSpPr/>
          <p:nvPr/>
        </p:nvSpPr>
        <p:spPr>
          <a:xfrm>
            <a:off x="10428487" y="4973987"/>
            <a:ext cx="7401914" cy="2127478"/>
          </a:xfrm>
          <a:custGeom>
            <a:avLst/>
            <a:gdLst/>
            <a:ahLst/>
            <a:cxnLst/>
            <a:rect l="l" t="t" r="r" b="b"/>
            <a:pathLst>
              <a:path w="7401914" h="2127478">
                <a:moveTo>
                  <a:pt x="0" y="0"/>
                </a:moveTo>
                <a:lnTo>
                  <a:pt x="7401914" y="0"/>
                </a:lnTo>
                <a:lnTo>
                  <a:pt x="7401914" y="2127478"/>
                </a:lnTo>
                <a:lnTo>
                  <a:pt x="0" y="2127478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  <p:txBody>
          <a:bodyPr/>
          <a:lstStyle/>
          <a:p>
            <a:endParaRPr lang="en-NL"/>
          </a:p>
        </p:txBody>
      </p:sp>
      <p:sp>
        <p:nvSpPr>
          <p:cNvPr id="12" name="AutoShape 12"/>
          <p:cNvSpPr/>
          <p:nvPr/>
        </p:nvSpPr>
        <p:spPr>
          <a:xfrm>
            <a:off x="14523" y="8875521"/>
            <a:ext cx="18288000" cy="1415370"/>
          </a:xfrm>
          <a:prstGeom prst="rect">
            <a:avLst/>
          </a:prstGeom>
          <a:solidFill>
            <a:srgbClr val="3D94BA"/>
          </a:solidFill>
        </p:spPr>
        <p:txBody>
          <a:bodyPr/>
          <a:lstStyle/>
          <a:p>
            <a:endParaRPr lang="en-NL"/>
          </a:p>
        </p:txBody>
      </p:sp>
      <p:sp>
        <p:nvSpPr>
          <p:cNvPr id="13" name="Freeform 13"/>
          <p:cNvSpPr/>
          <p:nvPr/>
        </p:nvSpPr>
        <p:spPr>
          <a:xfrm>
            <a:off x="16616319" y="8999056"/>
            <a:ext cx="1214082" cy="1168299"/>
          </a:xfrm>
          <a:custGeom>
            <a:avLst/>
            <a:gdLst/>
            <a:ahLst/>
            <a:cxnLst/>
            <a:rect l="l" t="t" r="r" b="b"/>
            <a:pathLst>
              <a:path w="1214082" h="1168299">
                <a:moveTo>
                  <a:pt x="0" y="0"/>
                </a:moveTo>
                <a:lnTo>
                  <a:pt x="1214082" y="0"/>
                </a:lnTo>
                <a:lnTo>
                  <a:pt x="1214082" y="1168299"/>
                </a:lnTo>
                <a:lnTo>
                  <a:pt x="0" y="1168299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/>
            </a:stretch>
          </a:blipFill>
        </p:spPr>
        <p:txBody>
          <a:bodyPr/>
          <a:lstStyle/>
          <a:p>
            <a:endParaRPr lang="en-NL"/>
          </a:p>
        </p:txBody>
      </p:sp>
      <p:sp>
        <p:nvSpPr>
          <p:cNvPr id="14" name="TextBox 14"/>
          <p:cNvSpPr txBox="1"/>
          <p:nvPr/>
        </p:nvSpPr>
        <p:spPr>
          <a:xfrm>
            <a:off x="2879812" y="1133792"/>
            <a:ext cx="1144191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EFFF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TITLE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1124775" y="2798154"/>
            <a:ext cx="8055564" cy="4690693"/>
            <a:chOff x="0" y="0"/>
            <a:chExt cx="10740753" cy="6254257"/>
          </a:xfrm>
        </p:grpSpPr>
        <p:sp>
          <p:nvSpPr>
            <p:cNvPr id="16" name="Freeform 16"/>
            <p:cNvSpPr/>
            <p:nvPr/>
          </p:nvSpPr>
          <p:spPr>
            <a:xfrm>
              <a:off x="0" y="2347305"/>
              <a:ext cx="1556185" cy="1556185"/>
            </a:xfrm>
            <a:custGeom>
              <a:avLst/>
              <a:gdLst/>
              <a:ahLst/>
              <a:cxnLst/>
              <a:rect l="l" t="t" r="r" b="b"/>
              <a:pathLst>
                <a:path w="1556185" h="1556185">
                  <a:moveTo>
                    <a:pt x="0" y="0"/>
                  </a:moveTo>
                  <a:lnTo>
                    <a:pt x="1556185" y="0"/>
                  </a:lnTo>
                  <a:lnTo>
                    <a:pt x="1556185" y="1556186"/>
                  </a:lnTo>
                  <a:lnTo>
                    <a:pt x="0" y="15561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9">
                <a:extLst>
                  <a:ext uri="{96DAC541-7B7A-43D3-8B79-37D633B846F1}">
                    <asvg:svgBlip xmlns:asvg="http://schemas.microsoft.com/office/drawing/2016/SVG/main" r:embed="rId2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NL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1867471" y="2133887"/>
              <a:ext cx="5328551" cy="8722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5333"/>
                </a:lnSpc>
                <a:spcBef>
                  <a:spcPct val="0"/>
                </a:spcBef>
              </a:pPr>
              <a:r>
                <a:rPr lang="en-US" sz="3809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Email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1867471" y="3059809"/>
              <a:ext cx="8873282" cy="6340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999"/>
                </a:lnSpc>
                <a:spcBef>
                  <a:spcPct val="0"/>
                </a:spcBef>
              </a:pPr>
              <a:r>
                <a:rPr lang="en-US" sz="2857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irishdiasporasupport@crosscare.ie</a:t>
              </a:r>
            </a:p>
          </p:txBody>
        </p:sp>
        <p:sp>
          <p:nvSpPr>
            <p:cNvPr id="19" name="Freeform 19"/>
            <p:cNvSpPr/>
            <p:nvPr/>
          </p:nvSpPr>
          <p:spPr>
            <a:xfrm>
              <a:off x="0" y="0"/>
              <a:ext cx="1638661" cy="1638661"/>
            </a:xfrm>
            <a:custGeom>
              <a:avLst/>
              <a:gdLst/>
              <a:ahLst/>
              <a:cxnLst/>
              <a:rect l="l" t="t" r="r" b="b"/>
              <a:pathLst>
                <a:path w="1638661" h="1638661">
                  <a:moveTo>
                    <a:pt x="0" y="0"/>
                  </a:moveTo>
                  <a:lnTo>
                    <a:pt x="1638661" y="0"/>
                  </a:lnTo>
                  <a:lnTo>
                    <a:pt x="1638661" y="1638661"/>
                  </a:lnTo>
                  <a:lnTo>
                    <a:pt x="0" y="16386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1">
                <a:extLst>
                  <a:ext uri="{96DAC541-7B7A-43D3-8B79-37D633B846F1}">
                    <asvg:svgBlip xmlns:asvg="http://schemas.microsoft.com/office/drawing/2016/SVG/main" r:embed="rId2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NL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1867471" y="-28364"/>
              <a:ext cx="5328551" cy="8722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5333"/>
                </a:lnSpc>
                <a:spcBef>
                  <a:spcPct val="0"/>
                </a:spcBef>
              </a:pPr>
              <a:r>
                <a:rPr lang="en-US" sz="3809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Website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1867471" y="888034"/>
              <a:ext cx="8873282" cy="7908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4843"/>
                </a:lnSpc>
                <a:spcBef>
                  <a:spcPct val="0"/>
                </a:spcBef>
              </a:pPr>
              <a:r>
                <a:rPr lang="en-US" sz="345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diasporasupport.ie</a:t>
              </a:r>
            </a:p>
          </p:txBody>
        </p:sp>
        <p:sp>
          <p:nvSpPr>
            <p:cNvPr id="22" name="Freeform 22"/>
            <p:cNvSpPr/>
            <p:nvPr/>
          </p:nvSpPr>
          <p:spPr>
            <a:xfrm>
              <a:off x="0" y="4472772"/>
              <a:ext cx="1556185" cy="1556185"/>
            </a:xfrm>
            <a:custGeom>
              <a:avLst/>
              <a:gdLst/>
              <a:ahLst/>
              <a:cxnLst/>
              <a:rect l="l" t="t" r="r" b="b"/>
              <a:pathLst>
                <a:path w="1556185" h="1556185">
                  <a:moveTo>
                    <a:pt x="0" y="0"/>
                  </a:moveTo>
                  <a:lnTo>
                    <a:pt x="1556185" y="0"/>
                  </a:lnTo>
                  <a:lnTo>
                    <a:pt x="1556185" y="1556186"/>
                  </a:lnTo>
                  <a:lnTo>
                    <a:pt x="0" y="15561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3">
                <a:extLst>
                  <a:ext uri="{96DAC541-7B7A-43D3-8B79-37D633B846F1}">
                    <asvg:svgBlip xmlns:asvg="http://schemas.microsoft.com/office/drawing/2016/SVG/main" r:embed="rId2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NL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1951121" y="4546988"/>
              <a:ext cx="6392916" cy="8722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5333"/>
                </a:lnSpc>
                <a:spcBef>
                  <a:spcPct val="0"/>
                </a:spcBef>
              </a:pPr>
              <a:r>
                <a:rPr lang="en-US" sz="3809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Office</a:t>
              </a: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1951121" y="5463385"/>
              <a:ext cx="8216757" cy="7908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4843"/>
                </a:lnSpc>
                <a:spcBef>
                  <a:spcPct val="0"/>
                </a:spcBef>
              </a:pPr>
              <a:r>
                <a:rPr lang="en-US" sz="345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2 St. Mary’s Pl N, Dublin 7</a:t>
              </a:r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930746" y="9221573"/>
            <a:ext cx="13537222" cy="1218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FÁILTE BACK: RETURNING TO IRELAND</a:t>
            </a:r>
          </a:p>
          <a:p>
            <a:pPr algn="l">
              <a:lnSpc>
                <a:spcPts val="4759"/>
              </a:lnSpc>
            </a:pPr>
            <a:endParaRPr lang="en-US" sz="3399" b="1">
              <a:solidFill>
                <a:srgbClr val="FFFFFF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1028700" y="981075"/>
            <a:ext cx="16230600" cy="847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359"/>
              </a:lnSpc>
            </a:pPr>
            <a:r>
              <a:rPr lang="en-US" sz="5299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CONTACT US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4523" y="8875521"/>
            <a:ext cx="18288000" cy="1415370"/>
          </a:xfrm>
          <a:prstGeom prst="rect">
            <a:avLst/>
          </a:prstGeom>
          <a:solidFill>
            <a:srgbClr val="3D94BA"/>
          </a:solidFill>
        </p:spPr>
        <p:txBody>
          <a:bodyPr/>
          <a:lstStyle/>
          <a:p>
            <a:endParaRPr lang="en-NL"/>
          </a:p>
        </p:txBody>
      </p:sp>
      <p:grpSp>
        <p:nvGrpSpPr>
          <p:cNvPr id="3" name="Group 3"/>
          <p:cNvGrpSpPr/>
          <p:nvPr/>
        </p:nvGrpSpPr>
        <p:grpSpPr>
          <a:xfrm>
            <a:off x="1028700" y="2658691"/>
            <a:ext cx="382193" cy="381683"/>
            <a:chOff x="0" y="0"/>
            <a:chExt cx="509591" cy="508910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509591" cy="508910"/>
              <a:chOff x="0" y="0"/>
              <a:chExt cx="6350000" cy="63500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3D94BA"/>
              </a:solidFill>
            </p:spPr>
            <p:txBody>
              <a:bodyPr/>
              <a:lstStyle/>
              <a:p>
                <a:endParaRPr lang="en-NL"/>
              </a:p>
            </p:txBody>
          </p:sp>
        </p:grpSp>
        <p:sp>
          <p:nvSpPr>
            <p:cNvPr id="6" name="TextBox 6"/>
            <p:cNvSpPr txBox="1"/>
            <p:nvPr/>
          </p:nvSpPr>
          <p:spPr>
            <a:xfrm>
              <a:off x="77884" y="64911"/>
              <a:ext cx="353824" cy="3858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126"/>
                </a:lnSpc>
                <a:spcBef>
                  <a:spcPct val="0"/>
                </a:spcBef>
              </a:pPr>
              <a:r>
                <a:rPr lang="en-US" sz="1714" b="1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1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3909469" y="2658691"/>
            <a:ext cx="382193" cy="381683"/>
            <a:chOff x="0" y="0"/>
            <a:chExt cx="509591" cy="508910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509591" cy="508910"/>
              <a:chOff x="0" y="0"/>
              <a:chExt cx="6350000" cy="63500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3D94BA"/>
              </a:solidFill>
            </p:spPr>
            <p:txBody>
              <a:bodyPr/>
              <a:lstStyle/>
              <a:p>
                <a:endParaRPr lang="en-NL"/>
              </a:p>
            </p:txBody>
          </p:sp>
        </p:grpSp>
        <p:sp>
          <p:nvSpPr>
            <p:cNvPr id="10" name="TextBox 10"/>
            <p:cNvSpPr txBox="1"/>
            <p:nvPr/>
          </p:nvSpPr>
          <p:spPr>
            <a:xfrm>
              <a:off x="77884" y="64911"/>
              <a:ext cx="353824" cy="3858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126"/>
                </a:lnSpc>
                <a:spcBef>
                  <a:spcPct val="0"/>
                </a:spcBef>
              </a:pPr>
              <a:r>
                <a:rPr lang="en-US" sz="1714" b="1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2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6790238" y="2658691"/>
            <a:ext cx="382193" cy="381683"/>
            <a:chOff x="0" y="0"/>
            <a:chExt cx="509591" cy="508910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509591" cy="508910"/>
              <a:chOff x="0" y="0"/>
              <a:chExt cx="6350000" cy="63500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3D94BA"/>
              </a:solidFill>
            </p:spPr>
            <p:txBody>
              <a:bodyPr/>
              <a:lstStyle/>
              <a:p>
                <a:endParaRPr lang="en-NL"/>
              </a:p>
            </p:txBody>
          </p:sp>
        </p:grpSp>
        <p:sp>
          <p:nvSpPr>
            <p:cNvPr id="14" name="TextBox 14"/>
            <p:cNvSpPr txBox="1"/>
            <p:nvPr/>
          </p:nvSpPr>
          <p:spPr>
            <a:xfrm>
              <a:off x="77884" y="64911"/>
              <a:ext cx="353824" cy="3858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126"/>
                </a:lnSpc>
                <a:spcBef>
                  <a:spcPct val="0"/>
                </a:spcBef>
              </a:pPr>
              <a:r>
                <a:rPr lang="en-US" sz="1714" b="1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3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9671006" y="2658691"/>
            <a:ext cx="382193" cy="381683"/>
            <a:chOff x="0" y="0"/>
            <a:chExt cx="509591" cy="508910"/>
          </a:xfrm>
        </p:grpSpPr>
        <p:grpSp>
          <p:nvGrpSpPr>
            <p:cNvPr id="16" name="Group 16"/>
            <p:cNvGrpSpPr/>
            <p:nvPr/>
          </p:nvGrpSpPr>
          <p:grpSpPr>
            <a:xfrm>
              <a:off x="0" y="0"/>
              <a:ext cx="509591" cy="508910"/>
              <a:chOff x="0" y="0"/>
              <a:chExt cx="6350000" cy="6350000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3D94BA"/>
              </a:solidFill>
            </p:spPr>
            <p:txBody>
              <a:bodyPr/>
              <a:lstStyle/>
              <a:p>
                <a:endParaRPr lang="en-NL"/>
              </a:p>
            </p:txBody>
          </p:sp>
        </p:grpSp>
        <p:sp>
          <p:nvSpPr>
            <p:cNvPr id="18" name="TextBox 18"/>
            <p:cNvSpPr txBox="1"/>
            <p:nvPr/>
          </p:nvSpPr>
          <p:spPr>
            <a:xfrm>
              <a:off x="77884" y="64911"/>
              <a:ext cx="353824" cy="3858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126"/>
                </a:lnSpc>
                <a:spcBef>
                  <a:spcPct val="0"/>
                </a:spcBef>
              </a:pPr>
              <a:r>
                <a:rPr lang="en-US" sz="1714" b="1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4</a:t>
              </a: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2557947" y="2658691"/>
            <a:ext cx="382193" cy="381683"/>
            <a:chOff x="0" y="0"/>
            <a:chExt cx="509591" cy="508910"/>
          </a:xfrm>
        </p:grpSpPr>
        <p:grpSp>
          <p:nvGrpSpPr>
            <p:cNvPr id="20" name="Group 20"/>
            <p:cNvGrpSpPr/>
            <p:nvPr/>
          </p:nvGrpSpPr>
          <p:grpSpPr>
            <a:xfrm>
              <a:off x="0" y="0"/>
              <a:ext cx="509591" cy="508910"/>
              <a:chOff x="0" y="0"/>
              <a:chExt cx="6350000" cy="635000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3D94BA"/>
              </a:solidFill>
            </p:spPr>
            <p:txBody>
              <a:bodyPr/>
              <a:lstStyle/>
              <a:p>
                <a:endParaRPr lang="en-NL"/>
              </a:p>
            </p:txBody>
          </p:sp>
        </p:grpSp>
        <p:sp>
          <p:nvSpPr>
            <p:cNvPr id="22" name="TextBox 22"/>
            <p:cNvSpPr txBox="1"/>
            <p:nvPr/>
          </p:nvSpPr>
          <p:spPr>
            <a:xfrm>
              <a:off x="77884" y="64911"/>
              <a:ext cx="353824" cy="3858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126"/>
                </a:lnSpc>
                <a:spcBef>
                  <a:spcPct val="0"/>
                </a:spcBef>
              </a:pPr>
              <a:r>
                <a:rPr lang="en-US" sz="1714" b="1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5</a:t>
              </a: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5443233" y="2601875"/>
            <a:ext cx="382193" cy="381683"/>
            <a:chOff x="0" y="0"/>
            <a:chExt cx="509591" cy="508910"/>
          </a:xfrm>
        </p:grpSpPr>
        <p:grpSp>
          <p:nvGrpSpPr>
            <p:cNvPr id="24" name="Group 24"/>
            <p:cNvGrpSpPr/>
            <p:nvPr/>
          </p:nvGrpSpPr>
          <p:grpSpPr>
            <a:xfrm>
              <a:off x="0" y="0"/>
              <a:ext cx="509591" cy="508910"/>
              <a:chOff x="0" y="0"/>
              <a:chExt cx="6350000" cy="6350000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3D94BA"/>
              </a:solidFill>
            </p:spPr>
            <p:txBody>
              <a:bodyPr/>
              <a:lstStyle/>
              <a:p>
                <a:endParaRPr lang="en-NL"/>
              </a:p>
            </p:txBody>
          </p:sp>
        </p:grpSp>
        <p:sp>
          <p:nvSpPr>
            <p:cNvPr id="26" name="TextBox 26"/>
            <p:cNvSpPr txBox="1"/>
            <p:nvPr/>
          </p:nvSpPr>
          <p:spPr>
            <a:xfrm>
              <a:off x="77884" y="64911"/>
              <a:ext cx="353824" cy="3858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126"/>
                </a:lnSpc>
                <a:spcBef>
                  <a:spcPct val="0"/>
                </a:spcBef>
              </a:pPr>
              <a:r>
                <a:rPr lang="en-US" sz="1714" b="1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6</a:t>
              </a:r>
            </a:p>
          </p:txBody>
        </p:sp>
      </p:grpSp>
      <p:sp>
        <p:nvSpPr>
          <p:cNvPr id="27" name="Freeform 27"/>
          <p:cNvSpPr/>
          <p:nvPr/>
        </p:nvSpPr>
        <p:spPr>
          <a:xfrm>
            <a:off x="16616319" y="8999056"/>
            <a:ext cx="1214082" cy="1168299"/>
          </a:xfrm>
          <a:custGeom>
            <a:avLst/>
            <a:gdLst/>
            <a:ahLst/>
            <a:cxnLst/>
            <a:rect l="l" t="t" r="r" b="b"/>
            <a:pathLst>
              <a:path w="1214082" h="1168299">
                <a:moveTo>
                  <a:pt x="0" y="0"/>
                </a:moveTo>
                <a:lnTo>
                  <a:pt x="1214082" y="0"/>
                </a:lnTo>
                <a:lnTo>
                  <a:pt x="1214082" y="1168299"/>
                </a:lnTo>
                <a:lnTo>
                  <a:pt x="0" y="116829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NL"/>
          </a:p>
        </p:txBody>
      </p:sp>
      <p:sp>
        <p:nvSpPr>
          <p:cNvPr id="28" name="TextBox 28"/>
          <p:cNvSpPr txBox="1"/>
          <p:nvPr/>
        </p:nvSpPr>
        <p:spPr>
          <a:xfrm>
            <a:off x="2879812" y="1133792"/>
            <a:ext cx="1144191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EFFF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TITLE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930746" y="9221573"/>
            <a:ext cx="13537222" cy="1218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FÁILTE BACK: RETURNING TO IRELAND</a:t>
            </a:r>
          </a:p>
          <a:p>
            <a:pPr algn="l">
              <a:lnSpc>
                <a:spcPts val="4759"/>
              </a:lnSpc>
            </a:pPr>
            <a:endParaRPr lang="en-US" sz="3399" b="1">
              <a:solidFill>
                <a:srgbClr val="FFFFFF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1028700" y="981075"/>
            <a:ext cx="9860946" cy="847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360"/>
              </a:lnSpc>
            </a:pPr>
            <a:r>
              <a:rPr lang="en-US" sz="53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AGENDA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028700" y="3231124"/>
            <a:ext cx="2393340" cy="443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348"/>
              </a:lnSpc>
              <a:spcBef>
                <a:spcPct val="0"/>
              </a:spcBef>
            </a:pPr>
            <a:r>
              <a:rPr lang="en-US" sz="27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About Us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3909469" y="3231124"/>
            <a:ext cx="2393340" cy="8625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348"/>
              </a:lnSpc>
              <a:spcBef>
                <a:spcPct val="0"/>
              </a:spcBef>
            </a:pPr>
            <a:r>
              <a:rPr lang="en-US" sz="2700" b="1" u="none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Immigration Process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6790238" y="3231124"/>
            <a:ext cx="2393340" cy="8625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348"/>
              </a:lnSpc>
              <a:spcBef>
                <a:spcPct val="0"/>
              </a:spcBef>
            </a:pPr>
            <a:r>
              <a:rPr lang="en-US" sz="27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Visas and Preclearance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9671006" y="3231124"/>
            <a:ext cx="2393340" cy="8625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348"/>
              </a:lnSpc>
              <a:spcBef>
                <a:spcPct val="0"/>
              </a:spcBef>
            </a:pPr>
            <a:r>
              <a:rPr lang="en-US" sz="27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Arrival in Ireland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2551775" y="3231124"/>
            <a:ext cx="2393340" cy="443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348"/>
              </a:lnSpc>
              <a:spcBef>
                <a:spcPct val="0"/>
              </a:spcBef>
            </a:pPr>
            <a:r>
              <a:rPr lang="en-US" sz="27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Practical Tips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028700" y="4160887"/>
            <a:ext cx="2393340" cy="37776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359"/>
              </a:lnSpc>
              <a:spcBef>
                <a:spcPct val="0"/>
              </a:spcBef>
            </a:pPr>
            <a:r>
              <a:rPr lang="en-US" sz="23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Learn about Crosscare Irish Diaspora Support Project's services for Irish citizens returning to Ireland.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2557947" y="4239481"/>
            <a:ext cx="2393340" cy="21484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380"/>
              </a:lnSpc>
              <a:spcBef>
                <a:spcPct val="0"/>
              </a:spcBef>
            </a:pPr>
            <a:r>
              <a:rPr lang="en-US" sz="2414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Tips, resources and sources of information for prospective returnees.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3909469" y="4239481"/>
            <a:ext cx="2393340" cy="34343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380"/>
              </a:lnSpc>
              <a:spcBef>
                <a:spcPct val="0"/>
              </a:spcBef>
            </a:pPr>
            <a:r>
              <a:rPr lang="en-US" sz="2414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Overview of the Republic of Ireland’s immigration process for partners and spouses of Irish citizens.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6790238" y="4239481"/>
            <a:ext cx="2393340" cy="38629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380"/>
              </a:lnSpc>
              <a:spcBef>
                <a:spcPct val="0"/>
              </a:spcBef>
            </a:pPr>
            <a:r>
              <a:rPr lang="en-US" sz="2414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What your de-facto partner or visa-required spouse need to know and prepare prior to moving to Ireland.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9671006" y="4239481"/>
            <a:ext cx="2393340" cy="38629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380"/>
              </a:lnSpc>
              <a:spcBef>
                <a:spcPct val="0"/>
              </a:spcBef>
            </a:pPr>
            <a:r>
              <a:rPr lang="en-US" sz="2414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Navigating border control upon entry to the Republic of Ireland, and how to register for residency permission after arrival. 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15437061" y="3174308"/>
            <a:ext cx="2393340" cy="443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348"/>
              </a:lnSpc>
              <a:spcBef>
                <a:spcPct val="0"/>
              </a:spcBef>
            </a:pPr>
            <a:r>
              <a:rPr lang="en-US" sz="27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Q &amp; A Session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15443233" y="4182665"/>
            <a:ext cx="2393340" cy="2520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359"/>
              </a:lnSpc>
              <a:spcBef>
                <a:spcPct val="0"/>
              </a:spcBef>
            </a:pPr>
            <a:r>
              <a:rPr lang="en-US" sz="23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Please ask any questions using the Q&amp;A button at the bottom of your screen.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4523" y="8875521"/>
            <a:ext cx="18288000" cy="1415370"/>
          </a:xfrm>
          <a:prstGeom prst="rect">
            <a:avLst/>
          </a:prstGeom>
          <a:solidFill>
            <a:srgbClr val="3D94BA"/>
          </a:solidFill>
        </p:spPr>
        <p:txBody>
          <a:bodyPr/>
          <a:lstStyle/>
          <a:p>
            <a:endParaRPr lang="en-NL"/>
          </a:p>
        </p:txBody>
      </p:sp>
      <p:sp>
        <p:nvSpPr>
          <p:cNvPr id="3" name="Freeform 3"/>
          <p:cNvSpPr/>
          <p:nvPr/>
        </p:nvSpPr>
        <p:spPr>
          <a:xfrm>
            <a:off x="16616319" y="8999056"/>
            <a:ext cx="1214082" cy="1168299"/>
          </a:xfrm>
          <a:custGeom>
            <a:avLst/>
            <a:gdLst/>
            <a:ahLst/>
            <a:cxnLst/>
            <a:rect l="l" t="t" r="r" b="b"/>
            <a:pathLst>
              <a:path w="1214082" h="1168299">
                <a:moveTo>
                  <a:pt x="0" y="0"/>
                </a:moveTo>
                <a:lnTo>
                  <a:pt x="1214082" y="0"/>
                </a:lnTo>
                <a:lnTo>
                  <a:pt x="1214082" y="1168299"/>
                </a:lnTo>
                <a:lnTo>
                  <a:pt x="0" y="116829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NL"/>
          </a:p>
        </p:txBody>
      </p:sp>
      <p:sp>
        <p:nvSpPr>
          <p:cNvPr id="4" name="TextBox 4"/>
          <p:cNvSpPr txBox="1"/>
          <p:nvPr/>
        </p:nvSpPr>
        <p:spPr>
          <a:xfrm>
            <a:off x="2879812" y="1133792"/>
            <a:ext cx="1144191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EFFF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TITLE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981075"/>
            <a:ext cx="16230600" cy="847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359"/>
              </a:lnSpc>
            </a:pPr>
            <a:r>
              <a:rPr lang="en-US" sz="5299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CROSSCARE IRISH DIASPORA SUPPORT PROJECT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43223" y="1996758"/>
            <a:ext cx="16230600" cy="6750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29"/>
              </a:lnSpc>
            </a:pPr>
            <a:r>
              <a:rPr lang="en-US" sz="3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We provide specialised information and advocacy supports to Irish citizens moving abroad and those returning to Ireland, particularly people in vulnerable situations. Our areas of expertise include:</a:t>
            </a:r>
          </a:p>
          <a:p>
            <a:pPr algn="l">
              <a:lnSpc>
                <a:spcPts val="3629"/>
              </a:lnSpc>
            </a:pPr>
            <a:endParaRPr lang="en-US" sz="3299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712467" lvl="1" indent="-356233" algn="l">
              <a:lnSpc>
                <a:spcPts val="3629"/>
              </a:lnSpc>
              <a:buFont typeface="Arial"/>
              <a:buChar char="•"/>
            </a:pPr>
            <a:r>
              <a:rPr lang="en-US" sz="3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Access to Irish statutory services – social welfare, healthcare, housing/homeless supports </a:t>
            </a:r>
          </a:p>
          <a:p>
            <a:pPr marL="712467" lvl="1" indent="-356233" algn="l">
              <a:lnSpc>
                <a:spcPts val="3629"/>
              </a:lnSpc>
              <a:buFont typeface="Arial"/>
              <a:buChar char="•"/>
            </a:pPr>
            <a:r>
              <a:rPr lang="en-US" sz="3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Navigating the Irish immigration system with non-Irish partners and family, working closely with Crosscare Migrant Project</a:t>
            </a:r>
          </a:p>
          <a:p>
            <a:pPr marL="712467" lvl="1" indent="-356233" algn="l">
              <a:lnSpc>
                <a:spcPts val="3629"/>
              </a:lnSpc>
              <a:buFont typeface="Arial"/>
              <a:buChar char="•"/>
            </a:pPr>
            <a:r>
              <a:rPr lang="en-US" sz="3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Linking with Irish emigrant and other supports in Ireland and abroad</a:t>
            </a:r>
          </a:p>
          <a:p>
            <a:pPr algn="l">
              <a:lnSpc>
                <a:spcPts val="3629"/>
              </a:lnSpc>
            </a:pPr>
            <a:endParaRPr lang="en-US" sz="3299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3629"/>
              </a:lnSpc>
            </a:pPr>
            <a:r>
              <a:rPr lang="en-US" sz="3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We are a Dublin based non-profit organisation funded by the Government of Ireland's Emigrant Support Programme. </a:t>
            </a:r>
          </a:p>
          <a:p>
            <a:pPr algn="l">
              <a:lnSpc>
                <a:spcPts val="3629"/>
              </a:lnSpc>
            </a:pPr>
            <a:endParaRPr lang="en-US" sz="3299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3629"/>
              </a:lnSpc>
            </a:pPr>
            <a:r>
              <a:rPr lang="en-US" sz="3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See </a:t>
            </a:r>
            <a:r>
              <a:rPr lang="en-US" sz="3299" u="sng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  <a:hlinkClick r:id="rId3" tooltip="https://diasporasupport.ie"/>
              </a:rPr>
              <a:t>diasporasupport.ie</a:t>
            </a:r>
            <a:r>
              <a:rPr lang="en-US" sz="3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for more on returning to Ireland and to contact us.</a:t>
            </a:r>
          </a:p>
          <a:p>
            <a:pPr marL="0" lvl="0" indent="0" algn="l">
              <a:lnSpc>
                <a:spcPts val="2530"/>
              </a:lnSpc>
            </a:pPr>
            <a:endParaRPr lang="en-US" sz="3299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930746" y="9221573"/>
            <a:ext cx="13537222" cy="1218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FÁILTE BACK: RETURNING TO IRELAND</a:t>
            </a:r>
          </a:p>
          <a:p>
            <a:pPr algn="l">
              <a:lnSpc>
                <a:spcPts val="4759"/>
              </a:lnSpc>
            </a:pPr>
            <a:endParaRPr lang="en-US" sz="3399" b="1">
              <a:solidFill>
                <a:srgbClr val="FFFFFF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4523" y="8875521"/>
            <a:ext cx="18288000" cy="1415370"/>
          </a:xfrm>
          <a:prstGeom prst="rect">
            <a:avLst/>
          </a:prstGeom>
          <a:solidFill>
            <a:srgbClr val="3D94BA"/>
          </a:solidFill>
        </p:spPr>
        <p:txBody>
          <a:bodyPr/>
          <a:lstStyle/>
          <a:p>
            <a:endParaRPr lang="en-NL"/>
          </a:p>
        </p:txBody>
      </p:sp>
      <p:sp>
        <p:nvSpPr>
          <p:cNvPr id="3" name="Freeform 3"/>
          <p:cNvSpPr/>
          <p:nvPr/>
        </p:nvSpPr>
        <p:spPr>
          <a:xfrm>
            <a:off x="16616319" y="8999056"/>
            <a:ext cx="1214082" cy="1168299"/>
          </a:xfrm>
          <a:custGeom>
            <a:avLst/>
            <a:gdLst/>
            <a:ahLst/>
            <a:cxnLst/>
            <a:rect l="l" t="t" r="r" b="b"/>
            <a:pathLst>
              <a:path w="1214082" h="1168299">
                <a:moveTo>
                  <a:pt x="0" y="0"/>
                </a:moveTo>
                <a:lnTo>
                  <a:pt x="1214082" y="0"/>
                </a:lnTo>
                <a:lnTo>
                  <a:pt x="1214082" y="1168299"/>
                </a:lnTo>
                <a:lnTo>
                  <a:pt x="0" y="116829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NL"/>
          </a:p>
        </p:txBody>
      </p:sp>
      <p:sp>
        <p:nvSpPr>
          <p:cNvPr id="4" name="TextBox 4"/>
          <p:cNvSpPr txBox="1"/>
          <p:nvPr/>
        </p:nvSpPr>
        <p:spPr>
          <a:xfrm>
            <a:off x="930746" y="9221573"/>
            <a:ext cx="13537222" cy="1218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FÁILTE BACK: RETURNING TO IRELAND</a:t>
            </a:r>
          </a:p>
          <a:p>
            <a:pPr algn="l">
              <a:lnSpc>
                <a:spcPts val="4759"/>
              </a:lnSpc>
            </a:pPr>
            <a:endParaRPr lang="en-US" sz="3399" b="1">
              <a:solidFill>
                <a:srgbClr val="FFFFFF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10997982" y="3190835"/>
            <a:ext cx="6261318" cy="2307755"/>
            <a:chOff x="0" y="0"/>
            <a:chExt cx="6848186" cy="252405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848187" cy="2524060"/>
            </a:xfrm>
            <a:custGeom>
              <a:avLst/>
              <a:gdLst/>
              <a:ahLst/>
              <a:cxnLst/>
              <a:rect l="l" t="t" r="r" b="b"/>
              <a:pathLst>
                <a:path w="6848187" h="2524060">
                  <a:moveTo>
                    <a:pt x="6723726" y="2524060"/>
                  </a:moveTo>
                  <a:lnTo>
                    <a:pt x="124460" y="2524060"/>
                  </a:lnTo>
                  <a:cubicBezTo>
                    <a:pt x="55880" y="2524060"/>
                    <a:pt x="0" y="2468180"/>
                    <a:pt x="0" y="239959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723727" y="0"/>
                  </a:lnTo>
                  <a:cubicBezTo>
                    <a:pt x="6792306" y="0"/>
                    <a:pt x="6848187" y="55880"/>
                    <a:pt x="6848187" y="124460"/>
                  </a:cubicBezTo>
                  <a:lnTo>
                    <a:pt x="6848187" y="2399600"/>
                  </a:lnTo>
                  <a:cubicBezTo>
                    <a:pt x="6848187" y="2468180"/>
                    <a:pt x="6792306" y="2524060"/>
                    <a:pt x="6723727" y="2524060"/>
                  </a:cubicBezTo>
                  <a:close/>
                </a:path>
              </a:pathLst>
            </a:custGeom>
            <a:solidFill>
              <a:srgbClr val="3D94BA"/>
            </a:solidFill>
          </p:spPr>
          <p:txBody>
            <a:bodyPr/>
            <a:lstStyle/>
            <a:p>
              <a:endParaRPr lang="en-NL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9534430" y="3547878"/>
            <a:ext cx="1758605" cy="1593669"/>
            <a:chOff x="0" y="0"/>
            <a:chExt cx="1923438" cy="174304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923438" cy="1743043"/>
            </a:xfrm>
            <a:custGeom>
              <a:avLst/>
              <a:gdLst/>
              <a:ahLst/>
              <a:cxnLst/>
              <a:rect l="l" t="t" r="r" b="b"/>
              <a:pathLst>
                <a:path w="1923438" h="1743043">
                  <a:moveTo>
                    <a:pt x="1798977" y="1743042"/>
                  </a:moveTo>
                  <a:lnTo>
                    <a:pt x="124460" y="1743042"/>
                  </a:lnTo>
                  <a:cubicBezTo>
                    <a:pt x="55880" y="1743042"/>
                    <a:pt x="0" y="1687163"/>
                    <a:pt x="0" y="161858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98978" y="0"/>
                  </a:lnTo>
                  <a:cubicBezTo>
                    <a:pt x="1867558" y="0"/>
                    <a:pt x="1923438" y="55880"/>
                    <a:pt x="1923438" y="124460"/>
                  </a:cubicBezTo>
                  <a:lnTo>
                    <a:pt x="1923438" y="1618583"/>
                  </a:lnTo>
                  <a:cubicBezTo>
                    <a:pt x="1923438" y="1687163"/>
                    <a:pt x="1867558" y="1743043"/>
                    <a:pt x="1798978" y="1743043"/>
                  </a:cubicBezTo>
                  <a:close/>
                </a:path>
              </a:pathLst>
            </a:custGeom>
            <a:solidFill>
              <a:srgbClr val="78A17D"/>
            </a:solidFill>
          </p:spPr>
          <p:txBody>
            <a:bodyPr/>
            <a:lstStyle/>
            <a:p>
              <a:endParaRPr lang="en-NL"/>
            </a:p>
          </p:txBody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 rot="5400000">
            <a:off x="11200198" y="4114077"/>
            <a:ext cx="532646" cy="461271"/>
            <a:chOff x="0" y="0"/>
            <a:chExt cx="6350000" cy="54991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78A17D"/>
            </a:solidFill>
          </p:spPr>
          <p:txBody>
            <a:bodyPr/>
            <a:lstStyle/>
            <a:p>
              <a:endParaRPr lang="en-NL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0997982" y="5751049"/>
            <a:ext cx="6261318" cy="2307755"/>
            <a:chOff x="0" y="0"/>
            <a:chExt cx="6848186" cy="2524059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848187" cy="2524060"/>
            </a:xfrm>
            <a:custGeom>
              <a:avLst/>
              <a:gdLst/>
              <a:ahLst/>
              <a:cxnLst/>
              <a:rect l="l" t="t" r="r" b="b"/>
              <a:pathLst>
                <a:path w="6848187" h="2524060">
                  <a:moveTo>
                    <a:pt x="6723726" y="2524060"/>
                  </a:moveTo>
                  <a:lnTo>
                    <a:pt x="124460" y="2524060"/>
                  </a:lnTo>
                  <a:cubicBezTo>
                    <a:pt x="55880" y="2524060"/>
                    <a:pt x="0" y="2468180"/>
                    <a:pt x="0" y="239959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723727" y="0"/>
                  </a:lnTo>
                  <a:cubicBezTo>
                    <a:pt x="6792306" y="0"/>
                    <a:pt x="6848187" y="55880"/>
                    <a:pt x="6848187" y="124460"/>
                  </a:cubicBezTo>
                  <a:lnTo>
                    <a:pt x="6848187" y="2399600"/>
                  </a:lnTo>
                  <a:cubicBezTo>
                    <a:pt x="6848187" y="2468180"/>
                    <a:pt x="6792306" y="2524060"/>
                    <a:pt x="6723727" y="2524060"/>
                  </a:cubicBezTo>
                  <a:close/>
                </a:path>
              </a:pathLst>
            </a:custGeom>
            <a:solidFill>
              <a:srgbClr val="78A17D"/>
            </a:solidFill>
          </p:spPr>
          <p:txBody>
            <a:bodyPr/>
            <a:lstStyle/>
            <a:p>
              <a:endParaRPr lang="en-NL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9534430" y="6108092"/>
            <a:ext cx="1758605" cy="1593669"/>
            <a:chOff x="0" y="0"/>
            <a:chExt cx="1923438" cy="1743043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923438" cy="1743043"/>
            </a:xfrm>
            <a:custGeom>
              <a:avLst/>
              <a:gdLst/>
              <a:ahLst/>
              <a:cxnLst/>
              <a:rect l="l" t="t" r="r" b="b"/>
              <a:pathLst>
                <a:path w="1923438" h="1743043">
                  <a:moveTo>
                    <a:pt x="1798977" y="1743042"/>
                  </a:moveTo>
                  <a:lnTo>
                    <a:pt x="124460" y="1743042"/>
                  </a:lnTo>
                  <a:cubicBezTo>
                    <a:pt x="55880" y="1743042"/>
                    <a:pt x="0" y="1687163"/>
                    <a:pt x="0" y="161858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98978" y="0"/>
                  </a:lnTo>
                  <a:cubicBezTo>
                    <a:pt x="1867558" y="0"/>
                    <a:pt x="1923438" y="55880"/>
                    <a:pt x="1923438" y="124460"/>
                  </a:cubicBezTo>
                  <a:lnTo>
                    <a:pt x="1923438" y="1618583"/>
                  </a:lnTo>
                  <a:cubicBezTo>
                    <a:pt x="1923438" y="1687163"/>
                    <a:pt x="1867558" y="1743043"/>
                    <a:pt x="1798978" y="1743043"/>
                  </a:cubicBezTo>
                  <a:close/>
                </a:path>
              </a:pathLst>
            </a:custGeom>
            <a:solidFill>
              <a:srgbClr val="3D94BA"/>
            </a:solidFill>
          </p:spPr>
          <p:txBody>
            <a:bodyPr/>
            <a:lstStyle/>
            <a:p>
              <a:endParaRPr lang="en-NL"/>
            </a:p>
          </p:txBody>
        </p:sp>
      </p:grpSp>
      <p:grpSp>
        <p:nvGrpSpPr>
          <p:cNvPr id="15" name="Group 15"/>
          <p:cNvGrpSpPr>
            <a:grpSpLocks noChangeAspect="1"/>
          </p:cNvGrpSpPr>
          <p:nvPr/>
        </p:nvGrpSpPr>
        <p:grpSpPr>
          <a:xfrm rot="5400000">
            <a:off x="11200198" y="6674291"/>
            <a:ext cx="532646" cy="461271"/>
            <a:chOff x="0" y="0"/>
            <a:chExt cx="6350000" cy="54991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3D94BA"/>
            </a:solidFill>
          </p:spPr>
          <p:txBody>
            <a:bodyPr/>
            <a:lstStyle/>
            <a:p>
              <a:endParaRPr lang="en-NL"/>
            </a:p>
          </p:txBody>
        </p:sp>
      </p:grpSp>
      <p:sp>
        <p:nvSpPr>
          <p:cNvPr id="17" name="Freeform 17"/>
          <p:cNvSpPr/>
          <p:nvPr/>
        </p:nvSpPr>
        <p:spPr>
          <a:xfrm>
            <a:off x="10009600" y="6408782"/>
            <a:ext cx="808265" cy="992290"/>
          </a:xfrm>
          <a:custGeom>
            <a:avLst/>
            <a:gdLst/>
            <a:ahLst/>
            <a:cxnLst/>
            <a:rect l="l" t="t" r="r" b="b"/>
            <a:pathLst>
              <a:path w="808265" h="992290">
                <a:moveTo>
                  <a:pt x="0" y="0"/>
                </a:moveTo>
                <a:lnTo>
                  <a:pt x="808265" y="0"/>
                </a:lnTo>
                <a:lnTo>
                  <a:pt x="808265" y="992290"/>
                </a:lnTo>
                <a:lnTo>
                  <a:pt x="0" y="99229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NL"/>
          </a:p>
        </p:txBody>
      </p:sp>
      <p:sp>
        <p:nvSpPr>
          <p:cNvPr id="18" name="Freeform 18"/>
          <p:cNvSpPr/>
          <p:nvPr/>
        </p:nvSpPr>
        <p:spPr>
          <a:xfrm>
            <a:off x="9856266" y="3848568"/>
            <a:ext cx="1114932" cy="992290"/>
          </a:xfrm>
          <a:custGeom>
            <a:avLst/>
            <a:gdLst/>
            <a:ahLst/>
            <a:cxnLst/>
            <a:rect l="l" t="t" r="r" b="b"/>
            <a:pathLst>
              <a:path w="1114932" h="992290">
                <a:moveTo>
                  <a:pt x="0" y="0"/>
                </a:moveTo>
                <a:lnTo>
                  <a:pt x="1114933" y="0"/>
                </a:lnTo>
                <a:lnTo>
                  <a:pt x="1114933" y="992290"/>
                </a:lnTo>
                <a:lnTo>
                  <a:pt x="0" y="99229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NL"/>
          </a:p>
        </p:txBody>
      </p:sp>
      <p:sp>
        <p:nvSpPr>
          <p:cNvPr id="19" name="TextBox 19"/>
          <p:cNvSpPr txBox="1"/>
          <p:nvPr/>
        </p:nvSpPr>
        <p:spPr>
          <a:xfrm>
            <a:off x="2879812" y="1133792"/>
            <a:ext cx="1144191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EFFF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TITLE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028700" y="2156343"/>
            <a:ext cx="15328121" cy="7442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04"/>
              </a:lnSpc>
            </a:pPr>
            <a:endParaRPr/>
          </a:p>
        </p:txBody>
      </p:sp>
      <p:sp>
        <p:nvSpPr>
          <p:cNvPr id="21" name="TextBox 21"/>
          <p:cNvSpPr txBox="1"/>
          <p:nvPr/>
        </p:nvSpPr>
        <p:spPr>
          <a:xfrm>
            <a:off x="12041508" y="3471678"/>
            <a:ext cx="4795389" cy="15714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99"/>
              </a:lnSpc>
            </a:pPr>
            <a:r>
              <a:rPr lang="en-US" sz="299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What is the nature of the relationship (spouse vs. de facto partner)?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2041508" y="6207697"/>
            <a:ext cx="4795389" cy="12185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Visa vs. non-visa required?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897166" y="3164364"/>
            <a:ext cx="7166668" cy="7018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243"/>
              </a:lnSpc>
            </a:pPr>
            <a:r>
              <a:rPr lang="en-US" sz="4599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Two Key Questions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897166" y="4268513"/>
            <a:ext cx="6554756" cy="26193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99"/>
              </a:lnSpc>
            </a:pPr>
            <a:r>
              <a:rPr lang="en-US" sz="2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The immigration process in Ireland for significant others of Irish citizens varies based off of the nature of the relationship and their nationality.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028700" y="981075"/>
            <a:ext cx="16230600" cy="847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359"/>
              </a:lnSpc>
            </a:pPr>
            <a:r>
              <a:rPr lang="en-US" sz="5299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IMMIGRATION PROCESS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4523" y="8875521"/>
            <a:ext cx="18288000" cy="1415370"/>
          </a:xfrm>
          <a:prstGeom prst="rect">
            <a:avLst/>
          </a:prstGeom>
          <a:solidFill>
            <a:srgbClr val="3D94BA"/>
          </a:solidFill>
        </p:spPr>
        <p:txBody>
          <a:bodyPr/>
          <a:lstStyle/>
          <a:p>
            <a:endParaRPr lang="en-NL"/>
          </a:p>
        </p:txBody>
      </p:sp>
      <p:sp>
        <p:nvSpPr>
          <p:cNvPr id="3" name="Freeform 3"/>
          <p:cNvSpPr/>
          <p:nvPr/>
        </p:nvSpPr>
        <p:spPr>
          <a:xfrm>
            <a:off x="16616319" y="8999056"/>
            <a:ext cx="1214082" cy="1168299"/>
          </a:xfrm>
          <a:custGeom>
            <a:avLst/>
            <a:gdLst/>
            <a:ahLst/>
            <a:cxnLst/>
            <a:rect l="l" t="t" r="r" b="b"/>
            <a:pathLst>
              <a:path w="1214082" h="1168299">
                <a:moveTo>
                  <a:pt x="0" y="0"/>
                </a:moveTo>
                <a:lnTo>
                  <a:pt x="1214082" y="0"/>
                </a:lnTo>
                <a:lnTo>
                  <a:pt x="1214082" y="1168299"/>
                </a:lnTo>
                <a:lnTo>
                  <a:pt x="0" y="116829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NL"/>
          </a:p>
        </p:txBody>
      </p:sp>
      <p:sp>
        <p:nvSpPr>
          <p:cNvPr id="4" name="TextBox 4"/>
          <p:cNvSpPr txBox="1"/>
          <p:nvPr/>
        </p:nvSpPr>
        <p:spPr>
          <a:xfrm>
            <a:off x="930746" y="9221573"/>
            <a:ext cx="13537222" cy="1218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FÁILTE BACK: RETURNING TO IRELAND</a:t>
            </a:r>
          </a:p>
          <a:p>
            <a:pPr algn="l">
              <a:lnSpc>
                <a:spcPts val="4759"/>
              </a:lnSpc>
            </a:pPr>
            <a:endParaRPr lang="en-US" sz="3399" b="1">
              <a:solidFill>
                <a:srgbClr val="FFFFFF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28700" y="2156343"/>
            <a:ext cx="15328121" cy="7442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04"/>
              </a:lnSpc>
            </a:pPr>
            <a:endParaRPr/>
          </a:p>
        </p:txBody>
      </p:sp>
      <p:sp>
        <p:nvSpPr>
          <p:cNvPr id="6" name="TextBox 6"/>
          <p:cNvSpPr txBox="1"/>
          <p:nvPr/>
        </p:nvSpPr>
        <p:spPr>
          <a:xfrm>
            <a:off x="1028700" y="2447491"/>
            <a:ext cx="16230600" cy="5678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750"/>
              </a:lnSpc>
            </a:pPr>
            <a:r>
              <a:rPr lang="en-US" sz="4600" b="1">
                <a:solidFill>
                  <a:srgbClr val="78A17D"/>
                </a:solidFill>
                <a:latin typeface="Poppins Bold"/>
                <a:ea typeface="Poppins Bold"/>
                <a:cs typeface="Poppins Bold"/>
                <a:sym typeface="Poppins Bold"/>
              </a:rPr>
              <a:t>Spouse:</a:t>
            </a:r>
            <a:r>
              <a:rPr lang="en-US" sz="4600">
                <a:solidFill>
                  <a:srgbClr val="3D94BA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</a:p>
          <a:p>
            <a:pPr algn="just">
              <a:lnSpc>
                <a:spcPts val="4750"/>
              </a:lnSpc>
            </a:pPr>
            <a:r>
              <a:rPr lang="en-US" sz="3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Legal commitment (marriage, registered with a civil authority)</a:t>
            </a:r>
          </a:p>
          <a:p>
            <a:pPr algn="just">
              <a:lnSpc>
                <a:spcPts val="4750"/>
              </a:lnSpc>
            </a:pPr>
            <a:endParaRPr lang="en-US" sz="38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just">
              <a:lnSpc>
                <a:spcPts val="5750"/>
              </a:lnSpc>
            </a:pPr>
            <a:r>
              <a:rPr lang="en-US" sz="4600" b="1">
                <a:solidFill>
                  <a:srgbClr val="3D94BA"/>
                </a:solidFill>
                <a:latin typeface="Poppins Bold"/>
                <a:ea typeface="Poppins Bold"/>
                <a:cs typeface="Poppins Bold"/>
                <a:sym typeface="Poppins Bold"/>
              </a:rPr>
              <a:t>De Facto Partner:</a:t>
            </a:r>
          </a:p>
          <a:p>
            <a:pPr marL="820427" lvl="1" indent="-410214" algn="just">
              <a:lnSpc>
                <a:spcPts val="4750"/>
              </a:lnSpc>
              <a:buFont typeface="Arial"/>
              <a:buChar char="•"/>
            </a:pPr>
            <a:r>
              <a:rPr lang="en-US" sz="3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Mutual commitment to shared life to exclusion of all others, similar to marriage (though not in law)</a:t>
            </a:r>
          </a:p>
          <a:p>
            <a:pPr marL="820427" lvl="1" indent="-410214" algn="just">
              <a:lnSpc>
                <a:spcPts val="4750"/>
              </a:lnSpc>
              <a:buFont typeface="Arial"/>
              <a:buChar char="•"/>
            </a:pPr>
            <a:r>
              <a:rPr lang="en-US" sz="3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Genuine and continuing relationship</a:t>
            </a:r>
          </a:p>
          <a:p>
            <a:pPr marL="820427" lvl="1" indent="-410214" algn="just">
              <a:lnSpc>
                <a:spcPts val="4750"/>
              </a:lnSpc>
              <a:buFont typeface="Arial"/>
              <a:buChar char="•"/>
            </a:pPr>
            <a:r>
              <a:rPr lang="en-US" sz="38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Two years cohabitation (minimum)</a:t>
            </a:r>
          </a:p>
          <a:p>
            <a:pPr marL="820427" lvl="1" indent="-410214" algn="just">
              <a:lnSpc>
                <a:spcPts val="4750"/>
              </a:lnSpc>
              <a:buFont typeface="Arial"/>
              <a:buChar char="•"/>
            </a:pPr>
            <a:r>
              <a:rPr lang="en-US" sz="3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Not related by family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981075"/>
            <a:ext cx="16230600" cy="847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359"/>
              </a:lnSpc>
            </a:pPr>
            <a:r>
              <a:rPr lang="en-US" sz="5299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SPOUSE VS. DE FACTO PARTNER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009600" y="6408782"/>
            <a:ext cx="808265" cy="992290"/>
          </a:xfrm>
          <a:custGeom>
            <a:avLst/>
            <a:gdLst/>
            <a:ahLst/>
            <a:cxnLst/>
            <a:rect l="l" t="t" r="r" b="b"/>
            <a:pathLst>
              <a:path w="808265" h="992290">
                <a:moveTo>
                  <a:pt x="0" y="0"/>
                </a:moveTo>
                <a:lnTo>
                  <a:pt x="808265" y="0"/>
                </a:lnTo>
                <a:lnTo>
                  <a:pt x="808265" y="992290"/>
                </a:lnTo>
                <a:lnTo>
                  <a:pt x="0" y="9922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NL"/>
          </a:p>
        </p:txBody>
      </p:sp>
      <p:sp>
        <p:nvSpPr>
          <p:cNvPr id="3" name="TextBox 3"/>
          <p:cNvSpPr txBox="1"/>
          <p:nvPr/>
        </p:nvSpPr>
        <p:spPr>
          <a:xfrm>
            <a:off x="2879812" y="1133792"/>
            <a:ext cx="1144191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EFFF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TITLE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2156343"/>
            <a:ext cx="15328121" cy="7442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04"/>
              </a:lnSpc>
            </a:pPr>
            <a:endParaRPr/>
          </a:p>
        </p:txBody>
      </p:sp>
      <p:sp>
        <p:nvSpPr>
          <p:cNvPr id="5" name="TextBox 5"/>
          <p:cNvSpPr txBox="1"/>
          <p:nvPr/>
        </p:nvSpPr>
        <p:spPr>
          <a:xfrm>
            <a:off x="12041508" y="6207697"/>
            <a:ext cx="4795389" cy="12896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39"/>
              </a:lnSpc>
            </a:pPr>
            <a:r>
              <a:rPr lang="en-US" sz="359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Visa vs. non-visa required?</a:t>
            </a:r>
          </a:p>
        </p:txBody>
      </p: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1028700" y="2460607"/>
            <a:ext cx="7381264" cy="5926351"/>
            <a:chOff x="0" y="0"/>
            <a:chExt cx="7467600" cy="599567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7467600" cy="4513580"/>
            </a:xfrm>
            <a:custGeom>
              <a:avLst/>
              <a:gdLst/>
              <a:ahLst/>
              <a:cxnLst/>
              <a:rect l="l" t="t" r="r" b="b"/>
              <a:pathLst>
                <a:path w="7467600" h="4513580">
                  <a:moveTo>
                    <a:pt x="7127240" y="0"/>
                  </a:moveTo>
                  <a:lnTo>
                    <a:pt x="340360" y="0"/>
                  </a:lnTo>
                  <a:cubicBezTo>
                    <a:pt x="152400" y="0"/>
                    <a:pt x="0" y="152400"/>
                    <a:pt x="0" y="340360"/>
                  </a:cubicBezTo>
                  <a:lnTo>
                    <a:pt x="0" y="4513580"/>
                  </a:lnTo>
                  <a:lnTo>
                    <a:pt x="7467600" y="4513580"/>
                  </a:lnTo>
                  <a:lnTo>
                    <a:pt x="7467600" y="340360"/>
                  </a:lnTo>
                  <a:cubicBezTo>
                    <a:pt x="7467600" y="152400"/>
                    <a:pt x="7315200" y="0"/>
                    <a:pt x="7127240" y="0"/>
                  </a:cubicBezTo>
                  <a:close/>
                  <a:moveTo>
                    <a:pt x="7142480" y="4188460"/>
                  </a:moveTo>
                  <a:lnTo>
                    <a:pt x="314961" y="4188460"/>
                  </a:lnTo>
                  <a:lnTo>
                    <a:pt x="314961" y="353060"/>
                  </a:lnTo>
                  <a:lnTo>
                    <a:pt x="7142480" y="353060"/>
                  </a:lnTo>
                  <a:lnTo>
                    <a:pt x="7142480" y="41884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NL"/>
            </a:p>
          </p:txBody>
        </p:sp>
        <p:sp>
          <p:nvSpPr>
            <p:cNvPr id="8" name="Freeform 8"/>
            <p:cNvSpPr/>
            <p:nvPr/>
          </p:nvSpPr>
          <p:spPr>
            <a:xfrm>
              <a:off x="0" y="4514850"/>
              <a:ext cx="7467600" cy="695960"/>
            </a:xfrm>
            <a:custGeom>
              <a:avLst/>
              <a:gdLst/>
              <a:ahLst/>
              <a:cxnLst/>
              <a:rect l="l" t="t" r="r" b="b"/>
              <a:pathLst>
                <a:path w="7467600" h="695960">
                  <a:moveTo>
                    <a:pt x="0" y="355600"/>
                  </a:moveTo>
                  <a:cubicBezTo>
                    <a:pt x="0" y="543560"/>
                    <a:pt x="152400" y="695960"/>
                    <a:pt x="340360" y="695960"/>
                  </a:cubicBezTo>
                  <a:lnTo>
                    <a:pt x="7127240" y="695960"/>
                  </a:lnTo>
                  <a:cubicBezTo>
                    <a:pt x="7315200" y="695960"/>
                    <a:pt x="7467600" y="543560"/>
                    <a:pt x="7467600" y="355600"/>
                  </a:cubicBezTo>
                  <a:lnTo>
                    <a:pt x="7467600" y="0"/>
                  </a:lnTo>
                  <a:lnTo>
                    <a:pt x="0" y="0"/>
                  </a:lnTo>
                  <a:lnTo>
                    <a:pt x="0" y="355600"/>
                  </a:lnTo>
                  <a:close/>
                </a:path>
              </a:pathLst>
            </a:custGeom>
            <a:solidFill>
              <a:srgbClr val="E9E9E9"/>
            </a:solidFill>
          </p:spPr>
          <p:txBody>
            <a:bodyPr/>
            <a:lstStyle/>
            <a:p>
              <a:endParaRPr lang="en-NL"/>
            </a:p>
          </p:txBody>
        </p:sp>
        <p:sp>
          <p:nvSpPr>
            <p:cNvPr id="9" name="Freeform 9"/>
            <p:cNvSpPr/>
            <p:nvPr/>
          </p:nvSpPr>
          <p:spPr>
            <a:xfrm>
              <a:off x="2429510" y="5210810"/>
              <a:ext cx="2606040" cy="791210"/>
            </a:xfrm>
            <a:custGeom>
              <a:avLst/>
              <a:gdLst/>
              <a:ahLst/>
              <a:cxnLst/>
              <a:rect l="l" t="t" r="r" b="b"/>
              <a:pathLst>
                <a:path w="2606040" h="791210">
                  <a:moveTo>
                    <a:pt x="1258570" y="0"/>
                  </a:moveTo>
                  <a:lnTo>
                    <a:pt x="453390" y="0"/>
                  </a:lnTo>
                  <a:cubicBezTo>
                    <a:pt x="453390" y="0"/>
                    <a:pt x="429260" y="370840"/>
                    <a:pt x="403860" y="525780"/>
                  </a:cubicBezTo>
                  <a:cubicBezTo>
                    <a:pt x="359410" y="791210"/>
                    <a:pt x="87630" y="706120"/>
                    <a:pt x="10160" y="762000"/>
                  </a:cubicBezTo>
                  <a:cubicBezTo>
                    <a:pt x="0" y="769620"/>
                    <a:pt x="5080" y="786130"/>
                    <a:pt x="17780" y="786130"/>
                  </a:cubicBezTo>
                  <a:lnTo>
                    <a:pt x="2588260" y="786130"/>
                  </a:lnTo>
                  <a:cubicBezTo>
                    <a:pt x="2600960" y="786130"/>
                    <a:pt x="2606040" y="769620"/>
                    <a:pt x="2595880" y="762000"/>
                  </a:cubicBezTo>
                  <a:cubicBezTo>
                    <a:pt x="2518410" y="706120"/>
                    <a:pt x="2246630" y="791210"/>
                    <a:pt x="2202180" y="525780"/>
                  </a:cubicBezTo>
                  <a:cubicBezTo>
                    <a:pt x="2176780" y="370840"/>
                    <a:pt x="2152650" y="0"/>
                    <a:pt x="2152650" y="0"/>
                  </a:cubicBezTo>
                  <a:lnTo>
                    <a:pt x="1258570" y="0"/>
                  </a:lnTo>
                  <a:close/>
                </a:path>
              </a:pathLst>
            </a:custGeom>
            <a:solidFill>
              <a:srgbClr val="BBBBBB"/>
            </a:solidFill>
          </p:spPr>
          <p:txBody>
            <a:bodyPr/>
            <a:lstStyle/>
            <a:p>
              <a:endParaRPr lang="en-NL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314960" y="353060"/>
              <a:ext cx="6827520" cy="3835400"/>
            </a:xfrm>
            <a:custGeom>
              <a:avLst/>
              <a:gdLst/>
              <a:ahLst/>
              <a:cxnLst/>
              <a:rect l="l" t="t" r="r" b="b"/>
              <a:pathLst>
                <a:path w="6827520" h="3835400">
                  <a:moveTo>
                    <a:pt x="0" y="0"/>
                  </a:moveTo>
                  <a:lnTo>
                    <a:pt x="6827520" y="0"/>
                  </a:lnTo>
                  <a:lnTo>
                    <a:pt x="6827520" y="3835400"/>
                  </a:lnTo>
                  <a:lnTo>
                    <a:pt x="0" y="3835400"/>
                  </a:lnTo>
                  <a:close/>
                </a:path>
              </a:pathLst>
            </a:custGeom>
            <a:blipFill>
              <a:blip r:embed="rId4"/>
              <a:stretch>
                <a:fillRect t="-1" b="-1"/>
              </a:stretch>
            </a:blipFill>
          </p:spPr>
          <p:txBody>
            <a:bodyPr/>
            <a:lstStyle/>
            <a:p>
              <a:endParaRPr lang="en-NL"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9144000" y="2550407"/>
            <a:ext cx="8115300" cy="51182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39"/>
              </a:lnSpc>
            </a:pPr>
            <a:r>
              <a:rPr lang="en-US" sz="35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Always refer to </a:t>
            </a:r>
            <a:r>
              <a:rPr lang="en-US" sz="3599" b="1" u="sng">
                <a:solidFill>
                  <a:srgbClr val="3D94BA"/>
                </a:solidFill>
                <a:latin typeface="Poppins Bold"/>
                <a:ea typeface="Poppins Bold"/>
                <a:cs typeface="Poppins Bold"/>
                <a:sym typeface="Poppins Bold"/>
                <a:hlinkClick r:id="rId5" tooltip="http://www.irishimmigration.ie"/>
              </a:rPr>
              <a:t>irishimmigration.ie</a:t>
            </a:r>
            <a:r>
              <a:rPr lang="en-US" sz="35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(official Department of Justice site) for a list of nationalities that are visa required for travel to Ireland.</a:t>
            </a:r>
          </a:p>
          <a:p>
            <a:pPr algn="l">
              <a:lnSpc>
                <a:spcPts val="5039"/>
              </a:lnSpc>
            </a:pPr>
            <a:endParaRPr lang="en-US" sz="3599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5039"/>
              </a:lnSpc>
            </a:pPr>
            <a:r>
              <a:rPr lang="en-US" sz="3599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NOTE: </a:t>
            </a:r>
            <a:r>
              <a:rPr lang="en-US" sz="3599" i="1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Visa requirements are based on applicant </a:t>
            </a:r>
            <a:r>
              <a:rPr lang="en-US" sz="3599" i="1" u="sng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nationality</a:t>
            </a:r>
            <a:r>
              <a:rPr lang="en-US" sz="3599" i="1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 - not necessarily country of residence</a:t>
            </a:r>
            <a:r>
              <a:rPr lang="en-US" sz="35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</a:p>
        </p:txBody>
      </p:sp>
      <p:sp>
        <p:nvSpPr>
          <p:cNvPr id="12" name="AutoShape 12"/>
          <p:cNvSpPr/>
          <p:nvPr/>
        </p:nvSpPr>
        <p:spPr>
          <a:xfrm>
            <a:off x="14523" y="8875521"/>
            <a:ext cx="18288000" cy="1415370"/>
          </a:xfrm>
          <a:prstGeom prst="rect">
            <a:avLst/>
          </a:prstGeom>
          <a:solidFill>
            <a:srgbClr val="3D94BA"/>
          </a:solidFill>
        </p:spPr>
        <p:txBody>
          <a:bodyPr/>
          <a:lstStyle/>
          <a:p>
            <a:endParaRPr lang="en-NL"/>
          </a:p>
        </p:txBody>
      </p:sp>
      <p:sp>
        <p:nvSpPr>
          <p:cNvPr id="13" name="Freeform 13"/>
          <p:cNvSpPr/>
          <p:nvPr/>
        </p:nvSpPr>
        <p:spPr>
          <a:xfrm>
            <a:off x="16616319" y="8999056"/>
            <a:ext cx="1214082" cy="1168299"/>
          </a:xfrm>
          <a:custGeom>
            <a:avLst/>
            <a:gdLst/>
            <a:ahLst/>
            <a:cxnLst/>
            <a:rect l="l" t="t" r="r" b="b"/>
            <a:pathLst>
              <a:path w="1214082" h="1168299">
                <a:moveTo>
                  <a:pt x="0" y="0"/>
                </a:moveTo>
                <a:lnTo>
                  <a:pt x="1214082" y="0"/>
                </a:lnTo>
                <a:lnTo>
                  <a:pt x="1214082" y="1168299"/>
                </a:lnTo>
                <a:lnTo>
                  <a:pt x="0" y="116829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NL"/>
          </a:p>
        </p:txBody>
      </p:sp>
      <p:sp>
        <p:nvSpPr>
          <p:cNvPr id="14" name="TextBox 14"/>
          <p:cNvSpPr txBox="1"/>
          <p:nvPr/>
        </p:nvSpPr>
        <p:spPr>
          <a:xfrm>
            <a:off x="930746" y="9221573"/>
            <a:ext cx="13537222" cy="1218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FÁILTE BACK: RETURNING TO IRELAND</a:t>
            </a:r>
          </a:p>
          <a:p>
            <a:pPr algn="l">
              <a:lnSpc>
                <a:spcPts val="4759"/>
              </a:lnSpc>
            </a:pPr>
            <a:endParaRPr lang="en-US" sz="3399" b="1">
              <a:solidFill>
                <a:srgbClr val="FFFFFF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028700" y="981075"/>
            <a:ext cx="16230600" cy="847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359"/>
              </a:lnSpc>
            </a:pPr>
            <a:r>
              <a:rPr lang="en-US" sz="5299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VISA VS. NON VISA REQUIRED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009600" y="6408782"/>
            <a:ext cx="808265" cy="992290"/>
          </a:xfrm>
          <a:custGeom>
            <a:avLst/>
            <a:gdLst/>
            <a:ahLst/>
            <a:cxnLst/>
            <a:rect l="l" t="t" r="r" b="b"/>
            <a:pathLst>
              <a:path w="808265" h="992290">
                <a:moveTo>
                  <a:pt x="0" y="0"/>
                </a:moveTo>
                <a:lnTo>
                  <a:pt x="808265" y="0"/>
                </a:lnTo>
                <a:lnTo>
                  <a:pt x="808265" y="992290"/>
                </a:lnTo>
                <a:lnTo>
                  <a:pt x="0" y="9922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NL"/>
          </a:p>
        </p:txBody>
      </p:sp>
      <p:sp>
        <p:nvSpPr>
          <p:cNvPr id="3" name="TextBox 3"/>
          <p:cNvSpPr txBox="1"/>
          <p:nvPr/>
        </p:nvSpPr>
        <p:spPr>
          <a:xfrm>
            <a:off x="2879812" y="1133792"/>
            <a:ext cx="1144191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EFFF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TITLE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2156343"/>
            <a:ext cx="15328121" cy="7442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04"/>
              </a:lnSpc>
            </a:pPr>
            <a:endParaRPr/>
          </a:p>
        </p:txBody>
      </p:sp>
      <p:sp>
        <p:nvSpPr>
          <p:cNvPr id="5" name="TextBox 5"/>
          <p:cNvSpPr txBox="1"/>
          <p:nvPr/>
        </p:nvSpPr>
        <p:spPr>
          <a:xfrm>
            <a:off x="12041508" y="6207697"/>
            <a:ext cx="4795389" cy="12896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39"/>
              </a:lnSpc>
            </a:pPr>
            <a:r>
              <a:rPr lang="en-US" sz="359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Visa vs. non-visa required?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566359" y="2237309"/>
            <a:ext cx="17155282" cy="6115085"/>
            <a:chOff x="0" y="0"/>
            <a:chExt cx="22873710" cy="8153446"/>
          </a:xfrm>
        </p:grpSpPr>
        <p:sp>
          <p:nvSpPr>
            <p:cNvPr id="7" name="AutoShape 7"/>
            <p:cNvSpPr/>
            <p:nvPr/>
          </p:nvSpPr>
          <p:spPr>
            <a:xfrm>
              <a:off x="4053255" y="0"/>
              <a:ext cx="3560891" cy="8153446"/>
            </a:xfrm>
            <a:prstGeom prst="rect">
              <a:avLst/>
            </a:prstGeom>
            <a:solidFill>
              <a:srgbClr val="3D94BA"/>
            </a:solidFill>
          </p:spPr>
          <p:txBody>
            <a:bodyPr/>
            <a:lstStyle/>
            <a:p>
              <a:endParaRPr lang="en-NL"/>
            </a:p>
          </p:txBody>
        </p:sp>
        <p:sp>
          <p:nvSpPr>
            <p:cNvPr id="8" name="AutoShape 8"/>
            <p:cNvSpPr/>
            <p:nvPr/>
          </p:nvSpPr>
          <p:spPr>
            <a:xfrm>
              <a:off x="7868146" y="0"/>
              <a:ext cx="3560891" cy="8153446"/>
            </a:xfrm>
            <a:prstGeom prst="rect">
              <a:avLst/>
            </a:prstGeom>
            <a:solidFill>
              <a:srgbClr val="5F9A9D"/>
            </a:solidFill>
          </p:spPr>
          <p:txBody>
            <a:bodyPr/>
            <a:lstStyle/>
            <a:p>
              <a:endParaRPr lang="en-NL"/>
            </a:p>
          </p:txBody>
        </p:sp>
        <p:sp>
          <p:nvSpPr>
            <p:cNvPr id="9" name="AutoShape 9"/>
            <p:cNvSpPr/>
            <p:nvPr/>
          </p:nvSpPr>
          <p:spPr>
            <a:xfrm>
              <a:off x="11683037" y="0"/>
              <a:ext cx="3560891" cy="8153446"/>
            </a:xfrm>
            <a:prstGeom prst="rect">
              <a:avLst/>
            </a:prstGeom>
            <a:solidFill>
              <a:srgbClr val="78A17D"/>
            </a:solidFill>
          </p:spPr>
          <p:txBody>
            <a:bodyPr/>
            <a:lstStyle/>
            <a:p>
              <a:endParaRPr lang="en-NL"/>
            </a:p>
          </p:txBody>
        </p:sp>
        <p:sp>
          <p:nvSpPr>
            <p:cNvPr id="10" name="AutoShape 10"/>
            <p:cNvSpPr/>
            <p:nvPr/>
          </p:nvSpPr>
          <p:spPr>
            <a:xfrm>
              <a:off x="15497928" y="0"/>
              <a:ext cx="3560891" cy="8153446"/>
            </a:xfrm>
            <a:prstGeom prst="rect">
              <a:avLst/>
            </a:prstGeom>
            <a:solidFill>
              <a:srgbClr val="8AA65E"/>
            </a:solidFill>
          </p:spPr>
          <p:txBody>
            <a:bodyPr/>
            <a:lstStyle/>
            <a:p>
              <a:endParaRPr lang="en-NL"/>
            </a:p>
          </p:txBody>
        </p:sp>
        <p:sp>
          <p:nvSpPr>
            <p:cNvPr id="11" name="AutoShape 11"/>
            <p:cNvSpPr/>
            <p:nvPr/>
          </p:nvSpPr>
          <p:spPr>
            <a:xfrm>
              <a:off x="19312819" y="0"/>
              <a:ext cx="3560891" cy="8153446"/>
            </a:xfrm>
            <a:prstGeom prst="rect">
              <a:avLst/>
            </a:prstGeom>
            <a:solidFill>
              <a:srgbClr val="A3B23A"/>
            </a:solidFill>
          </p:spPr>
          <p:txBody>
            <a:bodyPr/>
            <a:lstStyle/>
            <a:p>
              <a:endParaRPr lang="en-NL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4307255" y="461104"/>
              <a:ext cx="3052891" cy="5016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79"/>
                </a:lnSpc>
              </a:pPr>
              <a:r>
                <a:rPr lang="en-US" sz="2400" b="1" spc="240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VISA?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8122146" y="321404"/>
              <a:ext cx="3052891" cy="7810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80"/>
                </a:lnSpc>
              </a:pPr>
              <a:r>
                <a:rPr lang="en-US" sz="1900" b="1" spc="190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PRECLEARANCE?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11937037" y="283304"/>
              <a:ext cx="3052891" cy="8572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20"/>
                </a:lnSpc>
              </a:pPr>
              <a:r>
                <a:rPr lang="en-US" sz="2100" b="1" spc="210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PROOF OF RELATIONSHIP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5751928" y="219804"/>
              <a:ext cx="3052891" cy="9842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79"/>
                </a:lnSpc>
              </a:pPr>
              <a:r>
                <a:rPr lang="en-US" sz="2400" b="1" spc="240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PROOF OF FINANCES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9566819" y="257904"/>
              <a:ext cx="3052891" cy="9080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640"/>
                </a:lnSpc>
              </a:pPr>
              <a:r>
                <a:rPr lang="en-US" sz="2200" b="1" spc="220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REGISTER FOR RESIDENCY</a:t>
              </a:r>
            </a:p>
          </p:txBody>
        </p:sp>
        <p:sp>
          <p:nvSpPr>
            <p:cNvPr id="17" name="Freeform 17"/>
            <p:cNvSpPr/>
            <p:nvPr/>
          </p:nvSpPr>
          <p:spPr>
            <a:xfrm>
              <a:off x="13088344" y="6653578"/>
              <a:ext cx="750276" cy="591394"/>
            </a:xfrm>
            <a:custGeom>
              <a:avLst/>
              <a:gdLst/>
              <a:ahLst/>
              <a:cxnLst/>
              <a:rect l="l" t="t" r="r" b="b"/>
              <a:pathLst>
                <a:path w="750276" h="591394">
                  <a:moveTo>
                    <a:pt x="0" y="0"/>
                  </a:moveTo>
                  <a:lnTo>
                    <a:pt x="750276" y="0"/>
                  </a:lnTo>
                  <a:lnTo>
                    <a:pt x="750276" y="591393"/>
                  </a:lnTo>
                  <a:lnTo>
                    <a:pt x="0" y="5913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NL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5458562" y="5161892"/>
              <a:ext cx="750276" cy="591394"/>
            </a:xfrm>
            <a:custGeom>
              <a:avLst/>
              <a:gdLst/>
              <a:ahLst/>
              <a:cxnLst/>
              <a:rect l="l" t="t" r="r" b="b"/>
              <a:pathLst>
                <a:path w="750276" h="591394">
                  <a:moveTo>
                    <a:pt x="0" y="0"/>
                  </a:moveTo>
                  <a:lnTo>
                    <a:pt x="750276" y="0"/>
                  </a:lnTo>
                  <a:lnTo>
                    <a:pt x="750276" y="591394"/>
                  </a:lnTo>
                  <a:lnTo>
                    <a:pt x="0" y="5913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NL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16903235" y="5161892"/>
              <a:ext cx="750276" cy="591394"/>
            </a:xfrm>
            <a:custGeom>
              <a:avLst/>
              <a:gdLst/>
              <a:ahLst/>
              <a:cxnLst/>
              <a:rect l="l" t="t" r="r" b="b"/>
              <a:pathLst>
                <a:path w="750276" h="591394">
                  <a:moveTo>
                    <a:pt x="0" y="0"/>
                  </a:moveTo>
                  <a:lnTo>
                    <a:pt x="750276" y="0"/>
                  </a:lnTo>
                  <a:lnTo>
                    <a:pt x="750276" y="591394"/>
                  </a:lnTo>
                  <a:lnTo>
                    <a:pt x="0" y="5913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NL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20718126" y="3670206"/>
              <a:ext cx="750276" cy="591394"/>
            </a:xfrm>
            <a:custGeom>
              <a:avLst/>
              <a:gdLst/>
              <a:ahLst/>
              <a:cxnLst/>
              <a:rect l="l" t="t" r="r" b="b"/>
              <a:pathLst>
                <a:path w="750276" h="591394">
                  <a:moveTo>
                    <a:pt x="0" y="0"/>
                  </a:moveTo>
                  <a:lnTo>
                    <a:pt x="750276" y="0"/>
                  </a:lnTo>
                  <a:lnTo>
                    <a:pt x="750276" y="591394"/>
                  </a:lnTo>
                  <a:lnTo>
                    <a:pt x="0" y="5913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NL"/>
            </a:p>
          </p:txBody>
        </p:sp>
        <p:sp>
          <p:nvSpPr>
            <p:cNvPr id="21" name="Freeform 21"/>
            <p:cNvSpPr/>
            <p:nvPr/>
          </p:nvSpPr>
          <p:spPr>
            <a:xfrm>
              <a:off x="5595350" y="6710924"/>
              <a:ext cx="476700" cy="476700"/>
            </a:xfrm>
            <a:custGeom>
              <a:avLst/>
              <a:gdLst/>
              <a:ahLst/>
              <a:cxnLst/>
              <a:rect l="l" t="t" r="r" b="b"/>
              <a:pathLst>
                <a:path w="476700" h="476700">
                  <a:moveTo>
                    <a:pt x="0" y="0"/>
                  </a:moveTo>
                  <a:lnTo>
                    <a:pt x="476700" y="0"/>
                  </a:lnTo>
                  <a:lnTo>
                    <a:pt x="476700" y="476700"/>
                  </a:lnTo>
                  <a:lnTo>
                    <a:pt x="0" y="4767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8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NL"/>
            </a:p>
          </p:txBody>
        </p:sp>
        <p:sp>
          <p:nvSpPr>
            <p:cNvPr id="22" name="Freeform 22"/>
            <p:cNvSpPr/>
            <p:nvPr/>
          </p:nvSpPr>
          <p:spPr>
            <a:xfrm>
              <a:off x="5595350" y="3727553"/>
              <a:ext cx="476700" cy="476700"/>
            </a:xfrm>
            <a:custGeom>
              <a:avLst/>
              <a:gdLst/>
              <a:ahLst/>
              <a:cxnLst/>
              <a:rect l="l" t="t" r="r" b="b"/>
              <a:pathLst>
                <a:path w="476700" h="476700">
                  <a:moveTo>
                    <a:pt x="0" y="0"/>
                  </a:moveTo>
                  <a:lnTo>
                    <a:pt x="476700" y="0"/>
                  </a:lnTo>
                  <a:lnTo>
                    <a:pt x="476700" y="476700"/>
                  </a:lnTo>
                  <a:lnTo>
                    <a:pt x="0" y="4767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8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NL"/>
            </a:p>
          </p:txBody>
        </p:sp>
        <p:sp>
          <p:nvSpPr>
            <p:cNvPr id="23" name="Freeform 23"/>
            <p:cNvSpPr/>
            <p:nvPr/>
          </p:nvSpPr>
          <p:spPr>
            <a:xfrm>
              <a:off x="9410241" y="3727553"/>
              <a:ext cx="476700" cy="476700"/>
            </a:xfrm>
            <a:custGeom>
              <a:avLst/>
              <a:gdLst/>
              <a:ahLst/>
              <a:cxnLst/>
              <a:rect l="l" t="t" r="r" b="b"/>
              <a:pathLst>
                <a:path w="476700" h="476700">
                  <a:moveTo>
                    <a:pt x="0" y="0"/>
                  </a:moveTo>
                  <a:lnTo>
                    <a:pt x="476700" y="0"/>
                  </a:lnTo>
                  <a:lnTo>
                    <a:pt x="476700" y="476700"/>
                  </a:lnTo>
                  <a:lnTo>
                    <a:pt x="0" y="4767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8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NL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1972144"/>
              <a:ext cx="3422650" cy="9660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860"/>
                </a:lnSpc>
              </a:pPr>
              <a:r>
                <a:rPr lang="en-US" sz="2200" spc="109">
                  <a:solidFill>
                    <a:srgbClr val="191919"/>
                  </a:solidFill>
                  <a:latin typeface="Poppins"/>
                  <a:ea typeface="Poppins"/>
                  <a:cs typeface="Poppins"/>
                  <a:sym typeface="Poppins"/>
                </a:rPr>
                <a:t>Spouse, visa required </a:t>
              </a: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3463830"/>
              <a:ext cx="3422650" cy="9660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860"/>
                </a:lnSpc>
              </a:pPr>
              <a:r>
                <a:rPr lang="en-US" sz="2200" spc="109">
                  <a:solidFill>
                    <a:srgbClr val="191919"/>
                  </a:solidFill>
                  <a:latin typeface="Poppins"/>
                  <a:ea typeface="Poppins"/>
                  <a:cs typeface="Poppins"/>
                  <a:sym typeface="Poppins"/>
                </a:rPr>
                <a:t>Spouse, non-visa required</a:t>
              </a:r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4995177"/>
              <a:ext cx="3422650" cy="8772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600"/>
                </a:lnSpc>
              </a:pPr>
              <a:r>
                <a:rPr lang="en-US" sz="2000" spc="100">
                  <a:solidFill>
                    <a:srgbClr val="191919"/>
                  </a:solidFill>
                  <a:latin typeface="Poppins"/>
                  <a:ea typeface="Poppins"/>
                  <a:cs typeface="Poppins"/>
                  <a:sym typeface="Poppins"/>
                </a:rPr>
                <a:t>De facto partner, visa required</a:t>
              </a:r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6486862"/>
              <a:ext cx="3422650" cy="8772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600"/>
                </a:lnSpc>
              </a:pPr>
              <a:r>
                <a:rPr lang="en-US" sz="2000" spc="100">
                  <a:solidFill>
                    <a:srgbClr val="191919"/>
                  </a:solidFill>
                  <a:latin typeface="Poppins"/>
                  <a:ea typeface="Poppins"/>
                  <a:cs typeface="Poppins"/>
                  <a:sym typeface="Poppins"/>
                </a:rPr>
                <a:t>De facto partner, non-visa required</a:t>
              </a:r>
            </a:p>
          </p:txBody>
        </p:sp>
        <p:sp>
          <p:nvSpPr>
            <p:cNvPr id="28" name="Freeform 28"/>
            <p:cNvSpPr/>
            <p:nvPr/>
          </p:nvSpPr>
          <p:spPr>
            <a:xfrm>
              <a:off x="5458562" y="2075652"/>
              <a:ext cx="750276" cy="591394"/>
            </a:xfrm>
            <a:custGeom>
              <a:avLst/>
              <a:gdLst/>
              <a:ahLst/>
              <a:cxnLst/>
              <a:rect l="l" t="t" r="r" b="b"/>
              <a:pathLst>
                <a:path w="750276" h="591394">
                  <a:moveTo>
                    <a:pt x="0" y="0"/>
                  </a:moveTo>
                  <a:lnTo>
                    <a:pt x="750276" y="0"/>
                  </a:lnTo>
                  <a:lnTo>
                    <a:pt x="750276" y="591394"/>
                  </a:lnTo>
                  <a:lnTo>
                    <a:pt x="0" y="5913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NL"/>
            </a:p>
          </p:txBody>
        </p:sp>
        <p:sp>
          <p:nvSpPr>
            <p:cNvPr id="29" name="Freeform 29"/>
            <p:cNvSpPr/>
            <p:nvPr/>
          </p:nvSpPr>
          <p:spPr>
            <a:xfrm>
              <a:off x="9410241" y="2190346"/>
              <a:ext cx="476700" cy="476700"/>
            </a:xfrm>
            <a:custGeom>
              <a:avLst/>
              <a:gdLst/>
              <a:ahLst/>
              <a:cxnLst/>
              <a:rect l="l" t="t" r="r" b="b"/>
              <a:pathLst>
                <a:path w="476700" h="476700">
                  <a:moveTo>
                    <a:pt x="0" y="0"/>
                  </a:moveTo>
                  <a:lnTo>
                    <a:pt x="476700" y="0"/>
                  </a:lnTo>
                  <a:lnTo>
                    <a:pt x="476700" y="476700"/>
                  </a:lnTo>
                  <a:lnTo>
                    <a:pt x="0" y="4767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8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NL"/>
            </a:p>
          </p:txBody>
        </p:sp>
        <p:sp>
          <p:nvSpPr>
            <p:cNvPr id="30" name="Freeform 30"/>
            <p:cNvSpPr/>
            <p:nvPr/>
          </p:nvSpPr>
          <p:spPr>
            <a:xfrm>
              <a:off x="9269061" y="5161892"/>
              <a:ext cx="750276" cy="591394"/>
            </a:xfrm>
            <a:custGeom>
              <a:avLst/>
              <a:gdLst/>
              <a:ahLst/>
              <a:cxnLst/>
              <a:rect l="l" t="t" r="r" b="b"/>
              <a:pathLst>
                <a:path w="750276" h="591394">
                  <a:moveTo>
                    <a:pt x="0" y="0"/>
                  </a:moveTo>
                  <a:lnTo>
                    <a:pt x="750276" y="0"/>
                  </a:lnTo>
                  <a:lnTo>
                    <a:pt x="750276" y="591394"/>
                  </a:lnTo>
                  <a:lnTo>
                    <a:pt x="0" y="5913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NL"/>
            </a:p>
          </p:txBody>
        </p:sp>
        <p:sp>
          <p:nvSpPr>
            <p:cNvPr id="31" name="Freeform 31"/>
            <p:cNvSpPr/>
            <p:nvPr/>
          </p:nvSpPr>
          <p:spPr>
            <a:xfrm>
              <a:off x="9269061" y="6653578"/>
              <a:ext cx="750276" cy="591394"/>
            </a:xfrm>
            <a:custGeom>
              <a:avLst/>
              <a:gdLst/>
              <a:ahLst/>
              <a:cxnLst/>
              <a:rect l="l" t="t" r="r" b="b"/>
              <a:pathLst>
                <a:path w="750276" h="591394">
                  <a:moveTo>
                    <a:pt x="0" y="0"/>
                  </a:moveTo>
                  <a:lnTo>
                    <a:pt x="750276" y="0"/>
                  </a:lnTo>
                  <a:lnTo>
                    <a:pt x="750276" y="591393"/>
                  </a:lnTo>
                  <a:lnTo>
                    <a:pt x="0" y="5913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NL"/>
            </a:p>
          </p:txBody>
        </p:sp>
        <p:sp>
          <p:nvSpPr>
            <p:cNvPr id="32" name="Freeform 32"/>
            <p:cNvSpPr/>
            <p:nvPr/>
          </p:nvSpPr>
          <p:spPr>
            <a:xfrm>
              <a:off x="13088344" y="2075652"/>
              <a:ext cx="750276" cy="591394"/>
            </a:xfrm>
            <a:custGeom>
              <a:avLst/>
              <a:gdLst/>
              <a:ahLst/>
              <a:cxnLst/>
              <a:rect l="l" t="t" r="r" b="b"/>
              <a:pathLst>
                <a:path w="750276" h="591394">
                  <a:moveTo>
                    <a:pt x="0" y="0"/>
                  </a:moveTo>
                  <a:lnTo>
                    <a:pt x="750276" y="0"/>
                  </a:lnTo>
                  <a:lnTo>
                    <a:pt x="750276" y="591394"/>
                  </a:lnTo>
                  <a:lnTo>
                    <a:pt x="0" y="5913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NL"/>
            </a:p>
          </p:txBody>
        </p:sp>
        <p:sp>
          <p:nvSpPr>
            <p:cNvPr id="33" name="Freeform 33"/>
            <p:cNvSpPr/>
            <p:nvPr/>
          </p:nvSpPr>
          <p:spPr>
            <a:xfrm>
              <a:off x="13088344" y="3670206"/>
              <a:ext cx="750276" cy="591394"/>
            </a:xfrm>
            <a:custGeom>
              <a:avLst/>
              <a:gdLst/>
              <a:ahLst/>
              <a:cxnLst/>
              <a:rect l="l" t="t" r="r" b="b"/>
              <a:pathLst>
                <a:path w="750276" h="591394">
                  <a:moveTo>
                    <a:pt x="0" y="0"/>
                  </a:moveTo>
                  <a:lnTo>
                    <a:pt x="750276" y="0"/>
                  </a:lnTo>
                  <a:lnTo>
                    <a:pt x="750276" y="591394"/>
                  </a:lnTo>
                  <a:lnTo>
                    <a:pt x="0" y="5913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NL"/>
            </a:p>
          </p:txBody>
        </p:sp>
        <p:sp>
          <p:nvSpPr>
            <p:cNvPr id="34" name="Freeform 34"/>
            <p:cNvSpPr/>
            <p:nvPr/>
          </p:nvSpPr>
          <p:spPr>
            <a:xfrm>
              <a:off x="13092737" y="5161892"/>
              <a:ext cx="750276" cy="591394"/>
            </a:xfrm>
            <a:custGeom>
              <a:avLst/>
              <a:gdLst/>
              <a:ahLst/>
              <a:cxnLst/>
              <a:rect l="l" t="t" r="r" b="b"/>
              <a:pathLst>
                <a:path w="750276" h="591394">
                  <a:moveTo>
                    <a:pt x="0" y="0"/>
                  </a:moveTo>
                  <a:lnTo>
                    <a:pt x="750275" y="0"/>
                  </a:lnTo>
                  <a:lnTo>
                    <a:pt x="750275" y="591394"/>
                  </a:lnTo>
                  <a:lnTo>
                    <a:pt x="0" y="5913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NL"/>
            </a:p>
          </p:txBody>
        </p:sp>
        <p:sp>
          <p:nvSpPr>
            <p:cNvPr id="35" name="Freeform 35"/>
            <p:cNvSpPr/>
            <p:nvPr/>
          </p:nvSpPr>
          <p:spPr>
            <a:xfrm>
              <a:off x="16894928" y="6653578"/>
              <a:ext cx="750276" cy="591394"/>
            </a:xfrm>
            <a:custGeom>
              <a:avLst/>
              <a:gdLst/>
              <a:ahLst/>
              <a:cxnLst/>
              <a:rect l="l" t="t" r="r" b="b"/>
              <a:pathLst>
                <a:path w="750276" h="591394">
                  <a:moveTo>
                    <a:pt x="0" y="0"/>
                  </a:moveTo>
                  <a:lnTo>
                    <a:pt x="750275" y="0"/>
                  </a:lnTo>
                  <a:lnTo>
                    <a:pt x="750275" y="591393"/>
                  </a:lnTo>
                  <a:lnTo>
                    <a:pt x="0" y="5913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NL"/>
            </a:p>
          </p:txBody>
        </p:sp>
        <p:sp>
          <p:nvSpPr>
            <p:cNvPr id="36" name="Freeform 36"/>
            <p:cNvSpPr/>
            <p:nvPr/>
          </p:nvSpPr>
          <p:spPr>
            <a:xfrm>
              <a:off x="16894928" y="3670206"/>
              <a:ext cx="750276" cy="591394"/>
            </a:xfrm>
            <a:custGeom>
              <a:avLst/>
              <a:gdLst/>
              <a:ahLst/>
              <a:cxnLst/>
              <a:rect l="l" t="t" r="r" b="b"/>
              <a:pathLst>
                <a:path w="750276" h="591394">
                  <a:moveTo>
                    <a:pt x="0" y="0"/>
                  </a:moveTo>
                  <a:lnTo>
                    <a:pt x="750275" y="0"/>
                  </a:lnTo>
                  <a:lnTo>
                    <a:pt x="750275" y="591394"/>
                  </a:lnTo>
                  <a:lnTo>
                    <a:pt x="0" y="5913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NL"/>
            </a:p>
          </p:txBody>
        </p:sp>
        <p:sp>
          <p:nvSpPr>
            <p:cNvPr id="37" name="Freeform 37"/>
            <p:cNvSpPr/>
            <p:nvPr/>
          </p:nvSpPr>
          <p:spPr>
            <a:xfrm>
              <a:off x="16894928" y="2075652"/>
              <a:ext cx="750276" cy="591394"/>
            </a:xfrm>
            <a:custGeom>
              <a:avLst/>
              <a:gdLst/>
              <a:ahLst/>
              <a:cxnLst/>
              <a:rect l="l" t="t" r="r" b="b"/>
              <a:pathLst>
                <a:path w="750276" h="591394">
                  <a:moveTo>
                    <a:pt x="0" y="0"/>
                  </a:moveTo>
                  <a:lnTo>
                    <a:pt x="750275" y="0"/>
                  </a:lnTo>
                  <a:lnTo>
                    <a:pt x="750275" y="591394"/>
                  </a:lnTo>
                  <a:lnTo>
                    <a:pt x="0" y="5913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NL"/>
            </a:p>
          </p:txBody>
        </p:sp>
        <p:sp>
          <p:nvSpPr>
            <p:cNvPr id="38" name="Freeform 38"/>
            <p:cNvSpPr/>
            <p:nvPr/>
          </p:nvSpPr>
          <p:spPr>
            <a:xfrm>
              <a:off x="20709819" y="2075652"/>
              <a:ext cx="750276" cy="591394"/>
            </a:xfrm>
            <a:custGeom>
              <a:avLst/>
              <a:gdLst/>
              <a:ahLst/>
              <a:cxnLst/>
              <a:rect l="l" t="t" r="r" b="b"/>
              <a:pathLst>
                <a:path w="750276" h="591394">
                  <a:moveTo>
                    <a:pt x="0" y="0"/>
                  </a:moveTo>
                  <a:lnTo>
                    <a:pt x="750275" y="0"/>
                  </a:lnTo>
                  <a:lnTo>
                    <a:pt x="750275" y="591394"/>
                  </a:lnTo>
                  <a:lnTo>
                    <a:pt x="0" y="5913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NL"/>
            </a:p>
          </p:txBody>
        </p:sp>
        <p:sp>
          <p:nvSpPr>
            <p:cNvPr id="39" name="Freeform 39"/>
            <p:cNvSpPr/>
            <p:nvPr/>
          </p:nvSpPr>
          <p:spPr>
            <a:xfrm>
              <a:off x="20709819" y="5264900"/>
              <a:ext cx="750276" cy="591394"/>
            </a:xfrm>
            <a:custGeom>
              <a:avLst/>
              <a:gdLst/>
              <a:ahLst/>
              <a:cxnLst/>
              <a:rect l="l" t="t" r="r" b="b"/>
              <a:pathLst>
                <a:path w="750276" h="591394">
                  <a:moveTo>
                    <a:pt x="0" y="0"/>
                  </a:moveTo>
                  <a:lnTo>
                    <a:pt x="750275" y="0"/>
                  </a:lnTo>
                  <a:lnTo>
                    <a:pt x="750275" y="591394"/>
                  </a:lnTo>
                  <a:lnTo>
                    <a:pt x="0" y="5913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NL"/>
            </a:p>
          </p:txBody>
        </p:sp>
        <p:sp>
          <p:nvSpPr>
            <p:cNvPr id="40" name="Freeform 40"/>
            <p:cNvSpPr/>
            <p:nvPr/>
          </p:nvSpPr>
          <p:spPr>
            <a:xfrm>
              <a:off x="20709819" y="6710924"/>
              <a:ext cx="750276" cy="591394"/>
            </a:xfrm>
            <a:custGeom>
              <a:avLst/>
              <a:gdLst/>
              <a:ahLst/>
              <a:cxnLst/>
              <a:rect l="l" t="t" r="r" b="b"/>
              <a:pathLst>
                <a:path w="750276" h="591394">
                  <a:moveTo>
                    <a:pt x="0" y="0"/>
                  </a:moveTo>
                  <a:lnTo>
                    <a:pt x="750275" y="0"/>
                  </a:lnTo>
                  <a:lnTo>
                    <a:pt x="750275" y="591394"/>
                  </a:lnTo>
                  <a:lnTo>
                    <a:pt x="0" y="5913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NL"/>
            </a:p>
          </p:txBody>
        </p:sp>
      </p:grpSp>
      <p:sp>
        <p:nvSpPr>
          <p:cNvPr id="41" name="Freeform 41"/>
          <p:cNvSpPr/>
          <p:nvPr/>
        </p:nvSpPr>
        <p:spPr>
          <a:xfrm>
            <a:off x="5348457" y="6094837"/>
            <a:ext cx="200496" cy="217634"/>
          </a:xfrm>
          <a:custGeom>
            <a:avLst/>
            <a:gdLst/>
            <a:ahLst/>
            <a:cxnLst/>
            <a:rect l="l" t="t" r="r" b="b"/>
            <a:pathLst>
              <a:path w="200496" h="217634">
                <a:moveTo>
                  <a:pt x="0" y="0"/>
                </a:moveTo>
                <a:lnTo>
                  <a:pt x="200495" y="0"/>
                </a:lnTo>
                <a:lnTo>
                  <a:pt x="200495" y="217635"/>
                </a:lnTo>
                <a:lnTo>
                  <a:pt x="0" y="21763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NL"/>
          </a:p>
        </p:txBody>
      </p:sp>
      <p:sp>
        <p:nvSpPr>
          <p:cNvPr id="42" name="Freeform 42"/>
          <p:cNvSpPr/>
          <p:nvPr/>
        </p:nvSpPr>
        <p:spPr>
          <a:xfrm>
            <a:off x="8247169" y="6094837"/>
            <a:ext cx="200496" cy="217634"/>
          </a:xfrm>
          <a:custGeom>
            <a:avLst/>
            <a:gdLst/>
            <a:ahLst/>
            <a:cxnLst/>
            <a:rect l="l" t="t" r="r" b="b"/>
            <a:pathLst>
              <a:path w="200496" h="217634">
                <a:moveTo>
                  <a:pt x="0" y="0"/>
                </a:moveTo>
                <a:lnTo>
                  <a:pt x="200496" y="0"/>
                </a:lnTo>
                <a:lnTo>
                  <a:pt x="200496" y="217635"/>
                </a:lnTo>
                <a:lnTo>
                  <a:pt x="0" y="21763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NL"/>
          </a:p>
        </p:txBody>
      </p:sp>
      <p:sp>
        <p:nvSpPr>
          <p:cNvPr id="43" name="AutoShape 43"/>
          <p:cNvSpPr/>
          <p:nvPr/>
        </p:nvSpPr>
        <p:spPr>
          <a:xfrm>
            <a:off x="14523" y="8875521"/>
            <a:ext cx="18288000" cy="1415370"/>
          </a:xfrm>
          <a:prstGeom prst="rect">
            <a:avLst/>
          </a:prstGeom>
          <a:solidFill>
            <a:srgbClr val="3D94BA"/>
          </a:solidFill>
        </p:spPr>
        <p:txBody>
          <a:bodyPr/>
          <a:lstStyle/>
          <a:p>
            <a:endParaRPr lang="en-NL"/>
          </a:p>
        </p:txBody>
      </p:sp>
      <p:sp>
        <p:nvSpPr>
          <p:cNvPr id="44" name="Freeform 44"/>
          <p:cNvSpPr/>
          <p:nvPr/>
        </p:nvSpPr>
        <p:spPr>
          <a:xfrm>
            <a:off x="16616319" y="8999056"/>
            <a:ext cx="1214082" cy="1168299"/>
          </a:xfrm>
          <a:custGeom>
            <a:avLst/>
            <a:gdLst/>
            <a:ahLst/>
            <a:cxnLst/>
            <a:rect l="l" t="t" r="r" b="b"/>
            <a:pathLst>
              <a:path w="1214082" h="1168299">
                <a:moveTo>
                  <a:pt x="0" y="0"/>
                </a:moveTo>
                <a:lnTo>
                  <a:pt x="1214082" y="0"/>
                </a:lnTo>
                <a:lnTo>
                  <a:pt x="1214082" y="1168299"/>
                </a:lnTo>
                <a:lnTo>
                  <a:pt x="0" y="1168299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NL"/>
          </a:p>
        </p:txBody>
      </p:sp>
      <p:sp>
        <p:nvSpPr>
          <p:cNvPr id="45" name="TextBox 45"/>
          <p:cNvSpPr txBox="1"/>
          <p:nvPr/>
        </p:nvSpPr>
        <p:spPr>
          <a:xfrm>
            <a:off x="930746" y="9221573"/>
            <a:ext cx="13537222" cy="1218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FÁILTE BACK: RETURNING TO IRELAND</a:t>
            </a:r>
          </a:p>
          <a:p>
            <a:pPr algn="l">
              <a:lnSpc>
                <a:spcPts val="4759"/>
              </a:lnSpc>
            </a:pPr>
            <a:endParaRPr lang="en-US" sz="3399" b="1">
              <a:solidFill>
                <a:srgbClr val="FFFFFF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46" name="TextBox 46"/>
          <p:cNvSpPr txBox="1"/>
          <p:nvPr/>
        </p:nvSpPr>
        <p:spPr>
          <a:xfrm>
            <a:off x="1028700" y="981075"/>
            <a:ext cx="16230600" cy="847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359"/>
              </a:lnSpc>
            </a:pPr>
            <a:r>
              <a:rPr lang="en-US" sz="5299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OVERVIEW OF REQUIREMENTS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009600" y="6408782"/>
            <a:ext cx="808265" cy="992290"/>
          </a:xfrm>
          <a:custGeom>
            <a:avLst/>
            <a:gdLst/>
            <a:ahLst/>
            <a:cxnLst/>
            <a:rect l="l" t="t" r="r" b="b"/>
            <a:pathLst>
              <a:path w="808265" h="992290">
                <a:moveTo>
                  <a:pt x="0" y="0"/>
                </a:moveTo>
                <a:lnTo>
                  <a:pt x="808265" y="0"/>
                </a:lnTo>
                <a:lnTo>
                  <a:pt x="808265" y="992290"/>
                </a:lnTo>
                <a:lnTo>
                  <a:pt x="0" y="9922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NL"/>
          </a:p>
        </p:txBody>
      </p:sp>
      <p:sp>
        <p:nvSpPr>
          <p:cNvPr id="3" name="TextBox 3"/>
          <p:cNvSpPr txBox="1"/>
          <p:nvPr/>
        </p:nvSpPr>
        <p:spPr>
          <a:xfrm>
            <a:off x="2879812" y="1133792"/>
            <a:ext cx="1144191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EFFF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TITLE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028700" y="1028700"/>
            <a:ext cx="15328121" cy="1643144"/>
            <a:chOff x="0" y="0"/>
            <a:chExt cx="20437494" cy="2190858"/>
          </a:xfrm>
        </p:grpSpPr>
        <p:sp>
          <p:nvSpPr>
            <p:cNvPr id="5" name="TextBox 5"/>
            <p:cNvSpPr txBox="1"/>
            <p:nvPr/>
          </p:nvSpPr>
          <p:spPr>
            <a:xfrm>
              <a:off x="0" y="-123825"/>
              <a:ext cx="20437494" cy="13428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7800"/>
                </a:lnSpc>
              </a:pPr>
              <a:r>
                <a:rPr lang="en-US" sz="60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VISA &amp; PRECLEARANCE APPLICATIONS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1239839"/>
              <a:ext cx="20437494" cy="9510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704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2041508" y="6207697"/>
            <a:ext cx="4795389" cy="12896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39"/>
              </a:lnSpc>
            </a:pPr>
            <a:r>
              <a:rPr lang="en-US" sz="359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Visa vs. non-visa required?</a:t>
            </a:r>
          </a:p>
        </p:txBody>
      </p: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10101374" y="2462609"/>
            <a:ext cx="7381264" cy="5926351"/>
            <a:chOff x="0" y="0"/>
            <a:chExt cx="7467600" cy="599567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7467600" cy="4513580"/>
            </a:xfrm>
            <a:custGeom>
              <a:avLst/>
              <a:gdLst/>
              <a:ahLst/>
              <a:cxnLst/>
              <a:rect l="l" t="t" r="r" b="b"/>
              <a:pathLst>
                <a:path w="7467600" h="4513580">
                  <a:moveTo>
                    <a:pt x="7127240" y="0"/>
                  </a:moveTo>
                  <a:lnTo>
                    <a:pt x="340360" y="0"/>
                  </a:lnTo>
                  <a:cubicBezTo>
                    <a:pt x="152400" y="0"/>
                    <a:pt x="0" y="152400"/>
                    <a:pt x="0" y="340360"/>
                  </a:cubicBezTo>
                  <a:lnTo>
                    <a:pt x="0" y="4513580"/>
                  </a:lnTo>
                  <a:lnTo>
                    <a:pt x="7467600" y="4513580"/>
                  </a:lnTo>
                  <a:lnTo>
                    <a:pt x="7467600" y="340360"/>
                  </a:lnTo>
                  <a:cubicBezTo>
                    <a:pt x="7467600" y="152400"/>
                    <a:pt x="7315200" y="0"/>
                    <a:pt x="7127240" y="0"/>
                  </a:cubicBezTo>
                  <a:close/>
                  <a:moveTo>
                    <a:pt x="7142480" y="4188460"/>
                  </a:moveTo>
                  <a:lnTo>
                    <a:pt x="314961" y="4188460"/>
                  </a:lnTo>
                  <a:lnTo>
                    <a:pt x="314961" y="353060"/>
                  </a:lnTo>
                  <a:lnTo>
                    <a:pt x="7142480" y="353060"/>
                  </a:lnTo>
                  <a:lnTo>
                    <a:pt x="7142480" y="41884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NL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4514850"/>
              <a:ext cx="7467600" cy="695960"/>
            </a:xfrm>
            <a:custGeom>
              <a:avLst/>
              <a:gdLst/>
              <a:ahLst/>
              <a:cxnLst/>
              <a:rect l="l" t="t" r="r" b="b"/>
              <a:pathLst>
                <a:path w="7467600" h="695960">
                  <a:moveTo>
                    <a:pt x="0" y="355600"/>
                  </a:moveTo>
                  <a:cubicBezTo>
                    <a:pt x="0" y="543560"/>
                    <a:pt x="152400" y="695960"/>
                    <a:pt x="340360" y="695960"/>
                  </a:cubicBezTo>
                  <a:lnTo>
                    <a:pt x="7127240" y="695960"/>
                  </a:lnTo>
                  <a:cubicBezTo>
                    <a:pt x="7315200" y="695960"/>
                    <a:pt x="7467600" y="543560"/>
                    <a:pt x="7467600" y="355600"/>
                  </a:cubicBezTo>
                  <a:lnTo>
                    <a:pt x="7467600" y="0"/>
                  </a:lnTo>
                  <a:lnTo>
                    <a:pt x="0" y="0"/>
                  </a:lnTo>
                  <a:lnTo>
                    <a:pt x="0" y="355600"/>
                  </a:lnTo>
                  <a:close/>
                </a:path>
              </a:pathLst>
            </a:custGeom>
            <a:solidFill>
              <a:srgbClr val="E9E9E9"/>
            </a:solidFill>
          </p:spPr>
          <p:txBody>
            <a:bodyPr/>
            <a:lstStyle/>
            <a:p>
              <a:endParaRPr lang="en-NL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2429510" y="5210810"/>
              <a:ext cx="2606040" cy="791210"/>
            </a:xfrm>
            <a:custGeom>
              <a:avLst/>
              <a:gdLst/>
              <a:ahLst/>
              <a:cxnLst/>
              <a:rect l="l" t="t" r="r" b="b"/>
              <a:pathLst>
                <a:path w="2606040" h="791210">
                  <a:moveTo>
                    <a:pt x="1258570" y="0"/>
                  </a:moveTo>
                  <a:lnTo>
                    <a:pt x="453390" y="0"/>
                  </a:lnTo>
                  <a:cubicBezTo>
                    <a:pt x="453390" y="0"/>
                    <a:pt x="429260" y="370840"/>
                    <a:pt x="403860" y="525780"/>
                  </a:cubicBezTo>
                  <a:cubicBezTo>
                    <a:pt x="359410" y="791210"/>
                    <a:pt x="87630" y="706120"/>
                    <a:pt x="10160" y="762000"/>
                  </a:cubicBezTo>
                  <a:cubicBezTo>
                    <a:pt x="0" y="769620"/>
                    <a:pt x="5080" y="786130"/>
                    <a:pt x="17780" y="786130"/>
                  </a:cubicBezTo>
                  <a:lnTo>
                    <a:pt x="2588260" y="786130"/>
                  </a:lnTo>
                  <a:cubicBezTo>
                    <a:pt x="2600960" y="786130"/>
                    <a:pt x="2606040" y="769620"/>
                    <a:pt x="2595880" y="762000"/>
                  </a:cubicBezTo>
                  <a:cubicBezTo>
                    <a:pt x="2518410" y="706120"/>
                    <a:pt x="2246630" y="791210"/>
                    <a:pt x="2202180" y="525780"/>
                  </a:cubicBezTo>
                  <a:cubicBezTo>
                    <a:pt x="2176780" y="370840"/>
                    <a:pt x="2152650" y="0"/>
                    <a:pt x="2152650" y="0"/>
                  </a:cubicBezTo>
                  <a:lnTo>
                    <a:pt x="1258570" y="0"/>
                  </a:lnTo>
                  <a:close/>
                </a:path>
              </a:pathLst>
            </a:custGeom>
            <a:solidFill>
              <a:srgbClr val="BBBBBB"/>
            </a:solidFill>
          </p:spPr>
          <p:txBody>
            <a:bodyPr/>
            <a:lstStyle/>
            <a:p>
              <a:endParaRPr lang="en-NL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314960" y="353060"/>
              <a:ext cx="6827520" cy="3835400"/>
            </a:xfrm>
            <a:custGeom>
              <a:avLst/>
              <a:gdLst/>
              <a:ahLst/>
              <a:cxnLst/>
              <a:rect l="l" t="t" r="r" b="b"/>
              <a:pathLst>
                <a:path w="6827520" h="3835400">
                  <a:moveTo>
                    <a:pt x="0" y="0"/>
                  </a:moveTo>
                  <a:lnTo>
                    <a:pt x="6827520" y="0"/>
                  </a:lnTo>
                  <a:lnTo>
                    <a:pt x="6827520" y="3835400"/>
                  </a:lnTo>
                  <a:lnTo>
                    <a:pt x="0" y="3835400"/>
                  </a:lnTo>
                  <a:close/>
                </a:path>
              </a:pathLst>
            </a:custGeom>
            <a:blipFill>
              <a:blip r:embed="rId4"/>
              <a:stretch>
                <a:fillRect l="-1838" r="-1838"/>
              </a:stretch>
            </a:blipFill>
          </p:spPr>
          <p:txBody>
            <a:bodyPr/>
            <a:lstStyle/>
            <a:p>
              <a:endParaRPr lang="en-NL"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1028700" y="2317750"/>
            <a:ext cx="8115300" cy="5599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96574" lvl="1" indent="-248287" algn="l">
              <a:lnSpc>
                <a:spcPts val="3220"/>
              </a:lnSpc>
              <a:buFont typeface="Arial"/>
              <a:buChar char="•"/>
            </a:pPr>
            <a:r>
              <a:rPr lang="en-US" sz="2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Instructions available online at</a:t>
            </a:r>
            <a:r>
              <a:rPr lang="en-US" sz="23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300" b="1" u="sng">
                <a:solidFill>
                  <a:srgbClr val="3D94BA"/>
                </a:solidFill>
                <a:latin typeface="Poppins Bold"/>
                <a:ea typeface="Poppins Bold"/>
                <a:cs typeface="Poppins Bold"/>
                <a:sym typeface="Poppins Bold"/>
                <a:hlinkClick r:id="rId5" tooltip="https://www.visas.inis.gov.ie/avats/OnlineHome.aspx"/>
              </a:rPr>
              <a:t>irishimmigration.ie</a:t>
            </a:r>
            <a:r>
              <a:rPr lang="en-US" sz="2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and application via the 'AVATS Online visa system'</a:t>
            </a:r>
          </a:p>
          <a:p>
            <a:pPr marL="993148" lvl="2" indent="-331049" algn="l">
              <a:lnSpc>
                <a:spcPts val="3220"/>
              </a:lnSpc>
              <a:buFont typeface="Arial"/>
              <a:buChar char="⚬"/>
            </a:pPr>
            <a:r>
              <a:rPr lang="en-US" sz="2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You can save and exit form and return within 30 days to complete</a:t>
            </a:r>
          </a:p>
          <a:p>
            <a:pPr algn="l">
              <a:lnSpc>
                <a:spcPts val="3220"/>
              </a:lnSpc>
            </a:pPr>
            <a:endParaRPr lang="en-US" sz="23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96574" lvl="1" indent="-248287" algn="l">
              <a:lnSpc>
                <a:spcPts val="3220"/>
              </a:lnSpc>
              <a:buFont typeface="Arial"/>
              <a:buChar char="•"/>
            </a:pPr>
            <a:r>
              <a:rPr lang="en-US" sz="23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Visa required spouse:</a:t>
            </a:r>
            <a:r>
              <a:rPr lang="en-US" sz="2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apply for 'D Family Join Visa'</a:t>
            </a:r>
          </a:p>
          <a:p>
            <a:pPr algn="l">
              <a:lnSpc>
                <a:spcPts val="3220"/>
              </a:lnSpc>
            </a:pPr>
            <a:endParaRPr lang="en-US" sz="23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96574" lvl="1" indent="-248287" algn="l">
              <a:lnSpc>
                <a:spcPts val="3220"/>
              </a:lnSpc>
              <a:buFont typeface="Arial"/>
              <a:buChar char="•"/>
            </a:pPr>
            <a:r>
              <a:rPr lang="en-US" sz="23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De facto partners: </a:t>
            </a:r>
            <a:r>
              <a:rPr lang="en-US" sz="2300" u="sng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ALL de facto partners</a:t>
            </a:r>
            <a:r>
              <a:rPr lang="en-US" sz="2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apply for preclearance through the AVATS system</a:t>
            </a:r>
          </a:p>
          <a:p>
            <a:pPr marL="993148" lvl="2" indent="-331049" algn="l">
              <a:lnSpc>
                <a:spcPts val="3220"/>
              </a:lnSpc>
              <a:buFont typeface="Arial"/>
              <a:buChar char="⚬"/>
            </a:pPr>
            <a:r>
              <a:rPr lang="en-US" sz="2300" b="1">
                <a:solidFill>
                  <a:srgbClr val="78A17D"/>
                </a:solidFill>
                <a:latin typeface="Poppins Bold"/>
                <a:ea typeface="Poppins Bold"/>
                <a:cs typeface="Poppins Bold"/>
                <a:sym typeface="Poppins Bold"/>
              </a:rPr>
              <a:t>Non-visa required partners </a:t>
            </a:r>
            <a:r>
              <a:rPr lang="en-US" sz="2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choose the 'Pre-clearance-Join Family-(IrishNat)(de facto partner)' option</a:t>
            </a:r>
          </a:p>
          <a:p>
            <a:pPr marL="993148" lvl="2" indent="-331049" algn="l">
              <a:lnSpc>
                <a:spcPts val="3220"/>
              </a:lnSpc>
              <a:buFont typeface="Arial"/>
              <a:buChar char="⚬"/>
            </a:pPr>
            <a:r>
              <a:rPr lang="en-US" sz="2300" b="1">
                <a:solidFill>
                  <a:srgbClr val="78A17D"/>
                </a:solidFill>
                <a:latin typeface="Poppins Bold"/>
                <a:ea typeface="Poppins Bold"/>
                <a:cs typeface="Poppins Bold"/>
                <a:sym typeface="Poppins Bold"/>
              </a:rPr>
              <a:t>Visa required partners</a:t>
            </a:r>
            <a:r>
              <a:rPr lang="en-US" sz="2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choose the 'Join Family-(IrishNat)(de facto partner)' option</a:t>
            </a:r>
          </a:p>
        </p:txBody>
      </p:sp>
      <p:sp>
        <p:nvSpPr>
          <p:cNvPr id="14" name="AutoShape 14"/>
          <p:cNvSpPr/>
          <p:nvPr/>
        </p:nvSpPr>
        <p:spPr>
          <a:xfrm>
            <a:off x="14523" y="8875521"/>
            <a:ext cx="18288000" cy="1415370"/>
          </a:xfrm>
          <a:prstGeom prst="rect">
            <a:avLst/>
          </a:prstGeom>
          <a:solidFill>
            <a:srgbClr val="3D94BA"/>
          </a:solidFill>
        </p:spPr>
        <p:txBody>
          <a:bodyPr/>
          <a:lstStyle/>
          <a:p>
            <a:endParaRPr lang="en-NL"/>
          </a:p>
        </p:txBody>
      </p:sp>
      <p:sp>
        <p:nvSpPr>
          <p:cNvPr id="15" name="Freeform 15"/>
          <p:cNvSpPr/>
          <p:nvPr/>
        </p:nvSpPr>
        <p:spPr>
          <a:xfrm>
            <a:off x="16616319" y="8999056"/>
            <a:ext cx="1214082" cy="1168299"/>
          </a:xfrm>
          <a:custGeom>
            <a:avLst/>
            <a:gdLst/>
            <a:ahLst/>
            <a:cxnLst/>
            <a:rect l="l" t="t" r="r" b="b"/>
            <a:pathLst>
              <a:path w="1214082" h="1168299">
                <a:moveTo>
                  <a:pt x="0" y="0"/>
                </a:moveTo>
                <a:lnTo>
                  <a:pt x="1214082" y="0"/>
                </a:lnTo>
                <a:lnTo>
                  <a:pt x="1214082" y="1168299"/>
                </a:lnTo>
                <a:lnTo>
                  <a:pt x="0" y="116829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NL"/>
          </a:p>
        </p:txBody>
      </p:sp>
      <p:sp>
        <p:nvSpPr>
          <p:cNvPr id="16" name="TextBox 16"/>
          <p:cNvSpPr txBox="1"/>
          <p:nvPr/>
        </p:nvSpPr>
        <p:spPr>
          <a:xfrm>
            <a:off x="930746" y="9221573"/>
            <a:ext cx="13537222" cy="1218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FÁILTE BACK: RETURNING TO IRELAND</a:t>
            </a:r>
          </a:p>
          <a:p>
            <a:pPr algn="l">
              <a:lnSpc>
                <a:spcPts val="4759"/>
              </a:lnSpc>
            </a:pPr>
            <a:endParaRPr lang="en-US" sz="3399" b="1">
              <a:solidFill>
                <a:srgbClr val="FFFFFF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009600" y="6408782"/>
            <a:ext cx="808265" cy="992290"/>
          </a:xfrm>
          <a:custGeom>
            <a:avLst/>
            <a:gdLst/>
            <a:ahLst/>
            <a:cxnLst/>
            <a:rect l="l" t="t" r="r" b="b"/>
            <a:pathLst>
              <a:path w="808265" h="992290">
                <a:moveTo>
                  <a:pt x="0" y="0"/>
                </a:moveTo>
                <a:lnTo>
                  <a:pt x="808265" y="0"/>
                </a:lnTo>
                <a:lnTo>
                  <a:pt x="808265" y="992290"/>
                </a:lnTo>
                <a:lnTo>
                  <a:pt x="0" y="9922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NL"/>
          </a:p>
        </p:txBody>
      </p:sp>
      <p:sp>
        <p:nvSpPr>
          <p:cNvPr id="3" name="TextBox 3"/>
          <p:cNvSpPr txBox="1"/>
          <p:nvPr/>
        </p:nvSpPr>
        <p:spPr>
          <a:xfrm>
            <a:off x="2879812" y="1133792"/>
            <a:ext cx="1144191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EFFF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TITLE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2041508" y="6207697"/>
            <a:ext cx="4795389" cy="12896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39"/>
              </a:lnSpc>
            </a:pPr>
            <a:r>
              <a:rPr lang="en-US" sz="359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Visa vs. non-visa required?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2308225"/>
            <a:ext cx="16230600" cy="5487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40"/>
              </a:lnSpc>
            </a:pPr>
            <a:r>
              <a:rPr lang="en-US" sz="26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After submitting an application, a summary application form is generated which contains instructions on how to submit supporting documentation.</a:t>
            </a:r>
          </a:p>
          <a:p>
            <a:pPr marL="561342" lvl="1" indent="-280671" algn="l">
              <a:lnSpc>
                <a:spcPts val="3640"/>
              </a:lnSpc>
              <a:buFont typeface="Arial"/>
              <a:buChar char="•"/>
            </a:pPr>
            <a:r>
              <a:rPr lang="en-US" sz="26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Supporting documentation submission varies by </a:t>
            </a:r>
            <a:r>
              <a:rPr lang="en-US" sz="26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where the applicant applies from</a:t>
            </a:r>
            <a:r>
              <a:rPr lang="en-US" sz="26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: check the </a:t>
            </a:r>
            <a:r>
              <a:rPr lang="en-US" sz="2600" b="1" u="sng">
                <a:solidFill>
                  <a:srgbClr val="3D94BA"/>
                </a:solidFill>
                <a:latin typeface="Poppins Bold"/>
                <a:ea typeface="Poppins Bold"/>
                <a:cs typeface="Poppins Bold"/>
                <a:sym typeface="Poppins Bold"/>
                <a:hlinkClick r:id="rId4" tooltip="https://www.dfa.ie/embassies/irish-embassies-abroad/"/>
              </a:rPr>
              <a:t>local embassy or consular website</a:t>
            </a:r>
            <a:r>
              <a:rPr lang="en-US" sz="26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for instructions and requirements</a:t>
            </a:r>
          </a:p>
          <a:p>
            <a:pPr marL="1122684" lvl="2" indent="-374228" algn="l">
              <a:lnSpc>
                <a:spcPts val="3640"/>
              </a:lnSpc>
              <a:buFont typeface="Arial"/>
              <a:buChar char="⚬"/>
            </a:pPr>
            <a:r>
              <a:rPr lang="en-US" sz="26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Applications are processed by local embassies, visa application centres, or in Dublin depending on applicant's location (not necessarily nationality)</a:t>
            </a:r>
          </a:p>
          <a:p>
            <a:pPr marL="1122684" lvl="2" indent="-374228" algn="l">
              <a:lnSpc>
                <a:spcPts val="3640"/>
              </a:lnSpc>
              <a:buFont typeface="Arial"/>
              <a:buChar char="⚬"/>
            </a:pPr>
            <a:r>
              <a:rPr lang="en-US" sz="26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Contact local embassy or consulate with questions on specific requirements</a:t>
            </a:r>
          </a:p>
          <a:p>
            <a:pPr marL="561342" lvl="1" indent="-280671" algn="l">
              <a:lnSpc>
                <a:spcPts val="3640"/>
              </a:lnSpc>
              <a:buFont typeface="Arial"/>
              <a:buChar char="•"/>
            </a:pPr>
            <a:r>
              <a:rPr lang="en-US" sz="26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Typically, applicants need to submit:</a:t>
            </a:r>
          </a:p>
          <a:p>
            <a:pPr marL="1122684" lvl="2" indent="-374228" algn="l">
              <a:lnSpc>
                <a:spcPts val="3640"/>
              </a:lnSpc>
              <a:buFont typeface="Arial"/>
              <a:buChar char="⚬"/>
            </a:pPr>
            <a:r>
              <a:rPr lang="en-US" sz="26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Passport and Irish passport-sized colour photographs</a:t>
            </a:r>
          </a:p>
          <a:p>
            <a:pPr marL="1122684" lvl="2" indent="-374228" algn="l">
              <a:lnSpc>
                <a:spcPts val="3640"/>
              </a:lnSpc>
              <a:buFont typeface="Arial"/>
              <a:buChar char="⚬"/>
            </a:pPr>
            <a:r>
              <a:rPr lang="en-US" sz="26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Fee (if applicable)</a:t>
            </a:r>
          </a:p>
          <a:p>
            <a:pPr marL="1122684" lvl="2" indent="-374228" algn="l">
              <a:lnSpc>
                <a:spcPts val="3640"/>
              </a:lnSpc>
              <a:buFont typeface="Arial"/>
              <a:buChar char="⚬"/>
            </a:pPr>
            <a:r>
              <a:rPr lang="en-US" sz="26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Proof of finances, proof of relationship, cohabitation (de facto partners), health insurance</a:t>
            </a:r>
          </a:p>
          <a:p>
            <a:pPr marL="1684026" lvl="3" indent="-421007" algn="l">
              <a:lnSpc>
                <a:spcPts val="3640"/>
              </a:lnSpc>
              <a:buFont typeface="Arial"/>
              <a:buChar char="￭"/>
            </a:pPr>
            <a:r>
              <a:rPr lang="en-US" sz="26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FINANCE:</a:t>
            </a:r>
            <a:r>
              <a:rPr lang="en-US" sz="26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600" i="1">
                <a:solidFill>
                  <a:srgbClr val="8CA778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€40,000 income (pre-tax) over past three years (approx. €13,333.33 per year)</a:t>
            </a:r>
          </a:p>
        </p:txBody>
      </p:sp>
      <p:sp>
        <p:nvSpPr>
          <p:cNvPr id="6" name="AutoShape 6"/>
          <p:cNvSpPr/>
          <p:nvPr/>
        </p:nvSpPr>
        <p:spPr>
          <a:xfrm>
            <a:off x="14523" y="8875521"/>
            <a:ext cx="18288000" cy="1415370"/>
          </a:xfrm>
          <a:prstGeom prst="rect">
            <a:avLst/>
          </a:prstGeom>
          <a:solidFill>
            <a:srgbClr val="3D94BA"/>
          </a:solidFill>
        </p:spPr>
        <p:txBody>
          <a:bodyPr/>
          <a:lstStyle/>
          <a:p>
            <a:endParaRPr lang="en-NL"/>
          </a:p>
        </p:txBody>
      </p:sp>
      <p:sp>
        <p:nvSpPr>
          <p:cNvPr id="7" name="Freeform 7"/>
          <p:cNvSpPr/>
          <p:nvPr/>
        </p:nvSpPr>
        <p:spPr>
          <a:xfrm>
            <a:off x="16616319" y="8999056"/>
            <a:ext cx="1214082" cy="1168299"/>
          </a:xfrm>
          <a:custGeom>
            <a:avLst/>
            <a:gdLst/>
            <a:ahLst/>
            <a:cxnLst/>
            <a:rect l="l" t="t" r="r" b="b"/>
            <a:pathLst>
              <a:path w="1214082" h="1168299">
                <a:moveTo>
                  <a:pt x="0" y="0"/>
                </a:moveTo>
                <a:lnTo>
                  <a:pt x="1214082" y="0"/>
                </a:lnTo>
                <a:lnTo>
                  <a:pt x="1214082" y="1168299"/>
                </a:lnTo>
                <a:lnTo>
                  <a:pt x="0" y="116829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NL"/>
          </a:p>
        </p:txBody>
      </p:sp>
      <p:sp>
        <p:nvSpPr>
          <p:cNvPr id="8" name="TextBox 8"/>
          <p:cNvSpPr txBox="1"/>
          <p:nvPr/>
        </p:nvSpPr>
        <p:spPr>
          <a:xfrm>
            <a:off x="930746" y="9221573"/>
            <a:ext cx="13537222" cy="1218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FÁILTE BACK: RETURNING TO IRELAND</a:t>
            </a:r>
          </a:p>
          <a:p>
            <a:pPr algn="l">
              <a:lnSpc>
                <a:spcPts val="4759"/>
              </a:lnSpc>
            </a:pPr>
            <a:endParaRPr lang="en-US" sz="3399" b="1">
              <a:solidFill>
                <a:srgbClr val="FFFFFF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028700" y="981075"/>
            <a:ext cx="16230600" cy="847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359"/>
              </a:lnSpc>
            </a:pPr>
            <a:r>
              <a:rPr lang="en-US" sz="5299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SUPPORTING DOCUMENTATION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40CCA44CF115C47BF8BAE2B6A45D74C" ma:contentTypeVersion="16" ma:contentTypeDescription="Create a new document." ma:contentTypeScope="" ma:versionID="f598db8fd9cebed2e463e29ab9acbf43">
  <xsd:schema xmlns:xsd="http://www.w3.org/2001/XMLSchema" xmlns:xs="http://www.w3.org/2001/XMLSchema" xmlns:p="http://schemas.microsoft.com/office/2006/metadata/properties" xmlns:ns2="369a70b5-979e-46d1-af7c-b532cae02f16" xmlns:ns3="ce1348a1-e77a-4182-bb30-37d54967e58d" targetNamespace="http://schemas.microsoft.com/office/2006/metadata/properties" ma:root="true" ma:fieldsID="6c63b9895ce362fef8d0d096fc240aa9" ns2:_="" ns3:_="">
    <xsd:import namespace="369a70b5-979e-46d1-af7c-b532cae02f16"/>
    <xsd:import namespace="ce1348a1-e77a-4182-bb30-37d54967e58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9a70b5-979e-46d1-af7c-b532cae02f1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790a3ac6-2e28-4701-ab95-9825e7327f5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1348a1-e77a-4182-bb30-37d54967e58d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7d820e9c-1329-4dc7-a954-d8cf5872d83b}" ma:internalName="TaxCatchAll" ma:showField="CatchAllData" ma:web="ce1348a1-e77a-4182-bb30-37d54967e58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69a70b5-979e-46d1-af7c-b532cae02f16">
      <Terms xmlns="http://schemas.microsoft.com/office/infopath/2007/PartnerControls"/>
    </lcf76f155ced4ddcb4097134ff3c332f>
    <TaxCatchAll xmlns="ce1348a1-e77a-4182-bb30-37d54967e58d" xsi:nil="true"/>
  </documentManagement>
</p:properties>
</file>

<file path=customXml/itemProps1.xml><?xml version="1.0" encoding="utf-8"?>
<ds:datastoreItem xmlns:ds="http://schemas.openxmlformats.org/officeDocument/2006/customXml" ds:itemID="{CF422354-AE02-483C-9E41-CFD6255616F3}"/>
</file>

<file path=customXml/itemProps2.xml><?xml version="1.0" encoding="utf-8"?>
<ds:datastoreItem xmlns:ds="http://schemas.openxmlformats.org/officeDocument/2006/customXml" ds:itemID="{BEFC04F2-5E34-463C-BE7D-67DB446FF143}"/>
</file>

<file path=customXml/itemProps3.xml><?xml version="1.0" encoding="utf-8"?>
<ds:datastoreItem xmlns:ds="http://schemas.openxmlformats.org/officeDocument/2006/customXml" ds:itemID="{5187E1DE-1E02-442E-AD08-DE9D02BA2D8E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1377</Words>
  <Application>Microsoft Office PowerPoint</Application>
  <PresentationFormat>Custom</PresentationFormat>
  <Paragraphs>168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Poppins Bold</vt:lpstr>
      <vt:lpstr>Calibri</vt:lpstr>
      <vt:lpstr>Arial</vt:lpstr>
      <vt:lpstr>Poppins</vt:lpstr>
      <vt:lpstr>Poppins Bold Italics</vt:lpstr>
      <vt:lpstr>Poppins Italics</vt:lpstr>
      <vt:lpstr>Montserrat Classic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Practical Information and overview of Immigration Process for non-EU Spouses and Partners - 25Nov25</dc:title>
  <dc:creator>Sarah Owen</dc:creator>
  <cp:lastModifiedBy>Sarah Owen</cp:lastModifiedBy>
  <cp:revision>1</cp:revision>
  <dcterms:created xsi:type="dcterms:W3CDTF">2006-08-16T00:00:00Z</dcterms:created>
  <dcterms:modified xsi:type="dcterms:W3CDTF">2025-11-14T14:50:00Z</dcterms:modified>
  <dc:identifier>DAG4q7TVIvM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0x010100F40CCA44CF115C47BF8BAE2B6A45D74C</vt:lpwstr>
  </property>
  <property fmtid="{D5CDD505-2E9C-101B-9397-08002B2CF9AE}" pid="3" name="MediaServiceImageTags">
    <vt:lpwstr/>
  </property>
</Properties>
</file>