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diagrams/data1.xml" ContentType="application/vnd.openxmlformats-officedocument.drawingml.diagramData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12"/>
  </p:notesMasterIdLst>
  <p:sldIdLst>
    <p:sldId id="256" r:id="rId2"/>
    <p:sldId id="263" r:id="rId3"/>
    <p:sldId id="262" r:id="rId4"/>
    <p:sldId id="264" r:id="rId5"/>
    <p:sldId id="265" r:id="rId6"/>
    <p:sldId id="266" r:id="rId7"/>
    <p:sldId id="268" r:id="rId8"/>
    <p:sldId id="269" r:id="rId9"/>
    <p:sldId id="271" r:id="rId10"/>
    <p:sldId id="272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5A66777-548E-48E2-868D-F39B1C9D4244}">
          <p14:sldIdLst>
            <p14:sldId id="256"/>
            <p14:sldId id="263"/>
            <p14:sldId id="262"/>
            <p14:sldId id="264"/>
            <p14:sldId id="265"/>
            <p14:sldId id="266"/>
            <p14:sldId id="268"/>
            <p14:sldId id="269"/>
            <p14:sldId id="271"/>
            <p14:sldId id="27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A3270BC-8821-425D-9106-C5D926081BE5}" v="3" dt="2025-11-24T13:43:54.64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76A435D-2AC8-428D-9CA7-488F51B27D3B}" type="doc">
      <dgm:prSet loTypeId="urn:microsoft.com/office/officeart/2018/2/layout/IconCircle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A440301-D29C-4FDE-8881-5A2DA6ECEA0F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 dirty="0"/>
            <a:t>Contact information: recruitment@reachactive.com</a:t>
          </a:r>
        </a:p>
      </dgm:t>
    </dgm:pt>
    <dgm:pt modelId="{33C45EB9-FF55-48F9-BCF5-386A1D81C9CB}" type="parTrans" cxnId="{607B4293-90F1-435F-A7CB-A65AFEB62CAC}">
      <dgm:prSet/>
      <dgm:spPr/>
      <dgm:t>
        <a:bodyPr/>
        <a:lstStyle/>
        <a:p>
          <a:endParaRPr lang="en-US" sz="1800"/>
        </a:p>
      </dgm:t>
    </dgm:pt>
    <dgm:pt modelId="{F6C582C9-0779-47E3-9FA2-6E57793A3EF2}" type="sibTrans" cxnId="{607B4293-90F1-435F-A7CB-A65AFEB62CAC}">
      <dgm:prSet/>
      <dgm:spPr/>
      <dgm:t>
        <a:bodyPr/>
        <a:lstStyle/>
        <a:p>
          <a:pPr>
            <a:lnSpc>
              <a:spcPct val="100000"/>
            </a:lnSpc>
          </a:pPr>
          <a:endParaRPr lang="en-US" sz="1800"/>
        </a:p>
      </dgm:t>
    </dgm:pt>
    <dgm:pt modelId="{F15F5F61-C4ED-4150-BA1D-F669D9F2EC9B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 dirty="0"/>
            <a:t>Company website: Reachactive.com</a:t>
          </a:r>
        </a:p>
      </dgm:t>
    </dgm:pt>
    <dgm:pt modelId="{72F4B768-6CDD-45B8-8EFB-1945625BE4D2}" type="parTrans" cxnId="{868A825C-1828-4789-9B88-45B7F9095E61}">
      <dgm:prSet/>
      <dgm:spPr/>
      <dgm:t>
        <a:bodyPr/>
        <a:lstStyle/>
        <a:p>
          <a:endParaRPr lang="en-US" sz="1800"/>
        </a:p>
      </dgm:t>
    </dgm:pt>
    <dgm:pt modelId="{9D791F5F-CD52-47AE-B5F3-FA09F16E4368}" type="sibTrans" cxnId="{868A825C-1828-4789-9B88-45B7F9095E61}">
      <dgm:prSet/>
      <dgm:spPr/>
      <dgm:t>
        <a:bodyPr/>
        <a:lstStyle/>
        <a:p>
          <a:pPr>
            <a:lnSpc>
              <a:spcPct val="100000"/>
            </a:lnSpc>
          </a:pPr>
          <a:endParaRPr lang="en-US" sz="1800"/>
        </a:p>
      </dgm:t>
    </dgm:pt>
    <dgm:pt modelId="{B3091A9B-5933-43F9-9A3A-99698F962CB3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 dirty="0"/>
            <a:t>LinkedIn: Reach Active Limited </a:t>
          </a:r>
        </a:p>
      </dgm:t>
    </dgm:pt>
    <dgm:pt modelId="{BDBE40AD-527D-428E-B325-D41ED36B106B}" type="parTrans" cxnId="{8C8FCD07-3E68-45F1-AE4F-B17C84D0E8FB}">
      <dgm:prSet/>
      <dgm:spPr/>
      <dgm:t>
        <a:bodyPr/>
        <a:lstStyle/>
        <a:p>
          <a:endParaRPr lang="en-US" sz="1800"/>
        </a:p>
      </dgm:t>
    </dgm:pt>
    <dgm:pt modelId="{86DB2583-5ADF-4B7A-B494-F8CF9FAE0717}" type="sibTrans" cxnId="{8C8FCD07-3E68-45F1-AE4F-B17C84D0E8FB}">
      <dgm:prSet/>
      <dgm:spPr/>
      <dgm:t>
        <a:bodyPr/>
        <a:lstStyle/>
        <a:p>
          <a:pPr>
            <a:lnSpc>
              <a:spcPct val="100000"/>
            </a:lnSpc>
          </a:pPr>
          <a:endParaRPr lang="en-US" sz="1800"/>
        </a:p>
      </dgm:t>
    </dgm:pt>
    <dgm:pt modelId="{6B4AA4E4-22C4-4F23-AD49-14099231994A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 dirty="0"/>
            <a:t>Apply today to join exciting projects across Ireland</a:t>
          </a:r>
        </a:p>
      </dgm:t>
    </dgm:pt>
    <dgm:pt modelId="{7951E48A-1D5B-44B7-937F-5290DAFF35F3}" type="parTrans" cxnId="{2E33D00F-801F-475C-B6CE-B01E355A9871}">
      <dgm:prSet/>
      <dgm:spPr/>
      <dgm:t>
        <a:bodyPr/>
        <a:lstStyle/>
        <a:p>
          <a:endParaRPr lang="en-US" sz="1800"/>
        </a:p>
      </dgm:t>
    </dgm:pt>
    <dgm:pt modelId="{E20DF2A2-CEE1-4CC2-B884-E1943B9E3693}" type="sibTrans" cxnId="{2E33D00F-801F-475C-B6CE-B01E355A9871}">
      <dgm:prSet/>
      <dgm:spPr/>
      <dgm:t>
        <a:bodyPr/>
        <a:lstStyle/>
        <a:p>
          <a:endParaRPr lang="en-US" sz="1800"/>
        </a:p>
      </dgm:t>
    </dgm:pt>
    <dgm:pt modelId="{7B8C1F1F-B0E8-4570-8A7D-9D6BCC4C3658}" type="pres">
      <dgm:prSet presAssocID="{E76A435D-2AC8-428D-9CA7-488F51B27D3B}" presName="root" presStyleCnt="0">
        <dgm:presLayoutVars>
          <dgm:dir/>
          <dgm:resizeHandles val="exact"/>
        </dgm:presLayoutVars>
      </dgm:prSet>
      <dgm:spPr/>
    </dgm:pt>
    <dgm:pt modelId="{4B32F4EF-DD3D-4D87-ADBF-F334BF7B6225}" type="pres">
      <dgm:prSet presAssocID="{E76A435D-2AC8-428D-9CA7-488F51B27D3B}" presName="container" presStyleCnt="0">
        <dgm:presLayoutVars>
          <dgm:dir/>
          <dgm:resizeHandles val="exact"/>
        </dgm:presLayoutVars>
      </dgm:prSet>
      <dgm:spPr/>
    </dgm:pt>
    <dgm:pt modelId="{7D6CC22B-C6B8-4E4B-B2FD-312D95FA5CB1}" type="pres">
      <dgm:prSet presAssocID="{6A440301-D29C-4FDE-8881-5A2DA6ECEA0F}" presName="compNode" presStyleCnt="0"/>
      <dgm:spPr/>
    </dgm:pt>
    <dgm:pt modelId="{AD3204D1-E961-43B5-8DB1-E5507D7135B4}" type="pres">
      <dgm:prSet presAssocID="{6A440301-D29C-4FDE-8881-5A2DA6ECEA0F}" presName="iconBgRect" presStyleLbl="bgShp" presStyleIdx="0" presStyleCnt="4"/>
      <dgm:spPr/>
    </dgm:pt>
    <dgm:pt modelId="{51F0F490-395F-4F39-AAAB-3F49E9F2F1DA}" type="pres">
      <dgm:prSet presAssocID="{6A440301-D29C-4FDE-8881-5A2DA6ECEA0F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Email"/>
        </a:ext>
      </dgm:extLst>
    </dgm:pt>
    <dgm:pt modelId="{0C631CD4-8F6F-4E7C-BA26-0BE9EA55802F}" type="pres">
      <dgm:prSet presAssocID="{6A440301-D29C-4FDE-8881-5A2DA6ECEA0F}" presName="spaceRect" presStyleCnt="0"/>
      <dgm:spPr/>
    </dgm:pt>
    <dgm:pt modelId="{2CDB0C3C-CFDA-44B1-88D0-26595BB5DCAA}" type="pres">
      <dgm:prSet presAssocID="{6A440301-D29C-4FDE-8881-5A2DA6ECEA0F}" presName="textRect" presStyleLbl="revTx" presStyleIdx="0" presStyleCnt="4">
        <dgm:presLayoutVars>
          <dgm:chMax val="1"/>
          <dgm:chPref val="1"/>
        </dgm:presLayoutVars>
      </dgm:prSet>
      <dgm:spPr/>
    </dgm:pt>
    <dgm:pt modelId="{8AA25D40-318E-4CE5-9E48-0CFF70CF99A8}" type="pres">
      <dgm:prSet presAssocID="{F6C582C9-0779-47E3-9FA2-6E57793A3EF2}" presName="sibTrans" presStyleLbl="sibTrans2D1" presStyleIdx="0" presStyleCnt="0"/>
      <dgm:spPr/>
    </dgm:pt>
    <dgm:pt modelId="{BCEB5A14-01F5-4028-809A-73C52B692E9F}" type="pres">
      <dgm:prSet presAssocID="{F15F5F61-C4ED-4150-BA1D-F669D9F2EC9B}" presName="compNode" presStyleCnt="0"/>
      <dgm:spPr/>
    </dgm:pt>
    <dgm:pt modelId="{9BDAF77E-C91C-42A8-B9AB-E896DE009ECD}" type="pres">
      <dgm:prSet presAssocID="{F15F5F61-C4ED-4150-BA1D-F669D9F2EC9B}" presName="iconBgRect" presStyleLbl="bgShp" presStyleIdx="1" presStyleCnt="4"/>
      <dgm:spPr/>
    </dgm:pt>
    <dgm:pt modelId="{1A4EE0B7-802D-4D26-BA8D-8B32E9932D6F}" type="pres">
      <dgm:prSet presAssocID="{F15F5F61-C4ED-4150-BA1D-F669D9F2EC9B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onitor"/>
        </a:ext>
      </dgm:extLst>
    </dgm:pt>
    <dgm:pt modelId="{E489B96E-037C-4F3E-8074-5A96504DD228}" type="pres">
      <dgm:prSet presAssocID="{F15F5F61-C4ED-4150-BA1D-F669D9F2EC9B}" presName="spaceRect" presStyleCnt="0"/>
      <dgm:spPr/>
    </dgm:pt>
    <dgm:pt modelId="{EEC37609-F0CD-4650-A126-9D5A0E45299A}" type="pres">
      <dgm:prSet presAssocID="{F15F5F61-C4ED-4150-BA1D-F669D9F2EC9B}" presName="textRect" presStyleLbl="revTx" presStyleIdx="1" presStyleCnt="4">
        <dgm:presLayoutVars>
          <dgm:chMax val="1"/>
          <dgm:chPref val="1"/>
        </dgm:presLayoutVars>
      </dgm:prSet>
      <dgm:spPr/>
    </dgm:pt>
    <dgm:pt modelId="{FD9963D9-BB2C-463B-BCF0-735FE05BA0D0}" type="pres">
      <dgm:prSet presAssocID="{9D791F5F-CD52-47AE-B5F3-FA09F16E4368}" presName="sibTrans" presStyleLbl="sibTrans2D1" presStyleIdx="0" presStyleCnt="0"/>
      <dgm:spPr/>
    </dgm:pt>
    <dgm:pt modelId="{7FFDBF02-2345-495F-A6B7-678E9FA04B3A}" type="pres">
      <dgm:prSet presAssocID="{B3091A9B-5933-43F9-9A3A-99698F962CB3}" presName="compNode" presStyleCnt="0"/>
      <dgm:spPr/>
    </dgm:pt>
    <dgm:pt modelId="{EB9807E9-F6EB-4E43-8E54-2D4B61C3EF3F}" type="pres">
      <dgm:prSet presAssocID="{B3091A9B-5933-43F9-9A3A-99698F962CB3}" presName="iconBgRect" presStyleLbl="bgShp" presStyleIdx="2" presStyleCnt="4"/>
      <dgm:spPr/>
    </dgm:pt>
    <dgm:pt modelId="{0EF0C11F-B1E5-4C81-94EA-230528FDB721}" type="pres">
      <dgm:prSet presAssocID="{B3091A9B-5933-43F9-9A3A-99698F962CB3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end"/>
        </a:ext>
      </dgm:extLst>
    </dgm:pt>
    <dgm:pt modelId="{22EF5463-5377-4D38-804A-AC725F3420E4}" type="pres">
      <dgm:prSet presAssocID="{B3091A9B-5933-43F9-9A3A-99698F962CB3}" presName="spaceRect" presStyleCnt="0"/>
      <dgm:spPr/>
    </dgm:pt>
    <dgm:pt modelId="{775821DD-13B3-4074-835A-8836814A6057}" type="pres">
      <dgm:prSet presAssocID="{B3091A9B-5933-43F9-9A3A-99698F962CB3}" presName="textRect" presStyleLbl="revTx" presStyleIdx="2" presStyleCnt="4">
        <dgm:presLayoutVars>
          <dgm:chMax val="1"/>
          <dgm:chPref val="1"/>
        </dgm:presLayoutVars>
      </dgm:prSet>
      <dgm:spPr/>
    </dgm:pt>
    <dgm:pt modelId="{09017925-1DDF-4E14-A417-1E74C763CC80}" type="pres">
      <dgm:prSet presAssocID="{86DB2583-5ADF-4B7A-B494-F8CF9FAE0717}" presName="sibTrans" presStyleLbl="sibTrans2D1" presStyleIdx="0" presStyleCnt="0"/>
      <dgm:spPr/>
    </dgm:pt>
    <dgm:pt modelId="{37E3EF38-5212-4C60-85A9-E863A635EC6C}" type="pres">
      <dgm:prSet presAssocID="{6B4AA4E4-22C4-4F23-AD49-14099231994A}" presName="compNode" presStyleCnt="0"/>
      <dgm:spPr/>
    </dgm:pt>
    <dgm:pt modelId="{7D8856E0-1668-4574-B890-668D618F8B82}" type="pres">
      <dgm:prSet presAssocID="{6B4AA4E4-22C4-4F23-AD49-14099231994A}" presName="iconBgRect" presStyleLbl="bgShp" presStyleIdx="3" presStyleCnt="4"/>
      <dgm:spPr/>
    </dgm:pt>
    <dgm:pt modelId="{B8B12DA2-0B21-4EC4-8EB2-80F7745D186A}" type="pres">
      <dgm:prSet presAssocID="{6B4AA4E4-22C4-4F23-AD49-14099231994A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omment Add with solid fill"/>
        </a:ext>
      </dgm:extLst>
    </dgm:pt>
    <dgm:pt modelId="{B1DC1239-9D2C-4501-8127-F693A92D0483}" type="pres">
      <dgm:prSet presAssocID="{6B4AA4E4-22C4-4F23-AD49-14099231994A}" presName="spaceRect" presStyleCnt="0"/>
      <dgm:spPr/>
    </dgm:pt>
    <dgm:pt modelId="{1F863524-FFEC-40D4-9FF4-4A06EC1BCB5D}" type="pres">
      <dgm:prSet presAssocID="{6B4AA4E4-22C4-4F23-AD49-14099231994A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8C8FCD07-3E68-45F1-AE4F-B17C84D0E8FB}" srcId="{E76A435D-2AC8-428D-9CA7-488F51B27D3B}" destId="{B3091A9B-5933-43F9-9A3A-99698F962CB3}" srcOrd="2" destOrd="0" parTransId="{BDBE40AD-527D-428E-B325-D41ED36B106B}" sibTransId="{86DB2583-5ADF-4B7A-B494-F8CF9FAE0717}"/>
    <dgm:cxn modelId="{12CA4809-4EE2-48B3-BF83-66F88618028F}" type="presOf" srcId="{F6C582C9-0779-47E3-9FA2-6E57793A3EF2}" destId="{8AA25D40-318E-4CE5-9E48-0CFF70CF99A8}" srcOrd="0" destOrd="0" presId="urn:microsoft.com/office/officeart/2018/2/layout/IconCircleList"/>
    <dgm:cxn modelId="{2E33D00F-801F-475C-B6CE-B01E355A9871}" srcId="{E76A435D-2AC8-428D-9CA7-488F51B27D3B}" destId="{6B4AA4E4-22C4-4F23-AD49-14099231994A}" srcOrd="3" destOrd="0" parTransId="{7951E48A-1D5B-44B7-937F-5290DAFF35F3}" sibTransId="{E20DF2A2-CEE1-4CC2-B884-E1943B9E3693}"/>
    <dgm:cxn modelId="{BB3FA61D-A3D0-4C80-966F-BA36BC0EAD2A}" type="presOf" srcId="{B3091A9B-5933-43F9-9A3A-99698F962CB3}" destId="{775821DD-13B3-4074-835A-8836814A6057}" srcOrd="0" destOrd="0" presId="urn:microsoft.com/office/officeart/2018/2/layout/IconCircleList"/>
    <dgm:cxn modelId="{868A825C-1828-4789-9B88-45B7F9095E61}" srcId="{E76A435D-2AC8-428D-9CA7-488F51B27D3B}" destId="{F15F5F61-C4ED-4150-BA1D-F669D9F2EC9B}" srcOrd="1" destOrd="0" parTransId="{72F4B768-6CDD-45B8-8EFB-1945625BE4D2}" sibTransId="{9D791F5F-CD52-47AE-B5F3-FA09F16E4368}"/>
    <dgm:cxn modelId="{607B4293-90F1-435F-A7CB-A65AFEB62CAC}" srcId="{E76A435D-2AC8-428D-9CA7-488F51B27D3B}" destId="{6A440301-D29C-4FDE-8881-5A2DA6ECEA0F}" srcOrd="0" destOrd="0" parTransId="{33C45EB9-FF55-48F9-BCF5-386A1D81C9CB}" sibTransId="{F6C582C9-0779-47E3-9FA2-6E57793A3EF2}"/>
    <dgm:cxn modelId="{FBB255A0-4DBC-49CC-98AB-9DFCBB20ABF2}" type="presOf" srcId="{86DB2583-5ADF-4B7A-B494-F8CF9FAE0717}" destId="{09017925-1DDF-4E14-A417-1E74C763CC80}" srcOrd="0" destOrd="0" presId="urn:microsoft.com/office/officeart/2018/2/layout/IconCircleList"/>
    <dgm:cxn modelId="{25316CA6-63F5-4BB1-968A-CE69D9B4FEEC}" type="presOf" srcId="{E76A435D-2AC8-428D-9CA7-488F51B27D3B}" destId="{7B8C1F1F-B0E8-4570-8A7D-9D6BCC4C3658}" srcOrd="0" destOrd="0" presId="urn:microsoft.com/office/officeart/2018/2/layout/IconCircleList"/>
    <dgm:cxn modelId="{530D21BC-5BCD-49B4-AC94-7D2E54D0AE12}" type="presOf" srcId="{6A440301-D29C-4FDE-8881-5A2DA6ECEA0F}" destId="{2CDB0C3C-CFDA-44B1-88D0-26595BB5DCAA}" srcOrd="0" destOrd="0" presId="urn:microsoft.com/office/officeart/2018/2/layout/IconCircleList"/>
    <dgm:cxn modelId="{0CC001CB-02A1-4270-9F95-4F20F5E2C7DC}" type="presOf" srcId="{9D791F5F-CD52-47AE-B5F3-FA09F16E4368}" destId="{FD9963D9-BB2C-463B-BCF0-735FE05BA0D0}" srcOrd="0" destOrd="0" presId="urn:microsoft.com/office/officeart/2018/2/layout/IconCircleList"/>
    <dgm:cxn modelId="{70BDEFD1-7F94-4282-84F9-98F1C6A08C89}" type="presOf" srcId="{F15F5F61-C4ED-4150-BA1D-F669D9F2EC9B}" destId="{EEC37609-F0CD-4650-A126-9D5A0E45299A}" srcOrd="0" destOrd="0" presId="urn:microsoft.com/office/officeart/2018/2/layout/IconCircleList"/>
    <dgm:cxn modelId="{4FA2D1E8-6386-41E5-B66B-C7B5F8F5B874}" type="presOf" srcId="{6B4AA4E4-22C4-4F23-AD49-14099231994A}" destId="{1F863524-FFEC-40D4-9FF4-4A06EC1BCB5D}" srcOrd="0" destOrd="0" presId="urn:microsoft.com/office/officeart/2018/2/layout/IconCircleList"/>
    <dgm:cxn modelId="{4A4E3862-4CB1-4D58-8941-D9D6D3D9C9F2}" type="presParOf" srcId="{7B8C1F1F-B0E8-4570-8A7D-9D6BCC4C3658}" destId="{4B32F4EF-DD3D-4D87-ADBF-F334BF7B6225}" srcOrd="0" destOrd="0" presId="urn:microsoft.com/office/officeart/2018/2/layout/IconCircleList"/>
    <dgm:cxn modelId="{6F748DA9-E722-4825-B4AF-EE8475BB75A7}" type="presParOf" srcId="{4B32F4EF-DD3D-4D87-ADBF-F334BF7B6225}" destId="{7D6CC22B-C6B8-4E4B-B2FD-312D95FA5CB1}" srcOrd="0" destOrd="0" presId="urn:microsoft.com/office/officeart/2018/2/layout/IconCircleList"/>
    <dgm:cxn modelId="{E6DC4806-013E-4FA0-9094-A692A1E41E8F}" type="presParOf" srcId="{7D6CC22B-C6B8-4E4B-B2FD-312D95FA5CB1}" destId="{AD3204D1-E961-43B5-8DB1-E5507D7135B4}" srcOrd="0" destOrd="0" presId="urn:microsoft.com/office/officeart/2018/2/layout/IconCircleList"/>
    <dgm:cxn modelId="{A6D0E047-19DB-4A24-8C9D-6DFA90973025}" type="presParOf" srcId="{7D6CC22B-C6B8-4E4B-B2FD-312D95FA5CB1}" destId="{51F0F490-395F-4F39-AAAB-3F49E9F2F1DA}" srcOrd="1" destOrd="0" presId="urn:microsoft.com/office/officeart/2018/2/layout/IconCircleList"/>
    <dgm:cxn modelId="{7AF5E5CC-449F-4FA2-B738-0C2D0A9779FE}" type="presParOf" srcId="{7D6CC22B-C6B8-4E4B-B2FD-312D95FA5CB1}" destId="{0C631CD4-8F6F-4E7C-BA26-0BE9EA55802F}" srcOrd="2" destOrd="0" presId="urn:microsoft.com/office/officeart/2018/2/layout/IconCircleList"/>
    <dgm:cxn modelId="{9A2A66D6-CD14-4FCE-B60C-1D5C7EEFEABA}" type="presParOf" srcId="{7D6CC22B-C6B8-4E4B-B2FD-312D95FA5CB1}" destId="{2CDB0C3C-CFDA-44B1-88D0-26595BB5DCAA}" srcOrd="3" destOrd="0" presId="urn:microsoft.com/office/officeart/2018/2/layout/IconCircleList"/>
    <dgm:cxn modelId="{7D1546BF-4A48-4B52-97B5-70FE114925C0}" type="presParOf" srcId="{4B32F4EF-DD3D-4D87-ADBF-F334BF7B6225}" destId="{8AA25D40-318E-4CE5-9E48-0CFF70CF99A8}" srcOrd="1" destOrd="0" presId="urn:microsoft.com/office/officeart/2018/2/layout/IconCircleList"/>
    <dgm:cxn modelId="{54F12A9A-F367-4159-AD85-D0F4845A52C8}" type="presParOf" srcId="{4B32F4EF-DD3D-4D87-ADBF-F334BF7B6225}" destId="{BCEB5A14-01F5-4028-809A-73C52B692E9F}" srcOrd="2" destOrd="0" presId="urn:microsoft.com/office/officeart/2018/2/layout/IconCircleList"/>
    <dgm:cxn modelId="{30FD470E-4DFE-489D-9108-AC87E368C105}" type="presParOf" srcId="{BCEB5A14-01F5-4028-809A-73C52B692E9F}" destId="{9BDAF77E-C91C-42A8-B9AB-E896DE009ECD}" srcOrd="0" destOrd="0" presId="urn:microsoft.com/office/officeart/2018/2/layout/IconCircleList"/>
    <dgm:cxn modelId="{F5B72B99-AFED-457B-861E-440C1F4CD7E1}" type="presParOf" srcId="{BCEB5A14-01F5-4028-809A-73C52B692E9F}" destId="{1A4EE0B7-802D-4D26-BA8D-8B32E9932D6F}" srcOrd="1" destOrd="0" presId="urn:microsoft.com/office/officeart/2018/2/layout/IconCircleList"/>
    <dgm:cxn modelId="{9BC4F111-3716-4041-AFC0-3275E25CC2FB}" type="presParOf" srcId="{BCEB5A14-01F5-4028-809A-73C52B692E9F}" destId="{E489B96E-037C-4F3E-8074-5A96504DD228}" srcOrd="2" destOrd="0" presId="urn:microsoft.com/office/officeart/2018/2/layout/IconCircleList"/>
    <dgm:cxn modelId="{7301698A-0288-435C-A590-B15D001AC26A}" type="presParOf" srcId="{BCEB5A14-01F5-4028-809A-73C52B692E9F}" destId="{EEC37609-F0CD-4650-A126-9D5A0E45299A}" srcOrd="3" destOrd="0" presId="urn:microsoft.com/office/officeart/2018/2/layout/IconCircleList"/>
    <dgm:cxn modelId="{CC76C51F-CBFC-4CAE-8926-6D916DA5414B}" type="presParOf" srcId="{4B32F4EF-DD3D-4D87-ADBF-F334BF7B6225}" destId="{FD9963D9-BB2C-463B-BCF0-735FE05BA0D0}" srcOrd="3" destOrd="0" presId="urn:microsoft.com/office/officeart/2018/2/layout/IconCircleList"/>
    <dgm:cxn modelId="{B21E0BDC-A48E-43DE-BEEF-C02D995ADB72}" type="presParOf" srcId="{4B32F4EF-DD3D-4D87-ADBF-F334BF7B6225}" destId="{7FFDBF02-2345-495F-A6B7-678E9FA04B3A}" srcOrd="4" destOrd="0" presId="urn:microsoft.com/office/officeart/2018/2/layout/IconCircleList"/>
    <dgm:cxn modelId="{F36B728C-F15F-4D74-B8DF-013F0B44E0E2}" type="presParOf" srcId="{7FFDBF02-2345-495F-A6B7-678E9FA04B3A}" destId="{EB9807E9-F6EB-4E43-8E54-2D4B61C3EF3F}" srcOrd="0" destOrd="0" presId="urn:microsoft.com/office/officeart/2018/2/layout/IconCircleList"/>
    <dgm:cxn modelId="{6625D227-D006-4747-870D-2B1BA06D6677}" type="presParOf" srcId="{7FFDBF02-2345-495F-A6B7-678E9FA04B3A}" destId="{0EF0C11F-B1E5-4C81-94EA-230528FDB721}" srcOrd="1" destOrd="0" presId="urn:microsoft.com/office/officeart/2018/2/layout/IconCircleList"/>
    <dgm:cxn modelId="{B98C2CFC-48B2-4665-9481-1E70D6A45686}" type="presParOf" srcId="{7FFDBF02-2345-495F-A6B7-678E9FA04B3A}" destId="{22EF5463-5377-4D38-804A-AC725F3420E4}" srcOrd="2" destOrd="0" presId="urn:microsoft.com/office/officeart/2018/2/layout/IconCircleList"/>
    <dgm:cxn modelId="{8711ED7F-F405-49A9-89FC-0896077FB631}" type="presParOf" srcId="{7FFDBF02-2345-495F-A6B7-678E9FA04B3A}" destId="{775821DD-13B3-4074-835A-8836814A6057}" srcOrd="3" destOrd="0" presId="urn:microsoft.com/office/officeart/2018/2/layout/IconCircleList"/>
    <dgm:cxn modelId="{598E4D68-71FC-479E-BFBC-910A790DDB5E}" type="presParOf" srcId="{4B32F4EF-DD3D-4D87-ADBF-F334BF7B6225}" destId="{09017925-1DDF-4E14-A417-1E74C763CC80}" srcOrd="5" destOrd="0" presId="urn:microsoft.com/office/officeart/2018/2/layout/IconCircleList"/>
    <dgm:cxn modelId="{A94A59F9-E7A0-4543-9369-DDDFB3BC99D1}" type="presParOf" srcId="{4B32F4EF-DD3D-4D87-ADBF-F334BF7B6225}" destId="{37E3EF38-5212-4C60-85A9-E863A635EC6C}" srcOrd="6" destOrd="0" presId="urn:microsoft.com/office/officeart/2018/2/layout/IconCircleList"/>
    <dgm:cxn modelId="{ECD92ECD-6F84-494B-84D0-9484FC20C938}" type="presParOf" srcId="{37E3EF38-5212-4C60-85A9-E863A635EC6C}" destId="{7D8856E0-1668-4574-B890-668D618F8B82}" srcOrd="0" destOrd="0" presId="urn:microsoft.com/office/officeart/2018/2/layout/IconCircleList"/>
    <dgm:cxn modelId="{D7FFBFC1-0FC3-49DA-9459-B51FC33BD4A8}" type="presParOf" srcId="{37E3EF38-5212-4C60-85A9-E863A635EC6C}" destId="{B8B12DA2-0B21-4EC4-8EB2-80F7745D186A}" srcOrd="1" destOrd="0" presId="urn:microsoft.com/office/officeart/2018/2/layout/IconCircleList"/>
    <dgm:cxn modelId="{C18D0CD4-129E-44F9-997A-C63FFB938833}" type="presParOf" srcId="{37E3EF38-5212-4C60-85A9-E863A635EC6C}" destId="{B1DC1239-9D2C-4501-8127-F693A92D0483}" srcOrd="2" destOrd="0" presId="urn:microsoft.com/office/officeart/2018/2/layout/IconCircleList"/>
    <dgm:cxn modelId="{23207F1D-6BBB-431C-BF10-5A6004DEAD5C}" type="presParOf" srcId="{37E3EF38-5212-4C60-85A9-E863A635EC6C}" destId="{1F863524-FFEC-40D4-9FF4-4A06EC1BCB5D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3204D1-E961-43B5-8DB1-E5507D7135B4}">
      <dsp:nvSpPr>
        <dsp:cNvPr id="0" name=""/>
        <dsp:cNvSpPr/>
      </dsp:nvSpPr>
      <dsp:spPr>
        <a:xfrm>
          <a:off x="212335" y="469890"/>
          <a:ext cx="1335915" cy="1335915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F0F490-395F-4F39-AAAB-3F49E9F2F1DA}">
      <dsp:nvSpPr>
        <dsp:cNvPr id="0" name=""/>
        <dsp:cNvSpPr/>
      </dsp:nvSpPr>
      <dsp:spPr>
        <a:xfrm>
          <a:off x="492877" y="750432"/>
          <a:ext cx="774830" cy="77483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DB0C3C-CFDA-44B1-88D0-26595BB5DCAA}">
      <dsp:nvSpPr>
        <dsp:cNvPr id="0" name=""/>
        <dsp:cNvSpPr/>
      </dsp:nvSpPr>
      <dsp:spPr>
        <a:xfrm>
          <a:off x="1834517" y="469890"/>
          <a:ext cx="3148942" cy="1335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Contact information: recruitment@reachactive.com</a:t>
          </a:r>
        </a:p>
      </dsp:txBody>
      <dsp:txXfrm>
        <a:off x="1834517" y="469890"/>
        <a:ext cx="3148942" cy="1335915"/>
      </dsp:txXfrm>
    </dsp:sp>
    <dsp:sp modelId="{9BDAF77E-C91C-42A8-B9AB-E896DE009ECD}">
      <dsp:nvSpPr>
        <dsp:cNvPr id="0" name=""/>
        <dsp:cNvSpPr/>
      </dsp:nvSpPr>
      <dsp:spPr>
        <a:xfrm>
          <a:off x="5532139" y="469890"/>
          <a:ext cx="1335915" cy="1335915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4EE0B7-802D-4D26-BA8D-8B32E9932D6F}">
      <dsp:nvSpPr>
        <dsp:cNvPr id="0" name=""/>
        <dsp:cNvSpPr/>
      </dsp:nvSpPr>
      <dsp:spPr>
        <a:xfrm>
          <a:off x="5812681" y="750432"/>
          <a:ext cx="774830" cy="77483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C37609-F0CD-4650-A126-9D5A0E45299A}">
      <dsp:nvSpPr>
        <dsp:cNvPr id="0" name=""/>
        <dsp:cNvSpPr/>
      </dsp:nvSpPr>
      <dsp:spPr>
        <a:xfrm>
          <a:off x="7154322" y="469890"/>
          <a:ext cx="3148942" cy="1335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Company website: Reachactive.com</a:t>
          </a:r>
        </a:p>
      </dsp:txBody>
      <dsp:txXfrm>
        <a:off x="7154322" y="469890"/>
        <a:ext cx="3148942" cy="1335915"/>
      </dsp:txXfrm>
    </dsp:sp>
    <dsp:sp modelId="{EB9807E9-F6EB-4E43-8E54-2D4B61C3EF3F}">
      <dsp:nvSpPr>
        <dsp:cNvPr id="0" name=""/>
        <dsp:cNvSpPr/>
      </dsp:nvSpPr>
      <dsp:spPr>
        <a:xfrm>
          <a:off x="212335" y="2545532"/>
          <a:ext cx="1335915" cy="1335915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F0C11F-B1E5-4C81-94EA-230528FDB721}">
      <dsp:nvSpPr>
        <dsp:cNvPr id="0" name=""/>
        <dsp:cNvSpPr/>
      </dsp:nvSpPr>
      <dsp:spPr>
        <a:xfrm>
          <a:off x="492877" y="2826074"/>
          <a:ext cx="774830" cy="77483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5821DD-13B3-4074-835A-8836814A6057}">
      <dsp:nvSpPr>
        <dsp:cNvPr id="0" name=""/>
        <dsp:cNvSpPr/>
      </dsp:nvSpPr>
      <dsp:spPr>
        <a:xfrm>
          <a:off x="1834517" y="2545532"/>
          <a:ext cx="3148942" cy="1335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LinkedIn: Reach Active Limited </a:t>
          </a:r>
        </a:p>
      </dsp:txBody>
      <dsp:txXfrm>
        <a:off x="1834517" y="2545532"/>
        <a:ext cx="3148942" cy="1335915"/>
      </dsp:txXfrm>
    </dsp:sp>
    <dsp:sp modelId="{7D8856E0-1668-4574-B890-668D618F8B82}">
      <dsp:nvSpPr>
        <dsp:cNvPr id="0" name=""/>
        <dsp:cNvSpPr/>
      </dsp:nvSpPr>
      <dsp:spPr>
        <a:xfrm>
          <a:off x="5532139" y="2545532"/>
          <a:ext cx="1335915" cy="1335915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B12DA2-0B21-4EC4-8EB2-80F7745D186A}">
      <dsp:nvSpPr>
        <dsp:cNvPr id="0" name=""/>
        <dsp:cNvSpPr/>
      </dsp:nvSpPr>
      <dsp:spPr>
        <a:xfrm>
          <a:off x="5812681" y="2826074"/>
          <a:ext cx="774830" cy="77483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863524-FFEC-40D4-9FF4-4A06EC1BCB5D}">
      <dsp:nvSpPr>
        <dsp:cNvPr id="0" name=""/>
        <dsp:cNvSpPr/>
      </dsp:nvSpPr>
      <dsp:spPr>
        <a:xfrm>
          <a:off x="7154322" y="2545532"/>
          <a:ext cx="3148942" cy="1335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Apply today to join exciting projects across Ireland</a:t>
          </a:r>
        </a:p>
      </dsp:txBody>
      <dsp:txXfrm>
        <a:off x="7154322" y="2545532"/>
        <a:ext cx="3148942" cy="13359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4E1BC1-8C9D-48E5-9AA1-27508FA2D110}" type="datetimeFigureOut">
              <a:rPr lang="en-GB" smtClean="0"/>
              <a:t>24/11/2025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8C506C-6CF7-4604-96D2-06FD442B58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74933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8C506C-6CF7-4604-96D2-06FD442B587A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16787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99A99F-ECD8-7834-F15E-63FC2BFBC4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72404C-A987-D389-3CA0-CAAB08381C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4FF02A-5B3D-A95A-087A-7C3297C618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FF81C-1FCB-4DBA-8044-F1A0FCFD45A6}" type="datetime1">
              <a:rPr lang="en-US" smtClean="0"/>
              <a:t>11/23/2025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3C324A-80F0-0EFB-2BCF-76E7FA3695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B2716F-C6CE-D549-8813-B66B71168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3567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B9B392-07F0-3169-4B78-114F13C5FA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493F541-DE60-A87B-3B10-1924E9CDF2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993F6D-81C6-24F2-0705-BA8ABC8C4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092B3-2D87-4CDF-B84B-C46E5F5D31F7}" type="datetime1">
              <a:rPr lang="en-US" smtClean="0"/>
              <a:t>11/23/2025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F902F5-C128-D62D-207D-A8F8DCA4D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909D20-79B8-0C68-30D6-BB6C129B2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01839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D6A3929-DC73-201F-B669-EECAAD0A78C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3BE4DC-EE29-464D-7E8A-D642E938AD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D24CAA-B0C5-60E5-323F-AAFD9B0C12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69E57-47B1-47B0-B526-3153E4B1E729}" type="datetime1">
              <a:rPr lang="en-US" smtClean="0"/>
              <a:t>11/23/2025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77B74F-1D0E-05E6-4ABC-3D6D827514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3C0E18-F9C1-0244-89BF-4E3D80B45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8265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AE1712-E000-BE56-1FFB-96773B51AE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3D182F-E3B7-EDCF-BA61-A5BAFAB9AD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4C61DF-A16A-C939-6D36-74AE7DE9AE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7773D-8987-489A-A650-3D6F7D5C7C38}" type="datetime1">
              <a:rPr lang="en-US" smtClean="0"/>
              <a:t>11/23/2025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3F250A-F927-C65B-2E3B-95B110FF8F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2F07DF-2677-E4D9-C13F-06AEC9C7CC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84429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9DC694-4A09-DBCD-971F-8ACBA71F36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B47697-1D6D-59EA-F3B4-870FDC8042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D4AC57-59FB-F3C5-D130-C6E953F16D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150C1-1D78-4D80-810D-E9E86F6E88AB}" type="datetime1">
              <a:rPr lang="en-US" smtClean="0"/>
              <a:t>11/23/2025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099623-948C-12A6-DD59-DA2BD7D8B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D41158-A446-8664-D202-E11375209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499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ECFFC6-B95E-6957-0403-4468EFA855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BA3532-C150-AA2C-F744-C5F934CB55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A341A7-16F6-92F4-FA5F-1A71F56B13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73ED59-571E-8A4E-2DDB-F1D1676D3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9CBD8-1588-4B6B-B74D-87480DDE94C0}" type="datetime1">
              <a:rPr lang="en-US" smtClean="0"/>
              <a:t>11/23/2025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866FA7-E401-914A-8495-4819CF7BE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DC32FF-1054-D25F-42AC-9DCE8B6C5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7961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56A197-ED68-8C30-9281-4D3B514CF3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7C7269-7F2F-16C5-E632-B0A25DE735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24914C-35DB-1B98-9281-2C83114D6C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C5AFD8A-CF2E-22B3-88EB-5038A43FD6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CCF0019-62E0-1912-F73D-FE08B1ABE4B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0000AAA-2B2B-B8A2-2A97-560D0BE669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94440-721C-4D75-BD4F-4CFB3D51CDCA}" type="datetime1">
              <a:rPr lang="en-US" smtClean="0"/>
              <a:t>11/23/2025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D21668E-8EDC-3337-2B1B-EB7FBC73E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2AD544A-688A-47A7-9EB6-F9FF37741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7352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9E0A12-D206-B5C5-FC43-F06AC71C4D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BD7AD61-D287-1CCF-6969-52E4560609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01A64-483B-4532-94FB-D8F90CB6DEE0}" type="datetime1">
              <a:rPr lang="en-US" smtClean="0"/>
              <a:t>11/23/2025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E7EF11-AFF4-D36A-935A-D80959794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6F7D31-8008-7140-CFB5-52782EE60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92234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217BFE6-983D-F0E6-BDC5-A50039900B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8FB39-20FB-4E2E-B861-45B709B9C3C5}" type="datetime1">
              <a:rPr lang="en-US" smtClean="0"/>
              <a:t>11/23/2025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6A471B-8DE1-800F-ACC3-36BB054E0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E6A3CE-10E2-695A-E2B8-3A9A7D83F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50789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D0B839-7249-2D38-11B0-AD27D7FD5E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B981BA-1A3E-C3C3-E477-8238B1223E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852071-1A26-0DB1-0923-7FB30360C6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138E95-C615-D18B-FD14-ADD33EB5C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8AC19-8BD6-476C-9770-8884373BCF00}" type="datetime1">
              <a:rPr lang="en-US" smtClean="0"/>
              <a:t>11/23/2025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F334A5-CCA0-DD84-F057-B1AA896259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704E11-2B29-D9DD-7A13-E14A65F5B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62407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A5C2F9-0188-EE48-8D35-1C8E97A81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F21801-7CAE-D81D-C00D-A8716E8D14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FE39AF-075D-762F-9525-CD3832F9DE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474152-DF6F-D1C6-F27C-4A9A1D19F4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68C53-8AD1-4F09-9486-FB3406B99CFA}" type="datetime1">
              <a:rPr lang="en-US" smtClean="0"/>
              <a:t>11/23/2025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7A3267-BFF2-88C0-18C3-99DE7623C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6521AF-8C3B-8B4F-50F5-32281C929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6770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5EAC68C-6781-A535-C3AE-1753214428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92D066-15A5-2DE6-A1D2-984BE9562C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01E051-C3C6-555C-30C6-FCA8A833CC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A543EDD-D0D2-447F-B24F-3717AF4B109D}" type="datetime1">
              <a:rPr lang="en-US" smtClean="0"/>
              <a:pPr/>
              <a:t>11/23/2025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11D696-AF78-52D0-0AE9-075A818F4E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88A9EC-B260-4BAF-F701-5D21DD6131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3450C42-9A0B-4425-92C2-70FCF7C457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9609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870A1295-61BC-4214-AA3E-D39667302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CE7D4E-EA0D-5282-A3F2-BDD34E5DE6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4672" y="5116529"/>
            <a:ext cx="10592174" cy="1000655"/>
          </a:xfrm>
        </p:spPr>
        <p:txBody>
          <a:bodyPr anchor="t">
            <a:normAutofit/>
          </a:bodyPr>
          <a:lstStyle/>
          <a:p>
            <a:pPr algn="l"/>
            <a:r>
              <a:rPr lang="en-GB" sz="4000" noProof="0" dirty="0">
                <a:solidFill>
                  <a:schemeClr val="tx2"/>
                </a:solidFill>
              </a:rPr>
              <a:t>Current Career Opportunities at Reach Active</a:t>
            </a:r>
          </a:p>
        </p:txBody>
      </p:sp>
      <p:pic>
        <p:nvPicPr>
          <p:cNvPr id="8" name="Picture 7" descr="A power lines and power poles&#10;&#10;AI-generated content may be incorrect.">
            <a:extLst>
              <a:ext uri="{FF2B5EF4-FFF2-40B4-BE49-F238E27FC236}">
                <a16:creationId xmlns:a16="http://schemas.microsoft.com/office/drawing/2014/main" id="{F351AE22-06F6-B5A2-450E-F84E5FADE5E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3301" b="25073"/>
          <a:stretch>
            <a:fillRect/>
          </a:stretch>
        </p:blipFill>
        <p:spPr>
          <a:xfrm>
            <a:off x="-1" y="10"/>
            <a:ext cx="12192001" cy="4201449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0B139475-2B26-4CA9-9413-DE741E49F7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2941813"/>
            <a:ext cx="12188952" cy="1828800"/>
            <a:chOff x="-305" y="3144820"/>
            <a:chExt cx="9182100" cy="1551136"/>
          </a:xfrm>
        </p:grpSpPr>
        <p:sp useBgFill="1">
          <p:nvSpPr>
            <p:cNvPr id="16" name="Freeform: Shape 15">
              <a:extLst>
                <a:ext uri="{FF2B5EF4-FFF2-40B4-BE49-F238E27FC236}">
                  <a16:creationId xmlns:a16="http://schemas.microsoft.com/office/drawing/2014/main" id="{16C6BF63-6277-4C39-BE5D-3C341662CE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676854"/>
              <a:ext cx="9182100" cy="1019102"/>
            </a:xfrm>
            <a:custGeom>
              <a:avLst/>
              <a:gdLst>
                <a:gd name="connsiteX0" fmla="*/ 0 w 9182100"/>
                <a:gd name="connsiteY0" fmla="*/ 1019102 h 1019102"/>
                <a:gd name="connsiteX1" fmla="*/ 9182100 w 9182100"/>
                <a:gd name="connsiteY1" fmla="*/ 1019102 h 1019102"/>
                <a:gd name="connsiteX2" fmla="*/ 9182100 w 9182100"/>
                <a:gd name="connsiteY2" fmla="*/ 273009 h 1019102"/>
                <a:gd name="connsiteX3" fmla="*/ 9065895 w 9182100"/>
                <a:gd name="connsiteY3" fmla="*/ 278343 h 1019102"/>
                <a:gd name="connsiteX4" fmla="*/ 8261890 w 9182100"/>
                <a:gd name="connsiteY4" fmla="*/ 257769 h 1019102"/>
                <a:gd name="connsiteX5" fmla="*/ 8038624 w 9182100"/>
                <a:gd name="connsiteY5" fmla="*/ 235956 h 1019102"/>
                <a:gd name="connsiteX6" fmla="*/ 7862221 w 9182100"/>
                <a:gd name="connsiteY6" fmla="*/ 213097 h 1019102"/>
                <a:gd name="connsiteX7" fmla="*/ 6238780 w 9182100"/>
                <a:gd name="connsiteY7" fmla="*/ 126419 h 1019102"/>
                <a:gd name="connsiteX8" fmla="*/ 5828729 w 9182100"/>
                <a:gd name="connsiteY8" fmla="*/ 142421 h 1019102"/>
                <a:gd name="connsiteX9" fmla="*/ 5227606 w 9182100"/>
                <a:gd name="connsiteY9" fmla="*/ 219764 h 1019102"/>
                <a:gd name="connsiteX10" fmla="*/ 4394359 w 9182100"/>
                <a:gd name="connsiteY10" fmla="*/ 190713 h 1019102"/>
                <a:gd name="connsiteX11" fmla="*/ 3789236 w 9182100"/>
                <a:gd name="connsiteY11" fmla="*/ 107655 h 1019102"/>
                <a:gd name="connsiteX12" fmla="*/ 3391567 w 9182100"/>
                <a:gd name="connsiteY12" fmla="*/ 30502 h 1019102"/>
                <a:gd name="connsiteX13" fmla="*/ 2180177 w 9182100"/>
                <a:gd name="connsiteY13" fmla="*/ 67745 h 1019102"/>
                <a:gd name="connsiteX14" fmla="*/ 1543336 w 9182100"/>
                <a:gd name="connsiteY14" fmla="*/ 209953 h 1019102"/>
                <a:gd name="connsiteX15" fmla="*/ 1276731 w 9182100"/>
                <a:gd name="connsiteY15" fmla="*/ 286439 h 1019102"/>
                <a:gd name="connsiteX16" fmla="*/ 441293 w 9182100"/>
                <a:gd name="connsiteY16" fmla="*/ 292345 h 1019102"/>
                <a:gd name="connsiteX17" fmla="*/ 0 w 9182100"/>
                <a:gd name="connsiteY17" fmla="*/ 135563 h 1019102"/>
                <a:gd name="connsiteX18" fmla="*/ 0 w 9182100"/>
                <a:gd name="connsiteY18" fmla="*/ 1019102 h 1019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182100" h="1019102">
                  <a:moveTo>
                    <a:pt x="0" y="1019102"/>
                  </a:moveTo>
                  <a:lnTo>
                    <a:pt x="9182100" y="1019102"/>
                  </a:lnTo>
                  <a:lnTo>
                    <a:pt x="9182100" y="273009"/>
                  </a:lnTo>
                  <a:cubicBezTo>
                    <a:pt x="9143429" y="275485"/>
                    <a:pt x="9104662" y="277200"/>
                    <a:pt x="9065895" y="278343"/>
                  </a:cubicBezTo>
                  <a:cubicBezTo>
                    <a:pt x="8798243" y="285201"/>
                    <a:pt x="8529066" y="277009"/>
                    <a:pt x="8261890" y="257769"/>
                  </a:cubicBezTo>
                  <a:cubicBezTo>
                    <a:pt x="8187024" y="251863"/>
                    <a:pt x="8112443" y="245386"/>
                    <a:pt x="8038624" y="235956"/>
                  </a:cubicBezTo>
                  <a:cubicBezTo>
                    <a:pt x="7980140" y="228051"/>
                    <a:pt x="7920228" y="219002"/>
                    <a:pt x="7862221" y="213097"/>
                  </a:cubicBezTo>
                  <a:cubicBezTo>
                    <a:pt x="7322439" y="159280"/>
                    <a:pt x="6780943" y="130991"/>
                    <a:pt x="6238780" y="126419"/>
                  </a:cubicBezTo>
                  <a:cubicBezTo>
                    <a:pt x="6102477" y="126324"/>
                    <a:pt x="5964745" y="128800"/>
                    <a:pt x="5828729" y="142421"/>
                  </a:cubicBezTo>
                  <a:cubicBezTo>
                    <a:pt x="5624703" y="162328"/>
                    <a:pt x="5429441" y="202048"/>
                    <a:pt x="5227606" y="219764"/>
                  </a:cubicBezTo>
                  <a:cubicBezTo>
                    <a:pt x="4950238" y="245767"/>
                    <a:pt x="4670393" y="228527"/>
                    <a:pt x="4394359" y="190713"/>
                  </a:cubicBezTo>
                  <a:cubicBezTo>
                    <a:pt x="4193381" y="163090"/>
                    <a:pt x="3988880" y="147755"/>
                    <a:pt x="3789236" y="107655"/>
                  </a:cubicBezTo>
                  <a:cubicBezTo>
                    <a:pt x="3660743" y="85271"/>
                    <a:pt x="3520249" y="51648"/>
                    <a:pt x="3391567" y="30502"/>
                  </a:cubicBezTo>
                  <a:cubicBezTo>
                    <a:pt x="2990469" y="-28553"/>
                    <a:pt x="2579370" y="5928"/>
                    <a:pt x="2180177" y="67745"/>
                  </a:cubicBezTo>
                  <a:cubicBezTo>
                    <a:pt x="1965198" y="103273"/>
                    <a:pt x="1751648" y="146136"/>
                    <a:pt x="1543336" y="209953"/>
                  </a:cubicBezTo>
                  <a:cubicBezTo>
                    <a:pt x="1456087" y="238528"/>
                    <a:pt x="1365885" y="264627"/>
                    <a:pt x="1276731" y="286439"/>
                  </a:cubicBezTo>
                  <a:cubicBezTo>
                    <a:pt x="1001173" y="335398"/>
                    <a:pt x="716471" y="346923"/>
                    <a:pt x="441293" y="292345"/>
                  </a:cubicBezTo>
                  <a:cubicBezTo>
                    <a:pt x="285655" y="263198"/>
                    <a:pt x="143923" y="198237"/>
                    <a:pt x="0" y="135563"/>
                  </a:cubicBezTo>
                  <a:lnTo>
                    <a:pt x="0" y="1019102"/>
                  </a:lnTo>
                  <a:close/>
                </a:path>
              </a:pathLst>
            </a:custGeom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6EA3BAD9-C130-4A9C-9086-20D132A6CF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144820"/>
              <a:ext cx="9182100" cy="932744"/>
            </a:xfrm>
            <a:custGeom>
              <a:avLst/>
              <a:gdLst>
                <a:gd name="connsiteX0" fmla="*/ 9182100 w 9182100"/>
                <a:gd name="connsiteY0" fmla="*/ 396420 h 932744"/>
                <a:gd name="connsiteX1" fmla="*/ 9103805 w 9182100"/>
                <a:gd name="connsiteY1" fmla="*/ 392229 h 932744"/>
                <a:gd name="connsiteX2" fmla="*/ 8712422 w 9182100"/>
                <a:gd name="connsiteY2" fmla="*/ 359749 h 932744"/>
                <a:gd name="connsiteX3" fmla="*/ 8322755 w 9182100"/>
                <a:gd name="connsiteY3" fmla="*/ 313362 h 932744"/>
                <a:gd name="connsiteX4" fmla="*/ 8134826 w 9182100"/>
                <a:gd name="connsiteY4" fmla="*/ 283930 h 932744"/>
                <a:gd name="connsiteX5" fmla="*/ 8090916 w 9182100"/>
                <a:gd name="connsiteY5" fmla="*/ 275643 h 932744"/>
                <a:gd name="connsiteX6" fmla="*/ 8069485 w 9182100"/>
                <a:gd name="connsiteY6" fmla="*/ 271262 h 932744"/>
                <a:gd name="connsiteX7" fmla="*/ 8041862 w 9182100"/>
                <a:gd name="connsiteY7" fmla="*/ 266595 h 932744"/>
                <a:gd name="connsiteX8" fmla="*/ 7986903 w 9182100"/>
                <a:gd name="connsiteY8" fmla="*/ 257546 h 932744"/>
                <a:gd name="connsiteX9" fmla="*/ 7934230 w 9182100"/>
                <a:gd name="connsiteY9" fmla="*/ 249640 h 932744"/>
                <a:gd name="connsiteX10" fmla="*/ 7727537 w 9182100"/>
                <a:gd name="connsiteY10" fmla="*/ 221922 h 932744"/>
                <a:gd name="connsiteX11" fmla="*/ 7625239 w 9182100"/>
                <a:gd name="connsiteY11" fmla="*/ 209730 h 932744"/>
                <a:gd name="connsiteX12" fmla="*/ 7523227 w 9182100"/>
                <a:gd name="connsiteY12" fmla="*/ 198110 h 932744"/>
                <a:gd name="connsiteX13" fmla="*/ 7115651 w 9182100"/>
                <a:gd name="connsiteY13" fmla="*/ 158010 h 932744"/>
                <a:gd name="connsiteX14" fmla="*/ 6706839 w 9182100"/>
                <a:gd name="connsiteY14" fmla="*/ 126958 h 932744"/>
                <a:gd name="connsiteX15" fmla="*/ 6604064 w 9182100"/>
                <a:gd name="connsiteY15" fmla="*/ 120862 h 932744"/>
                <a:gd name="connsiteX16" fmla="*/ 6501003 w 9182100"/>
                <a:gd name="connsiteY16" fmla="*/ 115338 h 932744"/>
                <a:gd name="connsiteX17" fmla="*/ 6397467 w 9182100"/>
                <a:gd name="connsiteY17" fmla="*/ 110385 h 932744"/>
                <a:gd name="connsiteX18" fmla="*/ 6293168 w 9182100"/>
                <a:gd name="connsiteY18" fmla="*/ 106860 h 932744"/>
                <a:gd name="connsiteX19" fmla="*/ 6079712 w 9182100"/>
                <a:gd name="connsiteY19" fmla="*/ 103908 h 932744"/>
                <a:gd name="connsiteX20" fmla="*/ 6024563 w 9182100"/>
                <a:gd name="connsiteY20" fmla="*/ 104479 h 932744"/>
                <a:gd name="connsiteX21" fmla="*/ 5968080 w 9182100"/>
                <a:gd name="connsiteY21" fmla="*/ 106479 h 932744"/>
                <a:gd name="connsiteX22" fmla="*/ 5855875 w 9182100"/>
                <a:gd name="connsiteY22" fmla="*/ 113242 h 932744"/>
                <a:gd name="connsiteX23" fmla="*/ 5439251 w 9182100"/>
                <a:gd name="connsiteY23" fmla="*/ 160105 h 932744"/>
                <a:gd name="connsiteX24" fmla="*/ 5075396 w 9182100"/>
                <a:gd name="connsiteY24" fmla="*/ 186585 h 932744"/>
                <a:gd name="connsiteX25" fmla="*/ 4712780 w 9182100"/>
                <a:gd name="connsiteY25" fmla="*/ 171249 h 932744"/>
                <a:gd name="connsiteX26" fmla="*/ 4666679 w 9182100"/>
                <a:gd name="connsiteY26" fmla="*/ 166773 h 932744"/>
                <a:gd name="connsiteX27" fmla="*/ 4620292 w 9182100"/>
                <a:gd name="connsiteY27" fmla="*/ 161629 h 932744"/>
                <a:gd name="connsiteX28" fmla="*/ 4573810 w 9182100"/>
                <a:gd name="connsiteY28" fmla="*/ 156009 h 932744"/>
                <a:gd name="connsiteX29" fmla="*/ 4550569 w 9182100"/>
                <a:gd name="connsiteY29" fmla="*/ 153057 h 932744"/>
                <a:gd name="connsiteX30" fmla="*/ 4538948 w 9182100"/>
                <a:gd name="connsiteY30" fmla="*/ 151628 h 932744"/>
                <a:gd name="connsiteX31" fmla="*/ 4526566 w 9182100"/>
                <a:gd name="connsiteY31" fmla="*/ 149913 h 932744"/>
                <a:gd name="connsiteX32" fmla="*/ 4327779 w 9182100"/>
                <a:gd name="connsiteY32" fmla="*/ 122862 h 932744"/>
                <a:gd name="connsiteX33" fmla="*/ 3929729 w 9182100"/>
                <a:gd name="connsiteY33" fmla="*/ 68189 h 932744"/>
                <a:gd name="connsiteX34" fmla="*/ 3729133 w 9182100"/>
                <a:gd name="connsiteY34" fmla="*/ 41900 h 932744"/>
                <a:gd name="connsiteX35" fmla="*/ 3628930 w 9182100"/>
                <a:gd name="connsiteY35" fmla="*/ 28946 h 932744"/>
                <a:gd name="connsiteX36" fmla="*/ 3573399 w 9182100"/>
                <a:gd name="connsiteY36" fmla="*/ 22278 h 932744"/>
                <a:gd name="connsiteX37" fmla="*/ 3516916 w 9182100"/>
                <a:gd name="connsiteY37" fmla="*/ 16468 h 932744"/>
                <a:gd name="connsiteX38" fmla="*/ 3074670 w 9182100"/>
                <a:gd name="connsiteY38" fmla="*/ 752 h 932744"/>
                <a:gd name="connsiteX39" fmla="*/ 2858738 w 9182100"/>
                <a:gd name="connsiteY39" fmla="*/ 8753 h 932744"/>
                <a:gd name="connsiteX40" fmla="*/ 2645474 w 9182100"/>
                <a:gd name="connsiteY40" fmla="*/ 25326 h 932744"/>
                <a:gd name="connsiteX41" fmla="*/ 1810798 w 9182100"/>
                <a:gd name="connsiteY41" fmla="*/ 158010 h 932744"/>
                <a:gd name="connsiteX42" fmla="*/ 1602772 w 9182100"/>
                <a:gd name="connsiteY42" fmla="*/ 208111 h 932744"/>
                <a:gd name="connsiteX43" fmla="*/ 1548860 w 9182100"/>
                <a:gd name="connsiteY43" fmla="*/ 222780 h 932744"/>
                <a:gd name="connsiteX44" fmla="*/ 1501331 w 9182100"/>
                <a:gd name="connsiteY44" fmla="*/ 236115 h 932744"/>
                <a:gd name="connsiteX45" fmla="*/ 1411224 w 9182100"/>
                <a:gd name="connsiteY45" fmla="*/ 260880 h 932744"/>
                <a:gd name="connsiteX46" fmla="*/ 1050893 w 9182100"/>
                <a:gd name="connsiteY46" fmla="*/ 338032 h 932744"/>
                <a:gd name="connsiteX47" fmla="*/ 871252 w 9182100"/>
                <a:gd name="connsiteY47" fmla="*/ 360511 h 932744"/>
                <a:gd name="connsiteX48" fmla="*/ 781812 w 9182100"/>
                <a:gd name="connsiteY48" fmla="*/ 366512 h 932744"/>
                <a:gd name="connsiteX49" fmla="*/ 692563 w 9182100"/>
                <a:gd name="connsiteY49" fmla="*/ 369655 h 932744"/>
                <a:gd name="connsiteX50" fmla="*/ 515017 w 9182100"/>
                <a:gd name="connsiteY50" fmla="*/ 363940 h 932744"/>
                <a:gd name="connsiteX51" fmla="*/ 337661 w 9182100"/>
                <a:gd name="connsiteY51" fmla="*/ 341937 h 932744"/>
                <a:gd name="connsiteX52" fmla="*/ 156972 w 9182100"/>
                <a:gd name="connsiteY52" fmla="*/ 303456 h 932744"/>
                <a:gd name="connsiteX53" fmla="*/ 0 w 9182100"/>
                <a:gd name="connsiteY53" fmla="*/ 261642 h 932744"/>
                <a:gd name="connsiteX54" fmla="*/ 0 w 9182100"/>
                <a:gd name="connsiteY54" fmla="*/ 713412 h 932744"/>
                <a:gd name="connsiteX55" fmla="*/ 9144 w 9182100"/>
                <a:gd name="connsiteY55" fmla="*/ 717699 h 932744"/>
                <a:gd name="connsiteX56" fmla="*/ 213360 w 9182100"/>
                <a:gd name="connsiteY56" fmla="*/ 801042 h 932744"/>
                <a:gd name="connsiteX57" fmla="*/ 653510 w 9182100"/>
                <a:gd name="connsiteY57" fmla="*/ 908199 h 932744"/>
                <a:gd name="connsiteX58" fmla="*/ 1101947 w 9182100"/>
                <a:gd name="connsiteY58" fmla="*/ 930773 h 932744"/>
                <a:gd name="connsiteX59" fmla="*/ 1540002 w 9182100"/>
                <a:gd name="connsiteY59" fmla="*/ 889434 h 932744"/>
                <a:gd name="connsiteX60" fmla="*/ 1647158 w 9182100"/>
                <a:gd name="connsiteY60" fmla="*/ 871242 h 932744"/>
                <a:gd name="connsiteX61" fmla="*/ 1698117 w 9182100"/>
                <a:gd name="connsiteY61" fmla="*/ 862193 h 932744"/>
                <a:gd name="connsiteX62" fmla="*/ 1742789 w 9182100"/>
                <a:gd name="connsiteY62" fmla="*/ 854668 h 932744"/>
                <a:gd name="connsiteX63" fmla="*/ 1931003 w 9182100"/>
                <a:gd name="connsiteY63" fmla="*/ 826950 h 932744"/>
                <a:gd name="connsiteX64" fmla="*/ 2314861 w 9182100"/>
                <a:gd name="connsiteY64" fmla="*/ 783897 h 932744"/>
                <a:gd name="connsiteX65" fmla="*/ 2506885 w 9182100"/>
                <a:gd name="connsiteY65" fmla="*/ 768086 h 932744"/>
                <a:gd name="connsiteX66" fmla="*/ 2602611 w 9182100"/>
                <a:gd name="connsiteY66" fmla="*/ 762085 h 932744"/>
                <a:gd name="connsiteX67" fmla="*/ 2698052 w 9182100"/>
                <a:gd name="connsiteY67" fmla="*/ 756846 h 932744"/>
                <a:gd name="connsiteX68" fmla="*/ 2887980 w 9182100"/>
                <a:gd name="connsiteY68" fmla="*/ 750846 h 932744"/>
                <a:gd name="connsiteX69" fmla="*/ 3075813 w 9182100"/>
                <a:gd name="connsiteY69" fmla="*/ 750179 h 932744"/>
                <a:gd name="connsiteX70" fmla="*/ 3168587 w 9182100"/>
                <a:gd name="connsiteY70" fmla="*/ 752751 h 932744"/>
                <a:gd name="connsiteX71" fmla="*/ 3260408 w 9182100"/>
                <a:gd name="connsiteY71" fmla="*/ 756656 h 932744"/>
                <a:gd name="connsiteX72" fmla="*/ 3440049 w 9182100"/>
                <a:gd name="connsiteY72" fmla="*/ 771610 h 932744"/>
                <a:gd name="connsiteX73" fmla="*/ 3483864 w 9182100"/>
                <a:gd name="connsiteY73" fmla="*/ 776849 h 932744"/>
                <a:gd name="connsiteX74" fmla="*/ 3528536 w 9182100"/>
                <a:gd name="connsiteY74" fmla="*/ 782469 h 932744"/>
                <a:gd name="connsiteX75" fmla="*/ 3628549 w 9182100"/>
                <a:gd name="connsiteY75" fmla="*/ 796089 h 932744"/>
                <a:gd name="connsiteX76" fmla="*/ 3828574 w 9182100"/>
                <a:gd name="connsiteY76" fmla="*/ 823140 h 932744"/>
                <a:gd name="connsiteX77" fmla="*/ 4231196 w 9182100"/>
                <a:gd name="connsiteY77" fmla="*/ 874099 h 932744"/>
                <a:gd name="connsiteX78" fmla="*/ 4433126 w 9182100"/>
                <a:gd name="connsiteY78" fmla="*/ 897435 h 932744"/>
                <a:gd name="connsiteX79" fmla="*/ 4485990 w 9182100"/>
                <a:gd name="connsiteY79" fmla="*/ 903246 h 932744"/>
                <a:gd name="connsiteX80" fmla="*/ 4539806 w 9182100"/>
                <a:gd name="connsiteY80" fmla="*/ 908961 h 932744"/>
                <a:gd name="connsiteX81" fmla="*/ 4593908 w 9182100"/>
                <a:gd name="connsiteY81" fmla="*/ 914199 h 932744"/>
                <a:gd name="connsiteX82" fmla="*/ 4648296 w 9182100"/>
                <a:gd name="connsiteY82" fmla="*/ 918771 h 932744"/>
                <a:gd name="connsiteX83" fmla="*/ 5092446 w 9182100"/>
                <a:gd name="connsiteY83" fmla="*/ 931154 h 932744"/>
                <a:gd name="connsiteX84" fmla="*/ 5533168 w 9182100"/>
                <a:gd name="connsiteY84" fmla="*/ 891816 h 932744"/>
                <a:gd name="connsiteX85" fmla="*/ 5918169 w 9182100"/>
                <a:gd name="connsiteY85" fmla="*/ 840666 h 932744"/>
                <a:gd name="connsiteX86" fmla="*/ 6007323 w 9182100"/>
                <a:gd name="connsiteY86" fmla="*/ 833237 h 932744"/>
                <a:gd name="connsiteX87" fmla="*/ 6051709 w 9182100"/>
                <a:gd name="connsiteY87" fmla="*/ 830570 h 932744"/>
                <a:gd name="connsiteX88" fmla="*/ 6097429 w 9182100"/>
                <a:gd name="connsiteY88" fmla="*/ 828379 h 932744"/>
                <a:gd name="connsiteX89" fmla="*/ 6287834 w 9182100"/>
                <a:gd name="connsiteY89" fmla="*/ 822569 h 932744"/>
                <a:gd name="connsiteX90" fmla="*/ 6681597 w 9182100"/>
                <a:gd name="connsiteY90" fmla="*/ 821235 h 932744"/>
                <a:gd name="connsiteX91" fmla="*/ 7079647 w 9182100"/>
                <a:gd name="connsiteY91" fmla="*/ 826569 h 932744"/>
                <a:gd name="connsiteX92" fmla="*/ 7478173 w 9182100"/>
                <a:gd name="connsiteY92" fmla="*/ 836094 h 932744"/>
                <a:gd name="connsiteX93" fmla="*/ 7871937 w 9182100"/>
                <a:gd name="connsiteY93" fmla="*/ 851430 h 932744"/>
                <a:gd name="connsiteX94" fmla="*/ 7919657 w 9182100"/>
                <a:gd name="connsiteY94" fmla="*/ 854097 h 932744"/>
                <a:gd name="connsiteX95" fmla="*/ 7964901 w 9182100"/>
                <a:gd name="connsiteY95" fmla="*/ 857240 h 932744"/>
                <a:gd name="connsiteX96" fmla="*/ 8015955 w 9182100"/>
                <a:gd name="connsiteY96" fmla="*/ 861050 h 932744"/>
                <a:gd name="connsiteX97" fmla="*/ 8072247 w 9182100"/>
                <a:gd name="connsiteY97" fmla="*/ 864384 h 932744"/>
                <a:gd name="connsiteX98" fmla="*/ 8286750 w 9182100"/>
                <a:gd name="connsiteY98" fmla="*/ 868384 h 932744"/>
                <a:gd name="connsiteX99" fmla="*/ 8704040 w 9182100"/>
                <a:gd name="connsiteY99" fmla="*/ 853716 h 932744"/>
                <a:gd name="connsiteX100" fmla="*/ 9120188 w 9182100"/>
                <a:gd name="connsiteY100" fmla="*/ 814092 h 932744"/>
                <a:gd name="connsiteX101" fmla="*/ 9181909 w 9182100"/>
                <a:gd name="connsiteY101" fmla="*/ 805519 h 932744"/>
                <a:gd name="connsiteX102" fmla="*/ 9181909 w 9182100"/>
                <a:gd name="connsiteY102" fmla="*/ 396420 h 932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9182100" h="932744">
                  <a:moveTo>
                    <a:pt x="9182100" y="396420"/>
                  </a:moveTo>
                  <a:cubicBezTo>
                    <a:pt x="9156097" y="395182"/>
                    <a:pt x="9129999" y="393753"/>
                    <a:pt x="9103805" y="392229"/>
                  </a:cubicBezTo>
                  <a:cubicBezTo>
                    <a:pt x="8974169" y="384419"/>
                    <a:pt x="8843105" y="372989"/>
                    <a:pt x="8712422" y="359749"/>
                  </a:cubicBezTo>
                  <a:cubicBezTo>
                    <a:pt x="8581739" y="346319"/>
                    <a:pt x="8451056" y="331269"/>
                    <a:pt x="8322755" y="313362"/>
                  </a:cubicBezTo>
                  <a:cubicBezTo>
                    <a:pt x="8258747" y="304695"/>
                    <a:pt x="8195120" y="294979"/>
                    <a:pt x="8134826" y="283930"/>
                  </a:cubicBezTo>
                  <a:cubicBezTo>
                    <a:pt x="8119872" y="281168"/>
                    <a:pt x="8105013" y="278501"/>
                    <a:pt x="8090916" y="275643"/>
                  </a:cubicBezTo>
                  <a:lnTo>
                    <a:pt x="8069485" y="271262"/>
                  </a:lnTo>
                  <a:lnTo>
                    <a:pt x="8041862" y="266595"/>
                  </a:lnTo>
                  <a:cubicBezTo>
                    <a:pt x="8023574" y="263547"/>
                    <a:pt x="8004524" y="260213"/>
                    <a:pt x="7986903" y="257546"/>
                  </a:cubicBezTo>
                  <a:lnTo>
                    <a:pt x="7934230" y="249640"/>
                  </a:lnTo>
                  <a:cubicBezTo>
                    <a:pt x="7864221" y="239258"/>
                    <a:pt x="7795832" y="230209"/>
                    <a:pt x="7727537" y="221922"/>
                  </a:cubicBezTo>
                  <a:lnTo>
                    <a:pt x="7625239" y="209730"/>
                  </a:lnTo>
                  <a:lnTo>
                    <a:pt x="7523227" y="198110"/>
                  </a:lnTo>
                  <a:cubicBezTo>
                    <a:pt x="7387209" y="183060"/>
                    <a:pt x="7251573" y="170392"/>
                    <a:pt x="7115651" y="158010"/>
                  </a:cubicBezTo>
                  <a:cubicBezTo>
                    <a:pt x="6979730" y="146580"/>
                    <a:pt x="6843522" y="135721"/>
                    <a:pt x="6706839" y="126958"/>
                  </a:cubicBezTo>
                  <a:lnTo>
                    <a:pt x="6604064" y="120862"/>
                  </a:lnTo>
                  <a:cubicBezTo>
                    <a:pt x="6569869" y="118767"/>
                    <a:pt x="6535484" y="116862"/>
                    <a:pt x="6501003" y="115338"/>
                  </a:cubicBezTo>
                  <a:lnTo>
                    <a:pt x="6397467" y="110385"/>
                  </a:lnTo>
                  <a:lnTo>
                    <a:pt x="6293168" y="106860"/>
                  </a:lnTo>
                  <a:cubicBezTo>
                    <a:pt x="6222969" y="105146"/>
                    <a:pt x="6152769" y="103527"/>
                    <a:pt x="6079712" y="103908"/>
                  </a:cubicBezTo>
                  <a:cubicBezTo>
                    <a:pt x="6061710" y="103908"/>
                    <a:pt x="6043708" y="103812"/>
                    <a:pt x="6024563" y="104479"/>
                  </a:cubicBezTo>
                  <a:cubicBezTo>
                    <a:pt x="6005703" y="104955"/>
                    <a:pt x="5986844" y="105527"/>
                    <a:pt x="5968080" y="106479"/>
                  </a:cubicBezTo>
                  <a:cubicBezTo>
                    <a:pt x="5930456" y="108003"/>
                    <a:pt x="5893023" y="110385"/>
                    <a:pt x="5855875" y="113242"/>
                  </a:cubicBezTo>
                  <a:cubicBezTo>
                    <a:pt x="5706904" y="124577"/>
                    <a:pt x="5565934" y="145151"/>
                    <a:pt x="5439251" y="160105"/>
                  </a:cubicBezTo>
                  <a:cubicBezTo>
                    <a:pt x="5311902" y="175536"/>
                    <a:pt x="5194745" y="184680"/>
                    <a:pt x="5075396" y="186585"/>
                  </a:cubicBezTo>
                  <a:cubicBezTo>
                    <a:pt x="4956429" y="188490"/>
                    <a:pt x="4835748" y="182775"/>
                    <a:pt x="4712780" y="171249"/>
                  </a:cubicBezTo>
                  <a:lnTo>
                    <a:pt x="4666679" y="166773"/>
                  </a:lnTo>
                  <a:lnTo>
                    <a:pt x="4620292" y="161629"/>
                  </a:lnTo>
                  <a:cubicBezTo>
                    <a:pt x="4604862" y="160010"/>
                    <a:pt x="4589336" y="157914"/>
                    <a:pt x="4573810" y="156009"/>
                  </a:cubicBezTo>
                  <a:lnTo>
                    <a:pt x="4550569" y="153057"/>
                  </a:lnTo>
                  <a:lnTo>
                    <a:pt x="4538948" y="151628"/>
                  </a:lnTo>
                  <a:lnTo>
                    <a:pt x="4526566" y="149913"/>
                  </a:lnTo>
                  <a:lnTo>
                    <a:pt x="4327779" y="122862"/>
                  </a:lnTo>
                  <a:lnTo>
                    <a:pt x="3929729" y="68189"/>
                  </a:lnTo>
                  <a:lnTo>
                    <a:pt x="3729133" y="41900"/>
                  </a:lnTo>
                  <a:lnTo>
                    <a:pt x="3628930" y="28946"/>
                  </a:lnTo>
                  <a:lnTo>
                    <a:pt x="3573399" y="22278"/>
                  </a:lnTo>
                  <a:cubicBezTo>
                    <a:pt x="3554445" y="19992"/>
                    <a:pt x="3535585" y="17992"/>
                    <a:pt x="3516916" y="16468"/>
                  </a:cubicBezTo>
                  <a:cubicBezTo>
                    <a:pt x="3366611" y="2752"/>
                    <a:pt x="3219736" y="-2010"/>
                    <a:pt x="3074670" y="752"/>
                  </a:cubicBezTo>
                  <a:cubicBezTo>
                    <a:pt x="3002280" y="2181"/>
                    <a:pt x="2930176" y="4467"/>
                    <a:pt x="2858738" y="8753"/>
                  </a:cubicBezTo>
                  <a:cubicBezTo>
                    <a:pt x="2787206" y="13039"/>
                    <a:pt x="2716149" y="18754"/>
                    <a:pt x="2645474" y="25326"/>
                  </a:cubicBezTo>
                  <a:cubicBezTo>
                    <a:pt x="2362581" y="52473"/>
                    <a:pt x="2085975" y="97145"/>
                    <a:pt x="1810798" y="158010"/>
                  </a:cubicBezTo>
                  <a:cubicBezTo>
                    <a:pt x="1741837" y="173345"/>
                    <a:pt x="1673066" y="189442"/>
                    <a:pt x="1602772" y="208111"/>
                  </a:cubicBezTo>
                  <a:lnTo>
                    <a:pt x="1548860" y="222780"/>
                  </a:lnTo>
                  <a:lnTo>
                    <a:pt x="1501331" y="236115"/>
                  </a:lnTo>
                  <a:cubicBezTo>
                    <a:pt x="1471327" y="244497"/>
                    <a:pt x="1441228" y="253450"/>
                    <a:pt x="1411224" y="260880"/>
                  </a:cubicBezTo>
                  <a:cubicBezTo>
                    <a:pt x="1291209" y="293074"/>
                    <a:pt x="1170813" y="318982"/>
                    <a:pt x="1050893" y="338032"/>
                  </a:cubicBezTo>
                  <a:cubicBezTo>
                    <a:pt x="990790" y="347557"/>
                    <a:pt x="931069" y="354796"/>
                    <a:pt x="871252" y="360511"/>
                  </a:cubicBezTo>
                  <a:cubicBezTo>
                    <a:pt x="841438" y="362702"/>
                    <a:pt x="811530" y="365559"/>
                    <a:pt x="781812" y="366512"/>
                  </a:cubicBezTo>
                  <a:cubicBezTo>
                    <a:pt x="751904" y="368512"/>
                    <a:pt x="722376" y="368893"/>
                    <a:pt x="692563" y="369655"/>
                  </a:cubicBezTo>
                  <a:cubicBezTo>
                    <a:pt x="633222" y="370036"/>
                    <a:pt x="574167" y="368131"/>
                    <a:pt x="515017" y="363940"/>
                  </a:cubicBezTo>
                  <a:cubicBezTo>
                    <a:pt x="455867" y="359749"/>
                    <a:pt x="397097" y="351748"/>
                    <a:pt x="337661" y="341937"/>
                  </a:cubicBezTo>
                  <a:cubicBezTo>
                    <a:pt x="278225" y="331936"/>
                    <a:pt x="218599" y="318696"/>
                    <a:pt x="156972" y="303456"/>
                  </a:cubicBezTo>
                  <a:cubicBezTo>
                    <a:pt x="106680" y="290883"/>
                    <a:pt x="55150" y="276405"/>
                    <a:pt x="0" y="261642"/>
                  </a:cubicBezTo>
                  <a:lnTo>
                    <a:pt x="0" y="713412"/>
                  </a:lnTo>
                  <a:cubicBezTo>
                    <a:pt x="3048" y="714841"/>
                    <a:pt x="6096" y="716270"/>
                    <a:pt x="9144" y="717699"/>
                  </a:cubicBezTo>
                  <a:cubicBezTo>
                    <a:pt x="74295" y="747798"/>
                    <a:pt x="142875" y="775896"/>
                    <a:pt x="213360" y="801042"/>
                  </a:cubicBezTo>
                  <a:cubicBezTo>
                    <a:pt x="354521" y="851715"/>
                    <a:pt x="503873" y="887244"/>
                    <a:pt x="653510" y="908199"/>
                  </a:cubicBezTo>
                  <a:cubicBezTo>
                    <a:pt x="803338" y="928773"/>
                    <a:pt x="953929" y="935631"/>
                    <a:pt x="1101947" y="930773"/>
                  </a:cubicBezTo>
                  <a:cubicBezTo>
                    <a:pt x="1250252" y="926582"/>
                    <a:pt x="1396365" y="911437"/>
                    <a:pt x="1540002" y="889434"/>
                  </a:cubicBezTo>
                  <a:cubicBezTo>
                    <a:pt x="1576197" y="884386"/>
                    <a:pt x="1611535" y="877433"/>
                    <a:pt x="1647158" y="871242"/>
                  </a:cubicBezTo>
                  <a:lnTo>
                    <a:pt x="1698117" y="862193"/>
                  </a:lnTo>
                  <a:lnTo>
                    <a:pt x="1742789" y="854668"/>
                  </a:lnTo>
                  <a:cubicBezTo>
                    <a:pt x="1804035" y="845048"/>
                    <a:pt x="1867472" y="835428"/>
                    <a:pt x="1931003" y="826950"/>
                  </a:cubicBezTo>
                  <a:cubicBezTo>
                    <a:pt x="2058353" y="810282"/>
                    <a:pt x="2186750" y="795327"/>
                    <a:pt x="2314861" y="783897"/>
                  </a:cubicBezTo>
                  <a:cubicBezTo>
                    <a:pt x="2378964" y="778087"/>
                    <a:pt x="2442972" y="772467"/>
                    <a:pt x="2506885" y="768086"/>
                  </a:cubicBezTo>
                  <a:cubicBezTo>
                    <a:pt x="2538794" y="765990"/>
                    <a:pt x="2570798" y="763800"/>
                    <a:pt x="2602611" y="762085"/>
                  </a:cubicBezTo>
                  <a:cubicBezTo>
                    <a:pt x="2634520" y="760180"/>
                    <a:pt x="2666333" y="758370"/>
                    <a:pt x="2698052" y="756846"/>
                  </a:cubicBezTo>
                  <a:cubicBezTo>
                    <a:pt x="2761583" y="753894"/>
                    <a:pt x="2825020" y="751703"/>
                    <a:pt x="2887980" y="750846"/>
                  </a:cubicBezTo>
                  <a:cubicBezTo>
                    <a:pt x="2951036" y="749417"/>
                    <a:pt x="3013615" y="749322"/>
                    <a:pt x="3075813" y="750179"/>
                  </a:cubicBezTo>
                  <a:cubicBezTo>
                    <a:pt x="3106865" y="750846"/>
                    <a:pt x="3137916" y="751417"/>
                    <a:pt x="3168587" y="752751"/>
                  </a:cubicBezTo>
                  <a:cubicBezTo>
                    <a:pt x="3199448" y="753703"/>
                    <a:pt x="3229928" y="755227"/>
                    <a:pt x="3260408" y="756656"/>
                  </a:cubicBezTo>
                  <a:cubicBezTo>
                    <a:pt x="3320987" y="760466"/>
                    <a:pt x="3381470" y="764562"/>
                    <a:pt x="3440049" y="771610"/>
                  </a:cubicBezTo>
                  <a:cubicBezTo>
                    <a:pt x="3454908" y="773039"/>
                    <a:pt x="3469386" y="775039"/>
                    <a:pt x="3483864" y="776849"/>
                  </a:cubicBezTo>
                  <a:lnTo>
                    <a:pt x="3528536" y="782469"/>
                  </a:lnTo>
                  <a:lnTo>
                    <a:pt x="3628549" y="796089"/>
                  </a:lnTo>
                  <a:lnTo>
                    <a:pt x="3828574" y="823140"/>
                  </a:lnTo>
                  <a:cubicBezTo>
                    <a:pt x="3962019" y="840190"/>
                    <a:pt x="4095750" y="858573"/>
                    <a:pt x="4231196" y="874099"/>
                  </a:cubicBezTo>
                  <a:lnTo>
                    <a:pt x="4433126" y="897435"/>
                  </a:lnTo>
                  <a:lnTo>
                    <a:pt x="4485990" y="903246"/>
                  </a:lnTo>
                  <a:cubicBezTo>
                    <a:pt x="4503897" y="905151"/>
                    <a:pt x="4521708" y="907341"/>
                    <a:pt x="4539806" y="908961"/>
                  </a:cubicBezTo>
                  <a:lnTo>
                    <a:pt x="4593908" y="914199"/>
                  </a:lnTo>
                  <a:lnTo>
                    <a:pt x="4648296" y="918771"/>
                  </a:lnTo>
                  <a:cubicBezTo>
                    <a:pt x="4793456" y="930392"/>
                    <a:pt x="4942237" y="935631"/>
                    <a:pt x="5092446" y="931154"/>
                  </a:cubicBezTo>
                  <a:cubicBezTo>
                    <a:pt x="5242274" y="927249"/>
                    <a:pt x="5393627" y="911437"/>
                    <a:pt x="5533168" y="891816"/>
                  </a:cubicBezTo>
                  <a:cubicBezTo>
                    <a:pt x="5673471" y="872289"/>
                    <a:pt x="5798820" y="851906"/>
                    <a:pt x="5918169" y="840666"/>
                  </a:cubicBezTo>
                  <a:cubicBezTo>
                    <a:pt x="5948077" y="837809"/>
                    <a:pt x="5977795" y="835237"/>
                    <a:pt x="6007323" y="833237"/>
                  </a:cubicBezTo>
                  <a:cubicBezTo>
                    <a:pt x="6022086" y="832094"/>
                    <a:pt x="6036945" y="831332"/>
                    <a:pt x="6051709" y="830570"/>
                  </a:cubicBezTo>
                  <a:lnTo>
                    <a:pt x="6097429" y="828379"/>
                  </a:lnTo>
                  <a:cubicBezTo>
                    <a:pt x="6158960" y="825236"/>
                    <a:pt x="6223445" y="823807"/>
                    <a:pt x="6287834" y="822569"/>
                  </a:cubicBezTo>
                  <a:cubicBezTo>
                    <a:pt x="6417374" y="820664"/>
                    <a:pt x="6549485" y="820188"/>
                    <a:pt x="6681597" y="821235"/>
                  </a:cubicBezTo>
                  <a:cubicBezTo>
                    <a:pt x="6813899" y="822378"/>
                    <a:pt x="6946773" y="823617"/>
                    <a:pt x="7079647" y="826569"/>
                  </a:cubicBezTo>
                  <a:cubicBezTo>
                    <a:pt x="7212520" y="828951"/>
                    <a:pt x="7345585" y="831903"/>
                    <a:pt x="7478173" y="836094"/>
                  </a:cubicBezTo>
                  <a:cubicBezTo>
                    <a:pt x="7610475" y="839714"/>
                    <a:pt x="7743539" y="844953"/>
                    <a:pt x="7871937" y="851430"/>
                  </a:cubicBezTo>
                  <a:lnTo>
                    <a:pt x="7919657" y="854097"/>
                  </a:lnTo>
                  <a:cubicBezTo>
                    <a:pt x="7935564" y="854954"/>
                    <a:pt x="7949756" y="856192"/>
                    <a:pt x="7964901" y="857240"/>
                  </a:cubicBezTo>
                  <a:lnTo>
                    <a:pt x="8015955" y="861050"/>
                  </a:lnTo>
                  <a:cubicBezTo>
                    <a:pt x="8035195" y="862383"/>
                    <a:pt x="8053769" y="863622"/>
                    <a:pt x="8072247" y="864384"/>
                  </a:cubicBezTo>
                  <a:cubicBezTo>
                    <a:pt x="8145780" y="867527"/>
                    <a:pt x="8216456" y="868479"/>
                    <a:pt x="8286750" y="868384"/>
                  </a:cubicBezTo>
                  <a:cubicBezTo>
                    <a:pt x="8427148" y="867527"/>
                    <a:pt x="8565452" y="862574"/>
                    <a:pt x="8704040" y="853716"/>
                  </a:cubicBezTo>
                  <a:cubicBezTo>
                    <a:pt x="8842534" y="844762"/>
                    <a:pt x="8980741" y="832284"/>
                    <a:pt x="9120188" y="814092"/>
                  </a:cubicBezTo>
                  <a:cubicBezTo>
                    <a:pt x="9140761" y="811425"/>
                    <a:pt x="9161336" y="808567"/>
                    <a:pt x="9181909" y="805519"/>
                  </a:cubicBezTo>
                  <a:lnTo>
                    <a:pt x="9181909" y="39642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2587D38B-9E07-4A8B-B285-5FEBF6A60D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580789"/>
              <a:ext cx="9182100" cy="544245"/>
            </a:xfrm>
            <a:custGeom>
              <a:avLst/>
              <a:gdLst>
                <a:gd name="connsiteX0" fmla="*/ 9182100 w 9182100"/>
                <a:gd name="connsiteY0" fmla="*/ 154189 h 544245"/>
                <a:gd name="connsiteX1" fmla="*/ 9047702 w 9182100"/>
                <a:gd name="connsiteY1" fmla="*/ 162762 h 544245"/>
                <a:gd name="connsiteX2" fmla="*/ 8652224 w 9182100"/>
                <a:gd name="connsiteY2" fmla="*/ 178287 h 544245"/>
                <a:gd name="connsiteX3" fmla="*/ 8255603 w 9182100"/>
                <a:gd name="connsiteY3" fmla="*/ 161047 h 544245"/>
                <a:gd name="connsiteX4" fmla="*/ 8060722 w 9182100"/>
                <a:gd name="connsiteY4" fmla="*/ 140854 h 544245"/>
                <a:gd name="connsiteX5" fmla="*/ 8013478 w 9182100"/>
                <a:gd name="connsiteY5" fmla="*/ 134187 h 544245"/>
                <a:gd name="connsiteX6" fmla="*/ 7990428 w 9182100"/>
                <a:gd name="connsiteY6" fmla="*/ 130567 h 544245"/>
                <a:gd name="connsiteX7" fmla="*/ 7964139 w 9182100"/>
                <a:gd name="connsiteY7" fmla="*/ 126853 h 544245"/>
                <a:gd name="connsiteX8" fmla="*/ 7911656 w 9182100"/>
                <a:gd name="connsiteY8" fmla="*/ 119518 h 544245"/>
                <a:gd name="connsiteX9" fmla="*/ 7860220 w 9182100"/>
                <a:gd name="connsiteY9" fmla="*/ 113232 h 544245"/>
                <a:gd name="connsiteX10" fmla="*/ 7453884 w 9182100"/>
                <a:gd name="connsiteY10" fmla="*/ 70369 h 544245"/>
                <a:gd name="connsiteX11" fmla="*/ 7048976 w 9182100"/>
                <a:gd name="connsiteY11" fmla="*/ 36556 h 544245"/>
                <a:gd name="connsiteX12" fmla="*/ 6846285 w 9182100"/>
                <a:gd name="connsiteY12" fmla="*/ 22649 h 544245"/>
                <a:gd name="connsiteX13" fmla="*/ 6643212 w 9182100"/>
                <a:gd name="connsiteY13" fmla="*/ 11600 h 544245"/>
                <a:gd name="connsiteX14" fmla="*/ 6541485 w 9182100"/>
                <a:gd name="connsiteY14" fmla="*/ 7314 h 544245"/>
                <a:gd name="connsiteX15" fmla="*/ 6439567 w 9182100"/>
                <a:gd name="connsiteY15" fmla="*/ 3885 h 544245"/>
                <a:gd name="connsiteX16" fmla="*/ 6337459 w 9182100"/>
                <a:gd name="connsiteY16" fmla="*/ 1313 h 544245"/>
                <a:gd name="connsiteX17" fmla="*/ 6234970 w 9182100"/>
                <a:gd name="connsiteY17" fmla="*/ 75 h 544245"/>
                <a:gd name="connsiteX18" fmla="*/ 6027802 w 9182100"/>
                <a:gd name="connsiteY18" fmla="*/ 2265 h 544245"/>
                <a:gd name="connsiteX19" fmla="*/ 5921978 w 9182100"/>
                <a:gd name="connsiteY19" fmla="*/ 6552 h 544245"/>
                <a:gd name="connsiteX20" fmla="*/ 5815965 w 9182100"/>
                <a:gd name="connsiteY20" fmla="*/ 14362 h 544245"/>
                <a:gd name="connsiteX21" fmla="*/ 5408390 w 9182100"/>
                <a:gd name="connsiteY21" fmla="*/ 67036 h 544245"/>
                <a:gd name="connsiteX22" fmla="*/ 5023866 w 9182100"/>
                <a:gd name="connsiteY22" fmla="*/ 103992 h 544245"/>
                <a:gd name="connsiteX23" fmla="*/ 4831556 w 9182100"/>
                <a:gd name="connsiteY23" fmla="*/ 106374 h 544245"/>
                <a:gd name="connsiteX24" fmla="*/ 4637723 w 9182100"/>
                <a:gd name="connsiteY24" fmla="*/ 98754 h 544245"/>
                <a:gd name="connsiteX25" fmla="*/ 4442460 w 9182100"/>
                <a:gd name="connsiteY25" fmla="*/ 83038 h 544245"/>
                <a:gd name="connsiteX26" fmla="*/ 4341686 w 9182100"/>
                <a:gd name="connsiteY26" fmla="*/ 77227 h 544245"/>
                <a:gd name="connsiteX27" fmla="*/ 4241006 w 9182100"/>
                <a:gd name="connsiteY27" fmla="*/ 71989 h 544245"/>
                <a:gd name="connsiteX28" fmla="*/ 3836956 w 9182100"/>
                <a:gd name="connsiteY28" fmla="*/ 54177 h 544245"/>
                <a:gd name="connsiteX29" fmla="*/ 3634549 w 9182100"/>
                <a:gd name="connsiteY29" fmla="*/ 45414 h 544245"/>
                <a:gd name="connsiteX30" fmla="*/ 3533394 w 9182100"/>
                <a:gd name="connsiteY30" fmla="*/ 40461 h 544245"/>
                <a:gd name="connsiteX31" fmla="*/ 3481959 w 9182100"/>
                <a:gd name="connsiteY31" fmla="*/ 37889 h 544245"/>
                <a:gd name="connsiteX32" fmla="*/ 3430238 w 9182100"/>
                <a:gd name="connsiteY32" fmla="*/ 35889 h 544245"/>
                <a:gd name="connsiteX33" fmla="*/ 3020473 w 9182100"/>
                <a:gd name="connsiteY33" fmla="*/ 37603 h 544245"/>
                <a:gd name="connsiteX34" fmla="*/ 2614422 w 9182100"/>
                <a:gd name="connsiteY34" fmla="*/ 56844 h 544245"/>
                <a:gd name="connsiteX35" fmla="*/ 2208657 w 9182100"/>
                <a:gd name="connsiteY35" fmla="*/ 81609 h 544245"/>
                <a:gd name="connsiteX36" fmla="*/ 1800606 w 9182100"/>
                <a:gd name="connsiteY36" fmla="*/ 107612 h 544245"/>
                <a:gd name="connsiteX37" fmla="*/ 1594676 w 9182100"/>
                <a:gd name="connsiteY37" fmla="*/ 124948 h 544245"/>
                <a:gd name="connsiteX38" fmla="*/ 1491996 w 9182100"/>
                <a:gd name="connsiteY38" fmla="*/ 136568 h 544245"/>
                <a:gd name="connsiteX39" fmla="*/ 1442942 w 9182100"/>
                <a:gd name="connsiteY39" fmla="*/ 141902 h 544245"/>
                <a:gd name="connsiteX40" fmla="*/ 1418463 w 9182100"/>
                <a:gd name="connsiteY40" fmla="*/ 144664 h 544245"/>
                <a:gd name="connsiteX41" fmla="*/ 1393984 w 9182100"/>
                <a:gd name="connsiteY41" fmla="*/ 146855 h 544245"/>
                <a:gd name="connsiteX42" fmla="*/ 1006697 w 9182100"/>
                <a:gd name="connsiteY42" fmla="*/ 169810 h 544245"/>
                <a:gd name="connsiteX43" fmla="*/ 816864 w 9182100"/>
                <a:gd name="connsiteY43" fmla="*/ 170953 h 544245"/>
                <a:gd name="connsiteX44" fmla="*/ 769906 w 9182100"/>
                <a:gd name="connsiteY44" fmla="*/ 169715 h 544245"/>
                <a:gd name="connsiteX45" fmla="*/ 723043 w 9182100"/>
                <a:gd name="connsiteY45" fmla="*/ 168096 h 544245"/>
                <a:gd name="connsiteX46" fmla="*/ 676370 w 9182100"/>
                <a:gd name="connsiteY46" fmla="*/ 166286 h 544245"/>
                <a:gd name="connsiteX47" fmla="*/ 629888 w 9182100"/>
                <a:gd name="connsiteY47" fmla="*/ 163333 h 544245"/>
                <a:gd name="connsiteX48" fmla="*/ 445484 w 9182100"/>
                <a:gd name="connsiteY48" fmla="*/ 146093 h 544245"/>
                <a:gd name="connsiteX49" fmla="*/ 263366 w 9182100"/>
                <a:gd name="connsiteY49" fmla="*/ 115232 h 544245"/>
                <a:gd name="connsiteX50" fmla="*/ 81439 w 9182100"/>
                <a:gd name="connsiteY50" fmla="*/ 70369 h 544245"/>
                <a:gd name="connsiteX51" fmla="*/ 35338 w 9182100"/>
                <a:gd name="connsiteY51" fmla="*/ 57034 h 544245"/>
                <a:gd name="connsiteX52" fmla="*/ 0 w 9182100"/>
                <a:gd name="connsiteY52" fmla="*/ 46652 h 544245"/>
                <a:gd name="connsiteX53" fmla="*/ 0 w 9182100"/>
                <a:gd name="connsiteY53" fmla="*/ 426795 h 544245"/>
                <a:gd name="connsiteX54" fmla="*/ 178594 w 9182100"/>
                <a:gd name="connsiteY54" fmla="*/ 479658 h 544245"/>
                <a:gd name="connsiteX55" fmla="*/ 610457 w 9182100"/>
                <a:gd name="connsiteY55" fmla="*/ 542619 h 544245"/>
                <a:gd name="connsiteX56" fmla="*/ 826865 w 9182100"/>
                <a:gd name="connsiteY56" fmla="*/ 539666 h 544245"/>
                <a:gd name="connsiteX57" fmla="*/ 1039654 w 9182100"/>
                <a:gd name="connsiteY57" fmla="*/ 515187 h 544245"/>
                <a:gd name="connsiteX58" fmla="*/ 1449705 w 9182100"/>
                <a:gd name="connsiteY58" fmla="*/ 415270 h 544245"/>
                <a:gd name="connsiteX59" fmla="*/ 1548765 w 9182100"/>
                <a:gd name="connsiteY59" fmla="*/ 382123 h 544245"/>
                <a:gd name="connsiteX60" fmla="*/ 1642872 w 9182100"/>
                <a:gd name="connsiteY60" fmla="*/ 349261 h 544245"/>
                <a:gd name="connsiteX61" fmla="*/ 1832991 w 9182100"/>
                <a:gd name="connsiteY61" fmla="*/ 289158 h 544245"/>
                <a:gd name="connsiteX62" fmla="*/ 2222754 w 9182100"/>
                <a:gd name="connsiteY62" fmla="*/ 193623 h 544245"/>
                <a:gd name="connsiteX63" fmla="*/ 2620137 w 9182100"/>
                <a:gd name="connsiteY63" fmla="*/ 138378 h 544245"/>
                <a:gd name="connsiteX64" fmla="*/ 3020473 w 9182100"/>
                <a:gd name="connsiteY64" fmla="*/ 127234 h 544245"/>
                <a:gd name="connsiteX65" fmla="*/ 3219736 w 9182100"/>
                <a:gd name="connsiteY65" fmla="*/ 139807 h 544245"/>
                <a:gd name="connsiteX66" fmla="*/ 3318605 w 9182100"/>
                <a:gd name="connsiteY66" fmla="*/ 151713 h 544245"/>
                <a:gd name="connsiteX67" fmla="*/ 3367754 w 9182100"/>
                <a:gd name="connsiteY67" fmla="*/ 158666 h 544245"/>
                <a:gd name="connsiteX68" fmla="*/ 3416618 w 9182100"/>
                <a:gd name="connsiteY68" fmla="*/ 166858 h 544245"/>
                <a:gd name="connsiteX69" fmla="*/ 3465195 w 9182100"/>
                <a:gd name="connsiteY69" fmla="*/ 176097 h 544245"/>
                <a:gd name="connsiteX70" fmla="*/ 3513868 w 9182100"/>
                <a:gd name="connsiteY70" fmla="*/ 185908 h 544245"/>
                <a:gd name="connsiteX71" fmla="*/ 3612737 w 9182100"/>
                <a:gd name="connsiteY71" fmla="*/ 207625 h 544245"/>
                <a:gd name="connsiteX72" fmla="*/ 3810381 w 9182100"/>
                <a:gd name="connsiteY72" fmla="*/ 252106 h 544245"/>
                <a:gd name="connsiteX73" fmla="*/ 4206621 w 9182100"/>
                <a:gd name="connsiteY73" fmla="*/ 339736 h 544245"/>
                <a:gd name="connsiteX74" fmla="*/ 4306062 w 9182100"/>
                <a:gd name="connsiteY74" fmla="*/ 359834 h 544245"/>
                <a:gd name="connsiteX75" fmla="*/ 4405503 w 9182100"/>
                <a:gd name="connsiteY75" fmla="*/ 378979 h 544245"/>
                <a:gd name="connsiteX76" fmla="*/ 4611529 w 9182100"/>
                <a:gd name="connsiteY76" fmla="*/ 405745 h 544245"/>
                <a:gd name="connsiteX77" fmla="*/ 5031677 w 9182100"/>
                <a:gd name="connsiteY77" fmla="*/ 427462 h 544245"/>
                <a:gd name="connsiteX78" fmla="*/ 5243227 w 9182100"/>
                <a:gd name="connsiteY78" fmla="*/ 418699 h 544245"/>
                <a:gd name="connsiteX79" fmla="*/ 5451062 w 9182100"/>
                <a:gd name="connsiteY79" fmla="*/ 398029 h 544245"/>
                <a:gd name="connsiteX80" fmla="*/ 5844635 w 9182100"/>
                <a:gd name="connsiteY80" fmla="*/ 353071 h 544245"/>
                <a:gd name="connsiteX81" fmla="*/ 5939981 w 9182100"/>
                <a:gd name="connsiteY81" fmla="*/ 346975 h 544245"/>
                <a:gd name="connsiteX82" fmla="*/ 6035898 w 9182100"/>
                <a:gd name="connsiteY82" fmla="*/ 344118 h 544245"/>
                <a:gd name="connsiteX83" fmla="*/ 6232303 w 9182100"/>
                <a:gd name="connsiteY83" fmla="*/ 343642 h 544245"/>
                <a:gd name="connsiteX84" fmla="*/ 6630924 w 9182100"/>
                <a:gd name="connsiteY84" fmla="*/ 351071 h 544245"/>
                <a:gd name="connsiteX85" fmla="*/ 6831140 w 9182100"/>
                <a:gd name="connsiteY85" fmla="*/ 356596 h 544245"/>
                <a:gd name="connsiteX86" fmla="*/ 7031545 w 9182100"/>
                <a:gd name="connsiteY86" fmla="*/ 362501 h 544245"/>
                <a:gd name="connsiteX87" fmla="*/ 7432262 w 9182100"/>
                <a:gd name="connsiteY87" fmla="*/ 378408 h 544245"/>
                <a:gd name="connsiteX88" fmla="*/ 7830312 w 9182100"/>
                <a:gd name="connsiteY88" fmla="*/ 402506 h 544245"/>
                <a:gd name="connsiteX89" fmla="*/ 7879270 w 9182100"/>
                <a:gd name="connsiteY89" fmla="*/ 406792 h 544245"/>
                <a:gd name="connsiteX90" fmla="*/ 7926895 w 9182100"/>
                <a:gd name="connsiteY90" fmla="*/ 411745 h 544245"/>
                <a:gd name="connsiteX91" fmla="*/ 7977569 w 9182100"/>
                <a:gd name="connsiteY91" fmla="*/ 417175 h 544245"/>
                <a:gd name="connsiteX92" fmla="*/ 8030623 w 9182100"/>
                <a:gd name="connsiteY92" fmla="*/ 422127 h 544245"/>
                <a:gd name="connsiteX93" fmla="*/ 8237982 w 9182100"/>
                <a:gd name="connsiteY93" fmla="*/ 435177 h 544245"/>
                <a:gd name="connsiteX94" fmla="*/ 8647748 w 9182100"/>
                <a:gd name="connsiteY94" fmla="*/ 449464 h 544245"/>
                <a:gd name="connsiteX95" fmla="*/ 8852821 w 9182100"/>
                <a:gd name="connsiteY95" fmla="*/ 456132 h 544245"/>
                <a:gd name="connsiteX96" fmla="*/ 8955786 w 9182100"/>
                <a:gd name="connsiteY96" fmla="*/ 458132 h 544245"/>
                <a:gd name="connsiteX97" fmla="*/ 9059227 w 9182100"/>
                <a:gd name="connsiteY97" fmla="*/ 457751 h 544245"/>
                <a:gd name="connsiteX98" fmla="*/ 9182005 w 9182100"/>
                <a:gd name="connsiteY98" fmla="*/ 452512 h 544245"/>
                <a:gd name="connsiteX99" fmla="*/ 9182005 w 9182100"/>
                <a:gd name="connsiteY99" fmla="*/ 154189 h 544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</a:cxnLst>
              <a:rect l="l" t="t" r="r" b="b"/>
              <a:pathLst>
                <a:path w="9182100" h="544245">
                  <a:moveTo>
                    <a:pt x="9182100" y="154189"/>
                  </a:moveTo>
                  <a:cubicBezTo>
                    <a:pt x="9137618" y="157142"/>
                    <a:pt x="9092851" y="159904"/>
                    <a:pt x="9047702" y="162762"/>
                  </a:cubicBezTo>
                  <a:cubicBezTo>
                    <a:pt x="8917114" y="170668"/>
                    <a:pt x="8784717" y="178002"/>
                    <a:pt x="8652224" y="178287"/>
                  </a:cubicBezTo>
                  <a:cubicBezTo>
                    <a:pt x="8519732" y="178764"/>
                    <a:pt x="8387049" y="171239"/>
                    <a:pt x="8255603" y="161047"/>
                  </a:cubicBezTo>
                  <a:cubicBezTo>
                    <a:pt x="8189881" y="155904"/>
                    <a:pt x="8124539" y="149236"/>
                    <a:pt x="8060722" y="140854"/>
                  </a:cubicBezTo>
                  <a:cubicBezTo>
                    <a:pt x="8044815" y="138759"/>
                    <a:pt x="8029099" y="136473"/>
                    <a:pt x="8013478" y="134187"/>
                  </a:cubicBezTo>
                  <a:lnTo>
                    <a:pt x="7990428" y="130567"/>
                  </a:lnTo>
                  <a:lnTo>
                    <a:pt x="7964139" y="126853"/>
                  </a:lnTo>
                  <a:cubicBezTo>
                    <a:pt x="7946708" y="124376"/>
                    <a:pt x="7928896" y="121709"/>
                    <a:pt x="7911656" y="119518"/>
                  </a:cubicBezTo>
                  <a:lnTo>
                    <a:pt x="7860220" y="113232"/>
                  </a:lnTo>
                  <a:cubicBezTo>
                    <a:pt x="7723728" y="96277"/>
                    <a:pt x="7589044" y="83038"/>
                    <a:pt x="7453884" y="70369"/>
                  </a:cubicBezTo>
                  <a:cubicBezTo>
                    <a:pt x="7318915" y="57701"/>
                    <a:pt x="7184041" y="46366"/>
                    <a:pt x="7048976" y="36556"/>
                  </a:cubicBezTo>
                  <a:cubicBezTo>
                    <a:pt x="6981444" y="31793"/>
                    <a:pt x="6913912" y="26840"/>
                    <a:pt x="6846285" y="22649"/>
                  </a:cubicBezTo>
                  <a:cubicBezTo>
                    <a:pt x="6778657" y="18553"/>
                    <a:pt x="6710934" y="14934"/>
                    <a:pt x="6643212" y="11600"/>
                  </a:cubicBezTo>
                  <a:lnTo>
                    <a:pt x="6541485" y="7314"/>
                  </a:lnTo>
                  <a:cubicBezTo>
                    <a:pt x="6507576" y="5790"/>
                    <a:pt x="6473667" y="4647"/>
                    <a:pt x="6439567" y="3885"/>
                  </a:cubicBezTo>
                  <a:lnTo>
                    <a:pt x="6337459" y="1313"/>
                  </a:lnTo>
                  <a:lnTo>
                    <a:pt x="6234970" y="75"/>
                  </a:lnTo>
                  <a:cubicBezTo>
                    <a:pt x="6166295" y="-116"/>
                    <a:pt x="6097715" y="-116"/>
                    <a:pt x="6027802" y="2265"/>
                  </a:cubicBezTo>
                  <a:cubicBezTo>
                    <a:pt x="5993320" y="3123"/>
                    <a:pt x="5957412" y="4456"/>
                    <a:pt x="5921978" y="6552"/>
                  </a:cubicBezTo>
                  <a:cubicBezTo>
                    <a:pt x="5886546" y="8552"/>
                    <a:pt x="5851112" y="11124"/>
                    <a:pt x="5815965" y="14362"/>
                  </a:cubicBezTo>
                  <a:cubicBezTo>
                    <a:pt x="5674995" y="27126"/>
                    <a:pt x="5538597" y="48938"/>
                    <a:pt x="5408390" y="67036"/>
                  </a:cubicBezTo>
                  <a:cubicBezTo>
                    <a:pt x="5277993" y="85514"/>
                    <a:pt x="5151692" y="99039"/>
                    <a:pt x="5023866" y="103992"/>
                  </a:cubicBezTo>
                  <a:cubicBezTo>
                    <a:pt x="4960049" y="106660"/>
                    <a:pt x="4895946" y="107231"/>
                    <a:pt x="4831556" y="106374"/>
                  </a:cubicBezTo>
                  <a:cubicBezTo>
                    <a:pt x="4767167" y="105231"/>
                    <a:pt x="4702588" y="102468"/>
                    <a:pt x="4637723" y="98754"/>
                  </a:cubicBezTo>
                  <a:cubicBezTo>
                    <a:pt x="4572762" y="95230"/>
                    <a:pt x="4507992" y="88848"/>
                    <a:pt x="4442460" y="83038"/>
                  </a:cubicBezTo>
                  <a:cubicBezTo>
                    <a:pt x="4408837" y="80752"/>
                    <a:pt x="4375214" y="79228"/>
                    <a:pt x="4341686" y="77227"/>
                  </a:cubicBezTo>
                  <a:cubicBezTo>
                    <a:pt x="4308158" y="75227"/>
                    <a:pt x="4274534" y="73417"/>
                    <a:pt x="4241006" y="71989"/>
                  </a:cubicBezTo>
                  <a:cubicBezTo>
                    <a:pt x="4106895" y="65131"/>
                    <a:pt x="3971925" y="59797"/>
                    <a:pt x="3836956" y="54177"/>
                  </a:cubicBezTo>
                  <a:lnTo>
                    <a:pt x="3634549" y="45414"/>
                  </a:lnTo>
                  <a:lnTo>
                    <a:pt x="3533394" y="40461"/>
                  </a:lnTo>
                  <a:lnTo>
                    <a:pt x="3481959" y="37889"/>
                  </a:lnTo>
                  <a:cubicBezTo>
                    <a:pt x="3464719" y="37127"/>
                    <a:pt x="3447479" y="36079"/>
                    <a:pt x="3430238" y="35889"/>
                  </a:cubicBezTo>
                  <a:cubicBezTo>
                    <a:pt x="3292602" y="31126"/>
                    <a:pt x="3156299" y="33603"/>
                    <a:pt x="3020473" y="37603"/>
                  </a:cubicBezTo>
                  <a:cubicBezTo>
                    <a:pt x="2884741" y="41985"/>
                    <a:pt x="2749487" y="48843"/>
                    <a:pt x="2614422" y="56844"/>
                  </a:cubicBezTo>
                  <a:lnTo>
                    <a:pt x="2208657" y="81609"/>
                  </a:lnTo>
                  <a:cubicBezTo>
                    <a:pt x="2073116" y="89991"/>
                    <a:pt x="1937195" y="97515"/>
                    <a:pt x="1800606" y="107612"/>
                  </a:cubicBezTo>
                  <a:cubicBezTo>
                    <a:pt x="1732217" y="112184"/>
                    <a:pt x="1663827" y="117804"/>
                    <a:pt x="1594676" y="124948"/>
                  </a:cubicBezTo>
                  <a:lnTo>
                    <a:pt x="1491996" y="136568"/>
                  </a:lnTo>
                  <a:lnTo>
                    <a:pt x="1442942" y="141902"/>
                  </a:lnTo>
                  <a:lnTo>
                    <a:pt x="1418463" y="144664"/>
                  </a:lnTo>
                  <a:lnTo>
                    <a:pt x="1393984" y="146855"/>
                  </a:lnTo>
                  <a:cubicBezTo>
                    <a:pt x="1263491" y="159142"/>
                    <a:pt x="1134142" y="166667"/>
                    <a:pt x="1006697" y="169810"/>
                  </a:cubicBezTo>
                  <a:cubicBezTo>
                    <a:pt x="942975" y="172001"/>
                    <a:pt x="879729" y="171239"/>
                    <a:pt x="816864" y="170953"/>
                  </a:cubicBezTo>
                  <a:lnTo>
                    <a:pt x="769906" y="169715"/>
                  </a:lnTo>
                  <a:cubicBezTo>
                    <a:pt x="754285" y="169525"/>
                    <a:pt x="738569" y="169048"/>
                    <a:pt x="723043" y="168096"/>
                  </a:cubicBezTo>
                  <a:lnTo>
                    <a:pt x="676370" y="166286"/>
                  </a:lnTo>
                  <a:cubicBezTo>
                    <a:pt x="660845" y="165238"/>
                    <a:pt x="645414" y="164095"/>
                    <a:pt x="629888" y="163333"/>
                  </a:cubicBezTo>
                  <a:cubicBezTo>
                    <a:pt x="568071" y="159047"/>
                    <a:pt x="506540" y="154094"/>
                    <a:pt x="445484" y="146093"/>
                  </a:cubicBezTo>
                  <a:cubicBezTo>
                    <a:pt x="384524" y="137997"/>
                    <a:pt x="323850" y="128091"/>
                    <a:pt x="263366" y="115232"/>
                  </a:cubicBezTo>
                  <a:cubicBezTo>
                    <a:pt x="202787" y="102850"/>
                    <a:pt x="142589" y="87419"/>
                    <a:pt x="81439" y="70369"/>
                  </a:cubicBezTo>
                  <a:cubicBezTo>
                    <a:pt x="66199" y="66178"/>
                    <a:pt x="50864" y="61702"/>
                    <a:pt x="35338" y="57034"/>
                  </a:cubicBezTo>
                  <a:lnTo>
                    <a:pt x="0" y="46652"/>
                  </a:lnTo>
                  <a:lnTo>
                    <a:pt x="0" y="426795"/>
                  </a:lnTo>
                  <a:cubicBezTo>
                    <a:pt x="58198" y="446416"/>
                    <a:pt x="117920" y="464323"/>
                    <a:pt x="178594" y="479658"/>
                  </a:cubicBezTo>
                  <a:cubicBezTo>
                    <a:pt x="319850" y="514901"/>
                    <a:pt x="465582" y="537094"/>
                    <a:pt x="610457" y="542619"/>
                  </a:cubicBezTo>
                  <a:cubicBezTo>
                    <a:pt x="682943" y="545953"/>
                    <a:pt x="755142" y="543762"/>
                    <a:pt x="826865" y="539666"/>
                  </a:cubicBezTo>
                  <a:cubicBezTo>
                    <a:pt x="898398" y="534523"/>
                    <a:pt x="969645" y="526903"/>
                    <a:pt x="1039654" y="515187"/>
                  </a:cubicBezTo>
                  <a:cubicBezTo>
                    <a:pt x="1180052" y="492517"/>
                    <a:pt x="1316736" y="457751"/>
                    <a:pt x="1449705" y="415270"/>
                  </a:cubicBezTo>
                  <a:cubicBezTo>
                    <a:pt x="1483138" y="405364"/>
                    <a:pt x="1515809" y="393172"/>
                    <a:pt x="1548765" y="382123"/>
                  </a:cubicBezTo>
                  <a:lnTo>
                    <a:pt x="1642872" y="349261"/>
                  </a:lnTo>
                  <a:cubicBezTo>
                    <a:pt x="1705261" y="328211"/>
                    <a:pt x="1768983" y="308208"/>
                    <a:pt x="1832991" y="289158"/>
                  </a:cubicBezTo>
                  <a:cubicBezTo>
                    <a:pt x="1961198" y="251821"/>
                    <a:pt x="2091404" y="219435"/>
                    <a:pt x="2222754" y="193623"/>
                  </a:cubicBezTo>
                  <a:cubicBezTo>
                    <a:pt x="2354199" y="168382"/>
                    <a:pt x="2486882" y="149332"/>
                    <a:pt x="2620137" y="138378"/>
                  </a:cubicBezTo>
                  <a:cubicBezTo>
                    <a:pt x="2753392" y="127424"/>
                    <a:pt x="2887123" y="122947"/>
                    <a:pt x="3020473" y="127234"/>
                  </a:cubicBezTo>
                  <a:cubicBezTo>
                    <a:pt x="3087148" y="129043"/>
                    <a:pt x="3153632" y="133711"/>
                    <a:pt x="3219736" y="139807"/>
                  </a:cubicBezTo>
                  <a:cubicBezTo>
                    <a:pt x="3252788" y="143426"/>
                    <a:pt x="3285839" y="146760"/>
                    <a:pt x="3318605" y="151713"/>
                  </a:cubicBezTo>
                  <a:lnTo>
                    <a:pt x="3367754" y="158666"/>
                  </a:lnTo>
                  <a:cubicBezTo>
                    <a:pt x="3384042" y="161238"/>
                    <a:pt x="3400330" y="164000"/>
                    <a:pt x="3416618" y="166858"/>
                  </a:cubicBezTo>
                  <a:cubicBezTo>
                    <a:pt x="3432905" y="169525"/>
                    <a:pt x="3449003" y="172954"/>
                    <a:pt x="3465195" y="176097"/>
                  </a:cubicBezTo>
                  <a:cubicBezTo>
                    <a:pt x="3481483" y="179431"/>
                    <a:pt x="3497199" y="182288"/>
                    <a:pt x="3513868" y="185908"/>
                  </a:cubicBezTo>
                  <a:lnTo>
                    <a:pt x="3612737" y="207625"/>
                  </a:lnTo>
                  <a:lnTo>
                    <a:pt x="3810381" y="252106"/>
                  </a:lnTo>
                  <a:cubicBezTo>
                    <a:pt x="3942112" y="282015"/>
                    <a:pt x="4073843" y="312590"/>
                    <a:pt x="4206621" y="339736"/>
                  </a:cubicBezTo>
                  <a:cubicBezTo>
                    <a:pt x="4239768" y="346785"/>
                    <a:pt x="4272915" y="353452"/>
                    <a:pt x="4306062" y="359834"/>
                  </a:cubicBezTo>
                  <a:cubicBezTo>
                    <a:pt x="4339209" y="366216"/>
                    <a:pt x="4372356" y="372979"/>
                    <a:pt x="4405503" y="378979"/>
                  </a:cubicBezTo>
                  <a:cubicBezTo>
                    <a:pt x="4473416" y="389266"/>
                    <a:pt x="4542378" y="398410"/>
                    <a:pt x="4611529" y="405745"/>
                  </a:cubicBezTo>
                  <a:cubicBezTo>
                    <a:pt x="4749832" y="420794"/>
                    <a:pt x="4890326" y="428795"/>
                    <a:pt x="5031677" y="427462"/>
                  </a:cubicBezTo>
                  <a:cubicBezTo>
                    <a:pt x="5102352" y="426985"/>
                    <a:pt x="5173028" y="423747"/>
                    <a:pt x="5243227" y="418699"/>
                  </a:cubicBezTo>
                  <a:cubicBezTo>
                    <a:pt x="5313427" y="413650"/>
                    <a:pt x="5382959" y="406030"/>
                    <a:pt x="5451062" y="398029"/>
                  </a:cubicBezTo>
                  <a:cubicBezTo>
                    <a:pt x="5587651" y="381551"/>
                    <a:pt x="5717381" y="362501"/>
                    <a:pt x="5844635" y="353071"/>
                  </a:cubicBezTo>
                  <a:cubicBezTo>
                    <a:pt x="5876544" y="350690"/>
                    <a:pt x="5908262" y="348404"/>
                    <a:pt x="5939981" y="346975"/>
                  </a:cubicBezTo>
                  <a:cubicBezTo>
                    <a:pt x="5971794" y="345356"/>
                    <a:pt x="6003036" y="344308"/>
                    <a:pt x="6035898" y="344118"/>
                  </a:cubicBezTo>
                  <a:cubicBezTo>
                    <a:pt x="6100477" y="343070"/>
                    <a:pt x="6166390" y="343356"/>
                    <a:pt x="6232303" y="343642"/>
                  </a:cubicBezTo>
                  <a:cubicBezTo>
                    <a:pt x="6364415" y="344880"/>
                    <a:pt x="6497669" y="347833"/>
                    <a:pt x="6630924" y="351071"/>
                  </a:cubicBezTo>
                  <a:lnTo>
                    <a:pt x="6831140" y="356596"/>
                  </a:lnTo>
                  <a:lnTo>
                    <a:pt x="7031545" y="362501"/>
                  </a:lnTo>
                  <a:cubicBezTo>
                    <a:pt x="7165086" y="367454"/>
                    <a:pt x="7298818" y="371835"/>
                    <a:pt x="7432262" y="378408"/>
                  </a:cubicBezTo>
                  <a:cubicBezTo>
                    <a:pt x="7565518" y="384790"/>
                    <a:pt x="7699153" y="392124"/>
                    <a:pt x="7830312" y="402506"/>
                  </a:cubicBezTo>
                  <a:lnTo>
                    <a:pt x="7879270" y="406792"/>
                  </a:lnTo>
                  <a:lnTo>
                    <a:pt x="7926895" y="411745"/>
                  </a:lnTo>
                  <a:lnTo>
                    <a:pt x="7977569" y="417175"/>
                  </a:lnTo>
                  <a:cubicBezTo>
                    <a:pt x="7995380" y="418984"/>
                    <a:pt x="8013097" y="420699"/>
                    <a:pt x="8030623" y="422127"/>
                  </a:cubicBezTo>
                  <a:cubicBezTo>
                    <a:pt x="8100632" y="427843"/>
                    <a:pt x="8169402" y="431748"/>
                    <a:pt x="8237982" y="435177"/>
                  </a:cubicBezTo>
                  <a:cubicBezTo>
                    <a:pt x="8375047" y="442035"/>
                    <a:pt x="8511254" y="444511"/>
                    <a:pt x="8647748" y="449464"/>
                  </a:cubicBezTo>
                  <a:cubicBezTo>
                    <a:pt x="8715946" y="451750"/>
                    <a:pt x="8784336" y="454513"/>
                    <a:pt x="8852821" y="456132"/>
                  </a:cubicBezTo>
                  <a:cubicBezTo>
                    <a:pt x="8887111" y="456989"/>
                    <a:pt x="8921401" y="457751"/>
                    <a:pt x="8955786" y="458132"/>
                  </a:cubicBezTo>
                  <a:cubicBezTo>
                    <a:pt x="8990171" y="458323"/>
                    <a:pt x="9024651" y="458227"/>
                    <a:pt x="9059227" y="457751"/>
                  </a:cubicBezTo>
                  <a:cubicBezTo>
                    <a:pt x="9099995" y="456989"/>
                    <a:pt x="9140857" y="455275"/>
                    <a:pt x="9182005" y="452512"/>
                  </a:cubicBezTo>
                  <a:lnTo>
                    <a:pt x="9182005" y="154189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5EF4DD4B-217B-4346-A2B8-4327936399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324550"/>
              <a:ext cx="9182100" cy="765639"/>
            </a:xfrm>
            <a:custGeom>
              <a:avLst/>
              <a:gdLst>
                <a:gd name="connsiteX0" fmla="*/ 9182100 w 9182100"/>
                <a:gd name="connsiteY0" fmla="*/ 351088 h 765639"/>
                <a:gd name="connsiteX1" fmla="*/ 9178480 w 9182100"/>
                <a:gd name="connsiteY1" fmla="*/ 350993 h 765639"/>
                <a:gd name="connsiteX2" fmla="*/ 8783955 w 9182100"/>
                <a:gd name="connsiteY2" fmla="*/ 327561 h 765639"/>
                <a:gd name="connsiteX3" fmla="*/ 8390763 w 9182100"/>
                <a:gd name="connsiteY3" fmla="*/ 288795 h 765639"/>
                <a:gd name="connsiteX4" fmla="*/ 8199502 w 9182100"/>
                <a:gd name="connsiteY4" fmla="*/ 262601 h 765639"/>
                <a:gd name="connsiteX5" fmla="*/ 8153972 w 9182100"/>
                <a:gd name="connsiteY5" fmla="*/ 254886 h 765639"/>
                <a:gd name="connsiteX6" fmla="*/ 8131588 w 9182100"/>
                <a:gd name="connsiteY6" fmla="*/ 250790 h 765639"/>
                <a:gd name="connsiteX7" fmla="*/ 8104632 w 9182100"/>
                <a:gd name="connsiteY7" fmla="*/ 246504 h 765639"/>
                <a:gd name="connsiteX8" fmla="*/ 8050911 w 9182100"/>
                <a:gd name="connsiteY8" fmla="*/ 238217 h 765639"/>
                <a:gd name="connsiteX9" fmla="*/ 7998810 w 9182100"/>
                <a:gd name="connsiteY9" fmla="*/ 230978 h 765639"/>
                <a:gd name="connsiteX10" fmla="*/ 7589902 w 9182100"/>
                <a:gd name="connsiteY10" fmla="*/ 183925 h 765639"/>
                <a:gd name="connsiteX11" fmla="*/ 7183469 w 9182100"/>
                <a:gd name="connsiteY11" fmla="*/ 147634 h 765639"/>
                <a:gd name="connsiteX12" fmla="*/ 6775990 w 9182100"/>
                <a:gd name="connsiteY12" fmla="*/ 119821 h 765639"/>
                <a:gd name="connsiteX13" fmla="*/ 6364795 w 9182100"/>
                <a:gd name="connsiteY13" fmla="*/ 102391 h 765639"/>
                <a:gd name="connsiteX14" fmla="*/ 6154293 w 9182100"/>
                <a:gd name="connsiteY14" fmla="*/ 100581 h 765639"/>
                <a:gd name="connsiteX15" fmla="*/ 6100287 w 9182100"/>
                <a:gd name="connsiteY15" fmla="*/ 101343 h 765639"/>
                <a:gd name="connsiteX16" fmla="*/ 6045327 w 9182100"/>
                <a:gd name="connsiteY16" fmla="*/ 103438 h 765639"/>
                <a:gd name="connsiteX17" fmla="*/ 5935980 w 9182100"/>
                <a:gd name="connsiteY17" fmla="*/ 110296 h 765639"/>
                <a:gd name="connsiteX18" fmla="*/ 5523357 w 9182100"/>
                <a:gd name="connsiteY18" fmla="*/ 157635 h 765639"/>
                <a:gd name="connsiteX19" fmla="*/ 5149882 w 9182100"/>
                <a:gd name="connsiteY19" fmla="*/ 185639 h 765639"/>
                <a:gd name="connsiteX20" fmla="*/ 4777073 w 9182100"/>
                <a:gd name="connsiteY20" fmla="*/ 170685 h 765639"/>
                <a:gd name="connsiteX21" fmla="*/ 4729925 w 9182100"/>
                <a:gd name="connsiteY21" fmla="*/ 166208 h 765639"/>
                <a:gd name="connsiteX22" fmla="*/ 4682585 w 9182100"/>
                <a:gd name="connsiteY22" fmla="*/ 161064 h 765639"/>
                <a:gd name="connsiteX23" fmla="*/ 4635151 w 9182100"/>
                <a:gd name="connsiteY23" fmla="*/ 155445 h 765639"/>
                <a:gd name="connsiteX24" fmla="*/ 4611434 w 9182100"/>
                <a:gd name="connsiteY24" fmla="*/ 152492 h 765639"/>
                <a:gd name="connsiteX25" fmla="*/ 4587145 w 9182100"/>
                <a:gd name="connsiteY25" fmla="*/ 149349 h 765639"/>
                <a:gd name="connsiteX26" fmla="*/ 4387977 w 9182100"/>
                <a:gd name="connsiteY26" fmla="*/ 122774 h 765639"/>
                <a:gd name="connsiteX27" fmla="*/ 3989356 w 9182100"/>
                <a:gd name="connsiteY27" fmla="*/ 68577 h 765639"/>
                <a:gd name="connsiteX28" fmla="*/ 3789140 w 9182100"/>
                <a:gd name="connsiteY28" fmla="*/ 42192 h 765639"/>
                <a:gd name="connsiteX29" fmla="*/ 3689033 w 9182100"/>
                <a:gd name="connsiteY29" fmla="*/ 29143 h 765639"/>
                <a:gd name="connsiteX30" fmla="*/ 3634835 w 9182100"/>
                <a:gd name="connsiteY30" fmla="*/ 22571 h 765639"/>
                <a:gd name="connsiteX31" fmla="*/ 3579876 w 9182100"/>
                <a:gd name="connsiteY31" fmla="*/ 16856 h 765639"/>
                <a:gd name="connsiteX32" fmla="*/ 3147441 w 9182100"/>
                <a:gd name="connsiteY32" fmla="*/ 473 h 765639"/>
                <a:gd name="connsiteX33" fmla="*/ 2724722 w 9182100"/>
                <a:gd name="connsiteY33" fmla="*/ 22857 h 765639"/>
                <a:gd name="connsiteX34" fmla="*/ 1898428 w 9182100"/>
                <a:gd name="connsiteY34" fmla="*/ 147730 h 765639"/>
                <a:gd name="connsiteX35" fmla="*/ 1692878 w 9182100"/>
                <a:gd name="connsiteY35" fmla="*/ 195069 h 765639"/>
                <a:gd name="connsiteX36" fmla="*/ 1640205 w 9182100"/>
                <a:gd name="connsiteY36" fmla="*/ 208785 h 765639"/>
                <a:gd name="connsiteX37" fmla="*/ 1592294 w 9182100"/>
                <a:gd name="connsiteY37" fmla="*/ 221643 h 765639"/>
                <a:gd name="connsiteX38" fmla="*/ 1500092 w 9182100"/>
                <a:gd name="connsiteY38" fmla="*/ 245551 h 765639"/>
                <a:gd name="connsiteX39" fmla="*/ 1130046 w 9182100"/>
                <a:gd name="connsiteY39" fmla="*/ 318227 h 765639"/>
                <a:gd name="connsiteX40" fmla="*/ 944880 w 9182100"/>
                <a:gd name="connsiteY40" fmla="*/ 337658 h 765639"/>
                <a:gd name="connsiteX41" fmla="*/ 852583 w 9182100"/>
                <a:gd name="connsiteY41" fmla="*/ 341944 h 765639"/>
                <a:gd name="connsiteX42" fmla="*/ 760476 w 9182100"/>
                <a:gd name="connsiteY42" fmla="*/ 343087 h 765639"/>
                <a:gd name="connsiteX43" fmla="*/ 577215 w 9182100"/>
                <a:gd name="connsiteY43" fmla="*/ 332800 h 765639"/>
                <a:gd name="connsiteX44" fmla="*/ 394907 w 9182100"/>
                <a:gd name="connsiteY44" fmla="*/ 305463 h 765639"/>
                <a:gd name="connsiteX45" fmla="*/ 211265 w 9182100"/>
                <a:gd name="connsiteY45" fmla="*/ 261363 h 765639"/>
                <a:gd name="connsiteX46" fmla="*/ 17526 w 9182100"/>
                <a:gd name="connsiteY46" fmla="*/ 204880 h 765639"/>
                <a:gd name="connsiteX47" fmla="*/ 0 w 9182100"/>
                <a:gd name="connsiteY47" fmla="*/ 199927 h 765639"/>
                <a:gd name="connsiteX48" fmla="*/ 0 w 9182100"/>
                <a:gd name="connsiteY48" fmla="*/ 526920 h 765639"/>
                <a:gd name="connsiteX49" fmla="*/ 100298 w 9182100"/>
                <a:gd name="connsiteY49" fmla="*/ 571973 h 765639"/>
                <a:gd name="connsiteX50" fmla="*/ 301562 w 9182100"/>
                <a:gd name="connsiteY50" fmla="*/ 649697 h 765639"/>
                <a:gd name="connsiteX51" fmla="*/ 731044 w 9182100"/>
                <a:gd name="connsiteY51" fmla="*/ 746947 h 765639"/>
                <a:gd name="connsiteX52" fmla="*/ 1168241 w 9182100"/>
                <a:gd name="connsiteY52" fmla="*/ 762759 h 765639"/>
                <a:gd name="connsiteX53" fmla="*/ 1596581 w 9182100"/>
                <a:gd name="connsiteY53" fmla="*/ 716944 h 765639"/>
                <a:gd name="connsiteX54" fmla="*/ 1701641 w 9182100"/>
                <a:gd name="connsiteY54" fmla="*/ 697894 h 765639"/>
                <a:gd name="connsiteX55" fmla="*/ 1752124 w 9182100"/>
                <a:gd name="connsiteY55" fmla="*/ 688273 h 765639"/>
                <a:gd name="connsiteX56" fmla="*/ 1797939 w 9182100"/>
                <a:gd name="connsiteY56" fmla="*/ 679891 h 765639"/>
                <a:gd name="connsiteX57" fmla="*/ 1988630 w 9182100"/>
                <a:gd name="connsiteY57" fmla="*/ 649316 h 765639"/>
                <a:gd name="connsiteX58" fmla="*/ 2376297 w 9182100"/>
                <a:gd name="connsiteY58" fmla="*/ 601691 h 765639"/>
                <a:gd name="connsiteX59" fmla="*/ 2570416 w 9182100"/>
                <a:gd name="connsiteY59" fmla="*/ 584165 h 765639"/>
                <a:gd name="connsiteX60" fmla="*/ 2764155 w 9182100"/>
                <a:gd name="connsiteY60" fmla="*/ 571497 h 765639"/>
                <a:gd name="connsiteX61" fmla="*/ 2956941 w 9182100"/>
                <a:gd name="connsiteY61" fmla="*/ 564163 h 765639"/>
                <a:gd name="connsiteX62" fmla="*/ 3148298 w 9182100"/>
                <a:gd name="connsiteY62" fmla="*/ 562639 h 765639"/>
                <a:gd name="connsiteX63" fmla="*/ 3337274 w 9182100"/>
                <a:gd name="connsiteY63" fmla="*/ 568544 h 765639"/>
                <a:gd name="connsiteX64" fmla="*/ 3522345 w 9182100"/>
                <a:gd name="connsiteY64" fmla="*/ 583308 h 765639"/>
                <a:gd name="connsiteX65" fmla="*/ 3567779 w 9182100"/>
                <a:gd name="connsiteY65" fmla="*/ 588642 h 765639"/>
                <a:gd name="connsiteX66" fmla="*/ 3613785 w 9182100"/>
                <a:gd name="connsiteY66" fmla="*/ 594357 h 765639"/>
                <a:gd name="connsiteX67" fmla="*/ 3713798 w 9182100"/>
                <a:gd name="connsiteY67" fmla="*/ 607882 h 765639"/>
                <a:gd name="connsiteX68" fmla="*/ 3913823 w 9182100"/>
                <a:gd name="connsiteY68" fmla="*/ 634838 h 765639"/>
                <a:gd name="connsiteX69" fmla="*/ 4315873 w 9182100"/>
                <a:gd name="connsiteY69" fmla="*/ 686273 h 765639"/>
                <a:gd name="connsiteX70" fmla="*/ 4517422 w 9182100"/>
                <a:gd name="connsiteY70" fmla="*/ 710086 h 765639"/>
                <a:gd name="connsiteX71" fmla="*/ 4728972 w 9182100"/>
                <a:gd name="connsiteY71" fmla="*/ 731422 h 765639"/>
                <a:gd name="connsiteX72" fmla="*/ 5162931 w 9182100"/>
                <a:gd name="connsiteY72" fmla="*/ 744185 h 765639"/>
                <a:gd name="connsiteX73" fmla="*/ 5594033 w 9182100"/>
                <a:gd name="connsiteY73" fmla="*/ 706466 h 765639"/>
                <a:gd name="connsiteX74" fmla="*/ 5982939 w 9182100"/>
                <a:gd name="connsiteY74" fmla="*/ 655793 h 765639"/>
                <a:gd name="connsiteX75" fmla="*/ 6075045 w 9182100"/>
                <a:gd name="connsiteY75" fmla="*/ 648459 h 765639"/>
                <a:gd name="connsiteX76" fmla="*/ 6167819 w 9182100"/>
                <a:gd name="connsiteY76" fmla="*/ 643887 h 765639"/>
                <a:gd name="connsiteX77" fmla="*/ 6361081 w 9182100"/>
                <a:gd name="connsiteY77" fmla="*/ 639124 h 765639"/>
                <a:gd name="connsiteX78" fmla="*/ 6757321 w 9182100"/>
                <a:gd name="connsiteY78" fmla="*/ 640458 h 765639"/>
                <a:gd name="connsiteX79" fmla="*/ 7156704 w 9182100"/>
                <a:gd name="connsiteY79" fmla="*/ 649030 h 765639"/>
                <a:gd name="connsiteX80" fmla="*/ 7556373 w 9182100"/>
                <a:gd name="connsiteY80" fmla="*/ 662365 h 765639"/>
                <a:gd name="connsiteX81" fmla="*/ 7952328 w 9182100"/>
                <a:gd name="connsiteY81" fmla="*/ 682177 h 765639"/>
                <a:gd name="connsiteX82" fmla="*/ 8000714 w 9182100"/>
                <a:gd name="connsiteY82" fmla="*/ 685511 h 765639"/>
                <a:gd name="connsiteX83" fmla="*/ 8047196 w 9182100"/>
                <a:gd name="connsiteY83" fmla="*/ 689416 h 765639"/>
                <a:gd name="connsiteX84" fmla="*/ 8097965 w 9182100"/>
                <a:gd name="connsiteY84" fmla="*/ 693893 h 765639"/>
                <a:gd name="connsiteX85" fmla="*/ 8152733 w 9182100"/>
                <a:gd name="connsiteY85" fmla="*/ 697894 h 765639"/>
                <a:gd name="connsiteX86" fmla="*/ 8363903 w 9182100"/>
                <a:gd name="connsiteY86" fmla="*/ 705133 h 765639"/>
                <a:gd name="connsiteX87" fmla="*/ 8777764 w 9182100"/>
                <a:gd name="connsiteY87" fmla="*/ 698084 h 765639"/>
                <a:gd name="connsiteX88" fmla="*/ 9182005 w 9182100"/>
                <a:gd name="connsiteY88" fmla="*/ 668366 h 765639"/>
                <a:gd name="connsiteX89" fmla="*/ 9182005 w 9182100"/>
                <a:gd name="connsiteY89" fmla="*/ 351088 h 765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9182100" h="765639">
                  <a:moveTo>
                    <a:pt x="9182100" y="351088"/>
                  </a:moveTo>
                  <a:cubicBezTo>
                    <a:pt x="9180862" y="351088"/>
                    <a:pt x="9179719" y="350993"/>
                    <a:pt x="9178480" y="350993"/>
                  </a:cubicBezTo>
                  <a:cubicBezTo>
                    <a:pt x="9047607" y="346421"/>
                    <a:pt x="8915591" y="337944"/>
                    <a:pt x="8783955" y="327561"/>
                  </a:cubicBezTo>
                  <a:cubicBezTo>
                    <a:pt x="8652320" y="316894"/>
                    <a:pt x="8520589" y="304416"/>
                    <a:pt x="8390763" y="288795"/>
                  </a:cubicBezTo>
                  <a:cubicBezTo>
                    <a:pt x="8325898" y="281175"/>
                    <a:pt x="8261509" y="272602"/>
                    <a:pt x="8199502" y="262601"/>
                  </a:cubicBezTo>
                  <a:cubicBezTo>
                    <a:pt x="8184070" y="260029"/>
                    <a:pt x="8168831" y="257553"/>
                    <a:pt x="8153972" y="254886"/>
                  </a:cubicBezTo>
                  <a:lnTo>
                    <a:pt x="8131588" y="250790"/>
                  </a:lnTo>
                  <a:lnTo>
                    <a:pt x="8104632" y="246504"/>
                  </a:lnTo>
                  <a:cubicBezTo>
                    <a:pt x="8086725" y="243741"/>
                    <a:pt x="8068247" y="240598"/>
                    <a:pt x="8050911" y="238217"/>
                  </a:cubicBezTo>
                  <a:lnTo>
                    <a:pt x="7998810" y="230978"/>
                  </a:lnTo>
                  <a:cubicBezTo>
                    <a:pt x="7860697" y="212023"/>
                    <a:pt x="7725633" y="198021"/>
                    <a:pt x="7589902" y="183925"/>
                  </a:cubicBezTo>
                  <a:cubicBezTo>
                    <a:pt x="7454360" y="170304"/>
                    <a:pt x="7319010" y="158779"/>
                    <a:pt x="7183469" y="147634"/>
                  </a:cubicBezTo>
                  <a:cubicBezTo>
                    <a:pt x="7047929" y="137252"/>
                    <a:pt x="6912198" y="127632"/>
                    <a:pt x="6775990" y="119821"/>
                  </a:cubicBezTo>
                  <a:cubicBezTo>
                    <a:pt x="6639592" y="112582"/>
                    <a:pt x="6503194" y="105439"/>
                    <a:pt x="6364795" y="102391"/>
                  </a:cubicBezTo>
                  <a:cubicBezTo>
                    <a:pt x="6295263" y="101057"/>
                    <a:pt x="6225826" y="99819"/>
                    <a:pt x="6154293" y="100581"/>
                  </a:cubicBezTo>
                  <a:cubicBezTo>
                    <a:pt x="6136577" y="100581"/>
                    <a:pt x="6118860" y="100581"/>
                    <a:pt x="6100287" y="101343"/>
                  </a:cubicBezTo>
                  <a:cubicBezTo>
                    <a:pt x="6081903" y="101819"/>
                    <a:pt x="6063615" y="102486"/>
                    <a:pt x="6045327" y="103438"/>
                  </a:cubicBezTo>
                  <a:cubicBezTo>
                    <a:pt x="6008656" y="104962"/>
                    <a:pt x="5972175" y="107439"/>
                    <a:pt x="5935980" y="110296"/>
                  </a:cubicBezTo>
                  <a:cubicBezTo>
                    <a:pt x="5790724" y="121631"/>
                    <a:pt x="5651659" y="142110"/>
                    <a:pt x="5523357" y="157635"/>
                  </a:cubicBezTo>
                  <a:cubicBezTo>
                    <a:pt x="5394484" y="173542"/>
                    <a:pt x="5273040" y="183543"/>
                    <a:pt x="5149882" y="185639"/>
                  </a:cubicBezTo>
                  <a:cubicBezTo>
                    <a:pt x="5027010" y="187925"/>
                    <a:pt x="4902803" y="182210"/>
                    <a:pt x="4777073" y="170685"/>
                  </a:cubicBezTo>
                  <a:lnTo>
                    <a:pt x="4729925" y="166208"/>
                  </a:lnTo>
                  <a:lnTo>
                    <a:pt x="4682585" y="161064"/>
                  </a:lnTo>
                  <a:cubicBezTo>
                    <a:pt x="4666869" y="159445"/>
                    <a:pt x="4650963" y="157350"/>
                    <a:pt x="4635151" y="155445"/>
                  </a:cubicBezTo>
                  <a:lnTo>
                    <a:pt x="4611434" y="152492"/>
                  </a:lnTo>
                  <a:cubicBezTo>
                    <a:pt x="4603623" y="151539"/>
                    <a:pt x="4595622" y="150587"/>
                    <a:pt x="4587145" y="149349"/>
                  </a:cubicBezTo>
                  <a:lnTo>
                    <a:pt x="4387977" y="122774"/>
                  </a:lnTo>
                  <a:lnTo>
                    <a:pt x="3989356" y="68577"/>
                  </a:lnTo>
                  <a:lnTo>
                    <a:pt x="3789140" y="42192"/>
                  </a:lnTo>
                  <a:lnTo>
                    <a:pt x="3689033" y="29143"/>
                  </a:lnTo>
                  <a:lnTo>
                    <a:pt x="3634835" y="22571"/>
                  </a:lnTo>
                  <a:cubicBezTo>
                    <a:pt x="3616452" y="20285"/>
                    <a:pt x="3598069" y="18380"/>
                    <a:pt x="3579876" y="16856"/>
                  </a:cubicBezTo>
                  <a:cubicBezTo>
                    <a:pt x="3433667" y="3140"/>
                    <a:pt x="3289840" y="-1622"/>
                    <a:pt x="3147441" y="473"/>
                  </a:cubicBezTo>
                  <a:cubicBezTo>
                    <a:pt x="3005138" y="2283"/>
                    <a:pt x="2864263" y="10188"/>
                    <a:pt x="2724722" y="22857"/>
                  </a:cubicBezTo>
                  <a:cubicBezTo>
                    <a:pt x="2445353" y="48098"/>
                    <a:pt x="2171129" y="90198"/>
                    <a:pt x="1898428" y="147730"/>
                  </a:cubicBezTo>
                  <a:cubicBezTo>
                    <a:pt x="1830134" y="162208"/>
                    <a:pt x="1762030" y="177448"/>
                    <a:pt x="1692878" y="195069"/>
                  </a:cubicBezTo>
                  <a:lnTo>
                    <a:pt x="1640205" y="208785"/>
                  </a:lnTo>
                  <a:lnTo>
                    <a:pt x="1592294" y="221643"/>
                  </a:lnTo>
                  <a:cubicBezTo>
                    <a:pt x="1561624" y="229740"/>
                    <a:pt x="1530858" y="238503"/>
                    <a:pt x="1500092" y="245551"/>
                  </a:cubicBezTo>
                  <a:cubicBezTo>
                    <a:pt x="1377125" y="276412"/>
                    <a:pt x="1253490" y="300987"/>
                    <a:pt x="1130046" y="318227"/>
                  </a:cubicBezTo>
                  <a:cubicBezTo>
                    <a:pt x="1068229" y="326895"/>
                    <a:pt x="1006602" y="333086"/>
                    <a:pt x="944880" y="337658"/>
                  </a:cubicBezTo>
                  <a:cubicBezTo>
                    <a:pt x="914114" y="339277"/>
                    <a:pt x="883253" y="341563"/>
                    <a:pt x="852583" y="341944"/>
                  </a:cubicBezTo>
                  <a:cubicBezTo>
                    <a:pt x="821817" y="343278"/>
                    <a:pt x="791147" y="342992"/>
                    <a:pt x="760476" y="343087"/>
                  </a:cubicBezTo>
                  <a:cubicBezTo>
                    <a:pt x="699230" y="342135"/>
                    <a:pt x="638175" y="338706"/>
                    <a:pt x="577215" y="332800"/>
                  </a:cubicBezTo>
                  <a:cubicBezTo>
                    <a:pt x="516255" y="326895"/>
                    <a:pt x="455771" y="317179"/>
                    <a:pt x="394907" y="305463"/>
                  </a:cubicBezTo>
                  <a:cubicBezTo>
                    <a:pt x="334137" y="293557"/>
                    <a:pt x="273368" y="278412"/>
                    <a:pt x="211265" y="261363"/>
                  </a:cubicBezTo>
                  <a:cubicBezTo>
                    <a:pt x="149066" y="244123"/>
                    <a:pt x="85820" y="224310"/>
                    <a:pt x="17526" y="204880"/>
                  </a:cubicBezTo>
                  <a:cubicBezTo>
                    <a:pt x="11716" y="203165"/>
                    <a:pt x="5906" y="201546"/>
                    <a:pt x="0" y="199927"/>
                  </a:cubicBezTo>
                  <a:lnTo>
                    <a:pt x="0" y="526920"/>
                  </a:lnTo>
                  <a:cubicBezTo>
                    <a:pt x="32576" y="541874"/>
                    <a:pt x="66104" y="557114"/>
                    <a:pt x="100298" y="571973"/>
                  </a:cubicBezTo>
                  <a:cubicBezTo>
                    <a:pt x="164973" y="600167"/>
                    <a:pt x="232410" y="626456"/>
                    <a:pt x="301562" y="649697"/>
                  </a:cubicBezTo>
                  <a:cubicBezTo>
                    <a:pt x="439865" y="696655"/>
                    <a:pt x="585216" y="728754"/>
                    <a:pt x="731044" y="746947"/>
                  </a:cubicBezTo>
                  <a:cubicBezTo>
                    <a:pt x="876967" y="764664"/>
                    <a:pt x="1023652" y="769426"/>
                    <a:pt x="1168241" y="762759"/>
                  </a:cubicBezTo>
                  <a:cubicBezTo>
                    <a:pt x="1313021" y="756663"/>
                    <a:pt x="1455896" y="740185"/>
                    <a:pt x="1596581" y="716944"/>
                  </a:cubicBezTo>
                  <a:cubicBezTo>
                    <a:pt x="1632014" y="711610"/>
                    <a:pt x="1666685" y="704371"/>
                    <a:pt x="1701641" y="697894"/>
                  </a:cubicBezTo>
                  <a:lnTo>
                    <a:pt x="1752124" y="688273"/>
                  </a:lnTo>
                  <a:lnTo>
                    <a:pt x="1797939" y="679891"/>
                  </a:lnTo>
                  <a:cubicBezTo>
                    <a:pt x="1860328" y="669128"/>
                    <a:pt x="1924431" y="658746"/>
                    <a:pt x="1988630" y="649316"/>
                  </a:cubicBezTo>
                  <a:cubicBezTo>
                    <a:pt x="2117217" y="630838"/>
                    <a:pt x="2246852" y="614645"/>
                    <a:pt x="2376297" y="601691"/>
                  </a:cubicBezTo>
                  <a:cubicBezTo>
                    <a:pt x="2441067" y="595214"/>
                    <a:pt x="2505742" y="589118"/>
                    <a:pt x="2570416" y="584165"/>
                  </a:cubicBezTo>
                  <a:cubicBezTo>
                    <a:pt x="2635091" y="579402"/>
                    <a:pt x="2699671" y="574831"/>
                    <a:pt x="2764155" y="571497"/>
                  </a:cubicBezTo>
                  <a:cubicBezTo>
                    <a:pt x="2828639" y="568068"/>
                    <a:pt x="2892933" y="565401"/>
                    <a:pt x="2956941" y="564163"/>
                  </a:cubicBezTo>
                  <a:cubicBezTo>
                    <a:pt x="3021045" y="562353"/>
                    <a:pt x="3084766" y="561972"/>
                    <a:pt x="3148298" y="562639"/>
                  </a:cubicBezTo>
                  <a:cubicBezTo>
                    <a:pt x="3211735" y="563305"/>
                    <a:pt x="3274695" y="565591"/>
                    <a:pt x="3337274" y="568544"/>
                  </a:cubicBezTo>
                  <a:cubicBezTo>
                    <a:pt x="3399568" y="572259"/>
                    <a:pt x="3461671" y="576259"/>
                    <a:pt x="3522345" y="583308"/>
                  </a:cubicBezTo>
                  <a:cubicBezTo>
                    <a:pt x="3537680" y="584737"/>
                    <a:pt x="3552730" y="586737"/>
                    <a:pt x="3567779" y="588642"/>
                  </a:cubicBezTo>
                  <a:lnTo>
                    <a:pt x="3613785" y="594357"/>
                  </a:lnTo>
                  <a:lnTo>
                    <a:pt x="3713798" y="607882"/>
                  </a:lnTo>
                  <a:lnTo>
                    <a:pt x="3913823" y="634838"/>
                  </a:lnTo>
                  <a:cubicBezTo>
                    <a:pt x="4047268" y="652078"/>
                    <a:pt x="4180904" y="670366"/>
                    <a:pt x="4315873" y="686273"/>
                  </a:cubicBezTo>
                  <a:lnTo>
                    <a:pt x="4517422" y="710086"/>
                  </a:lnTo>
                  <a:cubicBezTo>
                    <a:pt x="4586573" y="717896"/>
                    <a:pt x="4657916" y="725992"/>
                    <a:pt x="4728972" y="731422"/>
                  </a:cubicBezTo>
                  <a:cubicBezTo>
                    <a:pt x="4871371" y="743042"/>
                    <a:pt x="5016627" y="748376"/>
                    <a:pt x="5162931" y="744185"/>
                  </a:cubicBezTo>
                  <a:cubicBezTo>
                    <a:pt x="5308949" y="740566"/>
                    <a:pt x="5456111" y="725611"/>
                    <a:pt x="5594033" y="706466"/>
                  </a:cubicBezTo>
                  <a:cubicBezTo>
                    <a:pt x="5732621" y="687511"/>
                    <a:pt x="5859876" y="667033"/>
                    <a:pt x="5982939" y="655793"/>
                  </a:cubicBezTo>
                  <a:cubicBezTo>
                    <a:pt x="6013799" y="652936"/>
                    <a:pt x="6044375" y="650364"/>
                    <a:pt x="6075045" y="648459"/>
                  </a:cubicBezTo>
                  <a:cubicBezTo>
                    <a:pt x="6105906" y="646363"/>
                    <a:pt x="6135529" y="645125"/>
                    <a:pt x="6167819" y="643887"/>
                  </a:cubicBezTo>
                  <a:cubicBezTo>
                    <a:pt x="6230779" y="641125"/>
                    <a:pt x="6295930" y="640077"/>
                    <a:pt x="6361081" y="639124"/>
                  </a:cubicBezTo>
                  <a:cubicBezTo>
                    <a:pt x="6491955" y="637981"/>
                    <a:pt x="6624638" y="638553"/>
                    <a:pt x="6757321" y="640458"/>
                  </a:cubicBezTo>
                  <a:cubicBezTo>
                    <a:pt x="6890195" y="642553"/>
                    <a:pt x="7023449" y="645030"/>
                    <a:pt x="7156704" y="649030"/>
                  </a:cubicBezTo>
                  <a:cubicBezTo>
                    <a:pt x="7289959" y="652650"/>
                    <a:pt x="7423404" y="656841"/>
                    <a:pt x="7556373" y="662365"/>
                  </a:cubicBezTo>
                  <a:cubicBezTo>
                    <a:pt x="7689152" y="667509"/>
                    <a:pt x="7822502" y="673986"/>
                    <a:pt x="7952328" y="682177"/>
                  </a:cubicBezTo>
                  <a:lnTo>
                    <a:pt x="8000714" y="685511"/>
                  </a:lnTo>
                  <a:cubicBezTo>
                    <a:pt x="8016811" y="686654"/>
                    <a:pt x="8031670" y="688178"/>
                    <a:pt x="8047196" y="689416"/>
                  </a:cubicBezTo>
                  <a:lnTo>
                    <a:pt x="8097965" y="693893"/>
                  </a:lnTo>
                  <a:cubicBezTo>
                    <a:pt x="8116539" y="695417"/>
                    <a:pt x="8134731" y="696846"/>
                    <a:pt x="8152733" y="697894"/>
                  </a:cubicBezTo>
                  <a:cubicBezTo>
                    <a:pt x="8224647" y="701989"/>
                    <a:pt x="8294465" y="704085"/>
                    <a:pt x="8363903" y="705133"/>
                  </a:cubicBezTo>
                  <a:cubicBezTo>
                    <a:pt x="8502777" y="706657"/>
                    <a:pt x="8640223" y="704180"/>
                    <a:pt x="8777764" y="698084"/>
                  </a:cubicBezTo>
                  <a:cubicBezTo>
                    <a:pt x="8912352" y="692083"/>
                    <a:pt x="9046845" y="682749"/>
                    <a:pt x="9182005" y="668366"/>
                  </a:cubicBezTo>
                  <a:lnTo>
                    <a:pt x="9182005" y="351088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" name="Subtitle 2">
            <a:extLst>
              <a:ext uri="{FF2B5EF4-FFF2-40B4-BE49-F238E27FC236}">
                <a16:creationId xmlns:a16="http://schemas.microsoft.com/office/drawing/2014/main" id="{38785AD8-02D0-BE29-BDB6-F767AE5C60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4672" y="4580785"/>
            <a:ext cx="9416898" cy="484374"/>
          </a:xfrm>
        </p:spPr>
        <p:txBody>
          <a:bodyPr anchor="b">
            <a:normAutofit/>
          </a:bodyPr>
          <a:lstStyle/>
          <a:p>
            <a:pPr algn="l"/>
            <a:r>
              <a:rPr lang="en-GB" sz="1400" noProof="0" dirty="0">
                <a:solidFill>
                  <a:schemeClr val="tx2"/>
                </a:solidFill>
              </a:rPr>
              <a:t>Specialists in Power, Construction, Multi-Utility Diversions, Telecoms, Rail &amp; Building Management Services</a:t>
            </a:r>
          </a:p>
        </p:txBody>
      </p:sp>
      <p:pic>
        <p:nvPicPr>
          <p:cNvPr id="7" name="Picture 6" descr="A red crescent moon with black text&#10;&#10;AI-generated content may be incorrect.">
            <a:extLst>
              <a:ext uri="{FF2B5EF4-FFF2-40B4-BE49-F238E27FC236}">
                <a16:creationId xmlns:a16="http://schemas.microsoft.com/office/drawing/2014/main" id="{491D5EB9-39E9-A2A3-04FF-678CABB7D4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9930" y="3911106"/>
            <a:ext cx="2194564" cy="574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4291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625CFE-51DD-F07C-F586-EABFBE3E99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/>
              <a:t>Your Next Opportunity</a:t>
            </a:r>
            <a:endParaRPr lang="en-GB" sz="4000" dirty="0"/>
          </a:p>
        </p:txBody>
      </p:sp>
      <p:graphicFrame>
        <p:nvGraphicFramePr>
          <p:cNvPr id="21" name="Content Placeholder 4">
            <a:extLst>
              <a:ext uri="{FF2B5EF4-FFF2-40B4-BE49-F238E27FC236}">
                <a16:creationId xmlns:a16="http://schemas.microsoft.com/office/drawing/2014/main" id="{610A2001-F7CC-EE6F-7239-685957A1AD5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42643729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2" name="Picture 11" descr="A red crescent moon with black text&#10;&#10;AI-generated content may be incorrect.">
            <a:extLst>
              <a:ext uri="{FF2B5EF4-FFF2-40B4-BE49-F238E27FC236}">
                <a16:creationId xmlns:a16="http://schemas.microsoft.com/office/drawing/2014/main" id="{42BD76A1-B4DC-5337-26B7-545C1352944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3732" y="230188"/>
            <a:ext cx="2194564" cy="574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5106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BC3E9B8-6E54-ADE8-72F8-413BA59699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A82CB-20D6-00CE-AA84-B852FD777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247" y="0"/>
            <a:ext cx="10515600" cy="1325563"/>
          </a:xfrm>
        </p:spPr>
        <p:txBody>
          <a:bodyPr>
            <a:normAutofit/>
          </a:bodyPr>
          <a:lstStyle/>
          <a:p>
            <a:r>
              <a:rPr lang="en-GB" sz="4000" noProof="0" dirty="0"/>
              <a:t>About Reach Active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7CEF0E-F76F-B5D7-4DAD-407CE19BC2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7247" y="1180434"/>
            <a:ext cx="11020096" cy="522668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GB" sz="1800" noProof="0" dirty="0"/>
              <a:t>Reach Active is a dynamic, high-growth contractor specialising in power, construction, and multi-utility diversions across the UK and Ireland. </a:t>
            </a:r>
          </a:p>
          <a:p>
            <a:pPr algn="just"/>
            <a:r>
              <a:rPr lang="en-GB" sz="1800" noProof="0" dirty="0"/>
              <a:t>We deliver full-turnkey solutions across:</a:t>
            </a:r>
          </a:p>
          <a:p>
            <a:pPr algn="just"/>
            <a:r>
              <a:rPr lang="en-GB" sz="1800" b="1" noProof="0" dirty="0"/>
              <a:t>Power &amp; Utilities</a:t>
            </a:r>
            <a:r>
              <a:rPr lang="en-GB" sz="1800" noProof="0" dirty="0"/>
              <a:t> - including high-voltage substations and electrical installations</a:t>
            </a:r>
          </a:p>
          <a:p>
            <a:pPr algn="just"/>
            <a:r>
              <a:rPr lang="en-GB" sz="1800" noProof="0" dirty="0"/>
              <a:t>Our strength lies in technical expertise, agility, and deep sector knowledge. We are proud of our ability to deliver complex projects on time and to a high standard, collaborating closely with clients, consultants, and subcontractors</a:t>
            </a:r>
          </a:p>
          <a:p>
            <a:pPr algn="just"/>
            <a:r>
              <a:rPr lang="en-GB" sz="1800" noProof="0" dirty="0"/>
              <a:t>At Reach Active, we prioritise:</a:t>
            </a:r>
          </a:p>
          <a:p>
            <a:pPr algn="just"/>
            <a:r>
              <a:rPr lang="en-GB" sz="1800" b="1" noProof="0" dirty="0"/>
              <a:t>Safety</a:t>
            </a:r>
            <a:r>
              <a:rPr lang="en-GB" sz="1800" noProof="0" dirty="0"/>
              <a:t> - in every aspect of our work</a:t>
            </a:r>
          </a:p>
          <a:p>
            <a:pPr algn="just"/>
            <a:r>
              <a:rPr lang="en-GB" sz="1800" b="1" noProof="0" dirty="0"/>
              <a:t>Quality</a:t>
            </a:r>
            <a:r>
              <a:rPr lang="en-GB" sz="1800" noProof="0" dirty="0"/>
              <a:t> - delivering to the highest standards </a:t>
            </a:r>
          </a:p>
          <a:p>
            <a:pPr algn="just"/>
            <a:r>
              <a:rPr lang="en-GB" sz="1800" b="1" noProof="0" dirty="0"/>
              <a:t>Innovation</a:t>
            </a:r>
            <a:r>
              <a:rPr lang="en-GB" sz="1800" noProof="0" dirty="0"/>
              <a:t> - constantly finding smarter ways to build</a:t>
            </a:r>
          </a:p>
          <a:p>
            <a:pPr algn="just"/>
            <a:r>
              <a:rPr lang="en-GB" sz="1800" b="1" noProof="0" dirty="0"/>
              <a:t>Collaboration</a:t>
            </a:r>
            <a:r>
              <a:rPr lang="en-GB" sz="1800" noProof="0" dirty="0"/>
              <a:t> - working together to solve challenges</a:t>
            </a:r>
          </a:p>
          <a:p>
            <a:pPr algn="just"/>
            <a:r>
              <a:rPr lang="en-GB" sz="1800" b="1" noProof="0" dirty="0"/>
              <a:t>Sustainability</a:t>
            </a:r>
            <a:r>
              <a:rPr lang="en-GB" sz="1800" noProof="0" dirty="0"/>
              <a:t> - building infrastructure for a low-carbon future</a:t>
            </a:r>
          </a:p>
          <a:p>
            <a:pPr marL="0" indent="0" algn="just">
              <a:buNone/>
            </a:pPr>
            <a:r>
              <a:rPr lang="en-GB" sz="1800" noProof="0" dirty="0"/>
              <a:t>We are constantly looking for talented, motivated people with technical skill and ambition to join us and help shape the future of infrastructure delivery.</a:t>
            </a:r>
          </a:p>
        </p:txBody>
      </p:sp>
      <p:pic>
        <p:nvPicPr>
          <p:cNvPr id="4" name="Picture 3" descr="A red crescent moon with black text&#10;&#10;AI-generated content may be incorrect.">
            <a:extLst>
              <a:ext uri="{FF2B5EF4-FFF2-40B4-BE49-F238E27FC236}">
                <a16:creationId xmlns:a16="http://schemas.microsoft.com/office/drawing/2014/main" id="{A597DD80-7FC1-28EE-321F-35D991DE11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3732" y="230188"/>
            <a:ext cx="2194564" cy="574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3991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FDBCB4-BFF8-705B-F707-F38A6719C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704" y="-207726"/>
            <a:ext cx="10058400" cy="1450757"/>
          </a:xfrm>
        </p:spPr>
        <p:txBody>
          <a:bodyPr>
            <a:normAutofit/>
          </a:bodyPr>
          <a:lstStyle/>
          <a:p>
            <a:r>
              <a:rPr lang="en-GB" sz="4000" noProof="0" dirty="0"/>
              <a:t>Substations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C0D1CAC-1DD9-EA69-830E-155572A3F4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0110" y="1367471"/>
            <a:ext cx="4937760" cy="736282"/>
          </a:xfrm>
        </p:spPr>
        <p:txBody>
          <a:bodyPr/>
          <a:lstStyle/>
          <a:p>
            <a:r>
              <a:rPr lang="en-GB" noProof="0" dirty="0"/>
              <a:t>Substation Technician </a:t>
            </a:r>
          </a:p>
          <a:p>
            <a:endParaRPr lang="en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192678-2635-BD6F-4B2E-05BE5C0F66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110" y="1994732"/>
            <a:ext cx="5377465" cy="396147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n-GB" sz="1900" noProof="0" dirty="0"/>
              <a:t>Electrical Engineering  NVQ/Diploma.</a:t>
            </a:r>
          </a:p>
          <a:p>
            <a:pPr algn="just"/>
            <a:r>
              <a:rPr lang="en-GB" sz="1900" noProof="0" dirty="0"/>
              <a:t>More than 2 years experienced in the power industry on HV, MV and LV live Substations (minimum 33Kv).</a:t>
            </a:r>
          </a:p>
          <a:p>
            <a:pPr algn="just"/>
            <a:r>
              <a:rPr lang="en-GB" sz="1900" noProof="0" dirty="0"/>
              <a:t>Knowledge of hazards involved with working on and around energized electrical systems (lines and equipment/high and low voltage).</a:t>
            </a:r>
          </a:p>
          <a:p>
            <a:pPr algn="just"/>
            <a:r>
              <a:rPr lang="en-GB" sz="1900" noProof="0" dirty="0"/>
              <a:t>Proven experience within a similar role on major projects.</a:t>
            </a:r>
          </a:p>
          <a:p>
            <a:pPr algn="just"/>
            <a:r>
              <a:rPr lang="en-GB" sz="1900" noProof="0" dirty="0"/>
              <a:t>Ability to perform strenuous work in all types of weather conditions.</a:t>
            </a:r>
          </a:p>
          <a:p>
            <a:pPr algn="just"/>
            <a:r>
              <a:rPr lang="en-GB" sz="2000" dirty="0"/>
              <a:t>Full valid Irish/EU driving license</a:t>
            </a:r>
            <a:endParaRPr lang="en-GB" sz="2200" noProof="0" dirty="0"/>
          </a:p>
          <a:p>
            <a:endParaRPr lang="en-GB" sz="2200" noProof="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7C3C3D2-4BCB-4A78-5BE4-791E39E129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90275" y="692743"/>
            <a:ext cx="5183188" cy="823912"/>
          </a:xfrm>
        </p:spPr>
        <p:txBody>
          <a:bodyPr/>
          <a:lstStyle/>
          <a:p>
            <a:r>
              <a:rPr lang="en-GB" noProof="0" dirty="0"/>
              <a:t>Cable Jointer 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52F6E7C-C1C8-F0B1-42DB-E74F185DF9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90275" y="1994732"/>
            <a:ext cx="5281615" cy="396147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n-GB" sz="1900" noProof="0" dirty="0"/>
              <a:t>Qualified Electrician.</a:t>
            </a:r>
          </a:p>
          <a:p>
            <a:pPr lvl="0" algn="just"/>
            <a:r>
              <a:rPr lang="en-GB" sz="1900" noProof="0" dirty="0"/>
              <a:t>Strong practical experience in MV/HV cable jointing, termination, and testing.</a:t>
            </a:r>
          </a:p>
          <a:p>
            <a:pPr lvl="0" algn="just"/>
            <a:r>
              <a:rPr lang="en-GB" sz="1900" noProof="0" dirty="0"/>
              <a:t>Good understanding of substation operations and electrical safety standards.</a:t>
            </a:r>
          </a:p>
          <a:p>
            <a:pPr algn="just"/>
            <a:r>
              <a:rPr lang="en-GB" sz="1900" noProof="0" dirty="0"/>
              <a:t>Ability to interpret technical drawings .</a:t>
            </a:r>
          </a:p>
          <a:p>
            <a:pPr algn="just"/>
            <a:r>
              <a:rPr lang="en-GB" sz="1900" noProof="0" dirty="0"/>
              <a:t>Candidates should hold certifications in Pfisterer CONNEX, Nexans, and Raychem termination types, or similar, and have proven experience.</a:t>
            </a:r>
          </a:p>
          <a:p>
            <a:pPr algn="just"/>
            <a:r>
              <a:rPr lang="en-GB" sz="1900" noProof="0" dirty="0"/>
              <a:t>Cable jointing and testing experience up to 52 kV.</a:t>
            </a:r>
          </a:p>
          <a:p>
            <a:pPr algn="just"/>
            <a:r>
              <a:rPr lang="en-GB" sz="1900" noProof="0" dirty="0"/>
              <a:t>Hands-on experience with diverse termination systems and a solid background in electrical and substation environments.</a:t>
            </a:r>
          </a:p>
          <a:p>
            <a:endParaRPr lang="en-GB" sz="1800" noProof="0" dirty="0"/>
          </a:p>
          <a:p>
            <a:endParaRPr lang="en-GB" noProof="0" dirty="0"/>
          </a:p>
        </p:txBody>
      </p:sp>
      <p:pic>
        <p:nvPicPr>
          <p:cNvPr id="12" name="Picture 11" descr="A red crescent moon with black text&#10;&#10;AI-generated content may be incorrect.">
            <a:extLst>
              <a:ext uri="{FF2B5EF4-FFF2-40B4-BE49-F238E27FC236}">
                <a16:creationId xmlns:a16="http://schemas.microsoft.com/office/drawing/2014/main" id="{5F2E5F63-B4A5-C514-9745-646F1521CF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3732" y="230188"/>
            <a:ext cx="2194564" cy="574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7939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913083-EE47-6F0C-41F4-0C63E349AA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518" y="-314609"/>
            <a:ext cx="10515600" cy="1325563"/>
          </a:xfrm>
        </p:spPr>
        <p:txBody>
          <a:bodyPr>
            <a:normAutofit/>
          </a:bodyPr>
          <a:lstStyle/>
          <a:p>
            <a:r>
              <a:rPr lang="en-GB" sz="4000" noProof="0" dirty="0"/>
              <a:t>Overhead Lines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2282D0-2780-540F-1D30-C2515D4883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9775" y="795338"/>
            <a:ext cx="5157787" cy="823912"/>
          </a:xfrm>
        </p:spPr>
        <p:txBody>
          <a:bodyPr/>
          <a:lstStyle/>
          <a:p>
            <a:r>
              <a:rPr lang="en-GB" noProof="0" dirty="0"/>
              <a:t>Patroller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ADC724-4E47-7FE7-D0BE-0E4755B02E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39774" y="1728221"/>
            <a:ext cx="5157787" cy="4664320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</a:pPr>
            <a:r>
              <a:rPr lang="en-GB" sz="1800" noProof="0" dirty="0"/>
              <a:t>Experience surveying OHL routes and carrying out visual inspections.</a:t>
            </a:r>
          </a:p>
          <a:p>
            <a:pPr algn="just">
              <a:lnSpc>
                <a:spcPct val="100000"/>
              </a:lnSpc>
            </a:pPr>
            <a:r>
              <a:rPr lang="en-GB" sz="1800" noProof="0" dirty="0"/>
              <a:t>Able to identify defects and record accurate data to ESB standards.</a:t>
            </a:r>
          </a:p>
          <a:p>
            <a:pPr algn="just">
              <a:lnSpc>
                <a:spcPct val="100000"/>
              </a:lnSpc>
            </a:pPr>
            <a:r>
              <a:rPr lang="en-GB" sz="1800" noProof="0" dirty="0"/>
              <a:t>Confident with mapping, documentation, and handheld data tools.</a:t>
            </a:r>
          </a:p>
          <a:p>
            <a:pPr algn="just">
              <a:lnSpc>
                <a:spcPct val="100000"/>
              </a:lnSpc>
            </a:pPr>
            <a:r>
              <a:rPr lang="en-GB" sz="1800" noProof="0" dirty="0"/>
              <a:t>Comfortable working outdoors in all conditions and navigating terrain.</a:t>
            </a:r>
          </a:p>
          <a:p>
            <a:pPr algn="just">
              <a:lnSpc>
                <a:spcPct val="100000"/>
              </a:lnSpc>
            </a:pPr>
            <a:r>
              <a:rPr lang="en-GB" sz="1800" noProof="0" dirty="0"/>
              <a:t>Strong customer interaction skills with landowners and the public.</a:t>
            </a:r>
          </a:p>
          <a:p>
            <a:pPr algn="just">
              <a:lnSpc>
                <a:spcPct val="100000"/>
              </a:lnSpc>
            </a:pPr>
            <a:r>
              <a:rPr lang="en-GB" sz="1800" noProof="0" dirty="0"/>
              <a:t>Good organisation, attention to detail, and ability to work independently.</a:t>
            </a:r>
          </a:p>
          <a:p>
            <a:pPr algn="just">
              <a:lnSpc>
                <a:spcPct val="100000"/>
              </a:lnSpc>
            </a:pPr>
            <a:r>
              <a:rPr lang="en-GB" sz="1800" noProof="0" dirty="0"/>
              <a:t>Full valid Irish/EU driving license (must-have)</a:t>
            </a:r>
          </a:p>
          <a:p>
            <a:pPr algn="just">
              <a:lnSpc>
                <a:spcPct val="100000"/>
              </a:lnSpc>
            </a:pPr>
            <a:r>
              <a:rPr lang="en-GB" sz="1800" noProof="0" dirty="0"/>
              <a:t>Basic computer skills.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95B8753-FFA3-7DDC-D2D1-A120A7AB22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94440" y="755368"/>
            <a:ext cx="5183188" cy="823912"/>
          </a:xfrm>
        </p:spPr>
        <p:txBody>
          <a:bodyPr/>
          <a:lstStyle/>
          <a:p>
            <a:r>
              <a:rPr lang="en-GB" noProof="0" dirty="0"/>
              <a:t>Overhead Lines Worker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B9C873-432D-08CA-8163-5AA76910775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94441" y="1692842"/>
            <a:ext cx="5502879" cy="4664321"/>
          </a:xfrm>
        </p:spPr>
        <p:txBody>
          <a:bodyPr>
            <a:normAutofit/>
          </a:bodyPr>
          <a:lstStyle/>
          <a:p>
            <a:r>
              <a:rPr lang="en-US" sz="1800" noProof="0" dirty="0"/>
              <a:t>Experienced working on LV/MV OHL networks (38KV up to 220KV)</a:t>
            </a:r>
          </a:p>
          <a:p>
            <a:r>
              <a:rPr lang="en-US" sz="1800" noProof="0" dirty="0"/>
              <a:t>Skilled in climbing and working at height on poles and towers</a:t>
            </a:r>
          </a:p>
          <a:p>
            <a:r>
              <a:rPr lang="en-US" sz="1800" noProof="0" dirty="0"/>
              <a:t>Able to follow work instructions and operate within safety, ESB, and company standards</a:t>
            </a:r>
          </a:p>
          <a:p>
            <a:r>
              <a:rPr lang="en-US" sz="1800" noProof="0" dirty="0"/>
              <a:t>Competent in replacing/erecting equipment, splicing/terminating conductors, and fitting/removing earths</a:t>
            </a:r>
          </a:p>
          <a:p>
            <a:r>
              <a:rPr lang="en-US" sz="1800" noProof="0" dirty="0"/>
              <a:t>Capable of voltage testing, polarity checks, and basic quality control</a:t>
            </a:r>
          </a:p>
          <a:p>
            <a:r>
              <a:rPr lang="en-US" sz="1800" noProof="0" dirty="0"/>
              <a:t>Must provide training records and </a:t>
            </a:r>
            <a:r>
              <a:rPr lang="en-US" sz="1800" noProof="0" dirty="0" err="1"/>
              <a:t>authorisations</a:t>
            </a:r>
            <a:endParaRPr lang="en-US" sz="1800" noProof="0" dirty="0"/>
          </a:p>
          <a:p>
            <a:r>
              <a:rPr lang="en-GB" sz="1800" dirty="0"/>
              <a:t>Full valid Irish/EU driving license</a:t>
            </a:r>
            <a:endParaRPr lang="en-GB" sz="1800" noProof="0" dirty="0"/>
          </a:p>
        </p:txBody>
      </p:sp>
      <p:pic>
        <p:nvPicPr>
          <p:cNvPr id="11" name="Picture 10" descr="A red crescent moon with black text&#10;&#10;AI-generated content may be incorrect.">
            <a:extLst>
              <a:ext uri="{FF2B5EF4-FFF2-40B4-BE49-F238E27FC236}">
                <a16:creationId xmlns:a16="http://schemas.microsoft.com/office/drawing/2014/main" id="{2E4F9B98-E4CD-7457-0B59-93A998E342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3732" y="230188"/>
            <a:ext cx="2194564" cy="574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8204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32CA659-DA0E-36B9-AD84-DD42D936B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221" y="230188"/>
            <a:ext cx="10515600" cy="1325563"/>
          </a:xfrm>
        </p:spPr>
        <p:txBody>
          <a:bodyPr>
            <a:normAutofit/>
          </a:bodyPr>
          <a:lstStyle/>
          <a:p>
            <a:r>
              <a:rPr lang="en-GB" sz="4000" noProof="0" dirty="0"/>
              <a:t>Overhead Lines 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03C1251-99C0-D51A-07E6-74FFA38DDF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8328" y="1338943"/>
            <a:ext cx="10635343" cy="4685620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en-GB" sz="2600" b="1" noProof="0" dirty="0"/>
              <a:t>Project Manager Overhead Lines</a:t>
            </a:r>
          </a:p>
          <a:p>
            <a:pPr marL="0" indent="0" algn="just">
              <a:buNone/>
            </a:pPr>
            <a:endParaRPr lang="en-GB" sz="1600" b="1" noProof="0" dirty="0"/>
          </a:p>
          <a:p>
            <a:pPr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sz="1900" noProof="0" dirty="0">
                <a:latin typeface="Arial" panose="020B0604020202020204" pitchFamily="34" charset="0"/>
              </a:rPr>
              <a:t>Proven experience delivering OHL projects (LV–400kV)</a:t>
            </a:r>
          </a:p>
          <a:p>
            <a:pPr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sz="1900" noProof="0" dirty="0">
                <a:latin typeface="Arial" panose="020B0604020202020204" pitchFamily="34" charset="0"/>
              </a:rPr>
              <a:t>Strong understanding of OHL construction, design, and electrical equipment</a:t>
            </a:r>
          </a:p>
          <a:p>
            <a:pPr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sz="1900" noProof="0" dirty="0">
                <a:latin typeface="Arial" panose="020B0604020202020204" pitchFamily="34" charset="0"/>
              </a:rPr>
              <a:t>Solid background in safety management and ESB/industry standards</a:t>
            </a:r>
          </a:p>
          <a:p>
            <a:pPr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sz="1900" noProof="0" dirty="0">
                <a:latin typeface="Arial" panose="020B0604020202020204" pitchFamily="34" charset="0"/>
              </a:rPr>
              <a:t>Ability to manage project scope, budgets, risks, and timelines</a:t>
            </a:r>
          </a:p>
          <a:p>
            <a:pPr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sz="1900" noProof="0" dirty="0">
                <a:latin typeface="Arial" panose="020B0604020202020204" pitchFamily="34" charset="0"/>
              </a:rPr>
              <a:t>Skilled in leading project teams and coordinating contractors</a:t>
            </a:r>
          </a:p>
          <a:p>
            <a:pPr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sz="1900" noProof="0" dirty="0">
                <a:latin typeface="Arial" panose="020B0604020202020204" pitchFamily="34" charset="0"/>
              </a:rPr>
              <a:t>Confident communicating with clients, stakeholders, and site teams</a:t>
            </a:r>
          </a:p>
          <a:p>
            <a:pPr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sz="1900" noProof="0" dirty="0">
                <a:latin typeface="Arial" panose="020B0604020202020204" pitchFamily="34" charset="0"/>
              </a:rPr>
              <a:t>Competent in site inspections, progress monitoring, and safety audits</a:t>
            </a:r>
          </a:p>
          <a:p>
            <a:pPr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sz="1900" noProof="0" dirty="0">
                <a:latin typeface="Arial" panose="020B0604020202020204" pitchFamily="34" charset="0"/>
              </a:rPr>
              <a:t>Strong IT, reporting, and documentation skills</a:t>
            </a:r>
          </a:p>
          <a:p>
            <a:pPr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sz="1900" noProof="0" dirty="0">
                <a:latin typeface="Arial" panose="020B0604020202020204" pitchFamily="34" charset="0"/>
              </a:rPr>
              <a:t>Full Irish/EU driving license</a:t>
            </a:r>
          </a:p>
          <a:p>
            <a:pPr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sz="1900" b="1" noProof="0" dirty="0">
                <a:latin typeface="Arial" panose="020B0604020202020204" pitchFamily="34" charset="0"/>
              </a:rPr>
              <a:t>Desirable:</a:t>
            </a:r>
            <a:r>
              <a:rPr lang="en-GB" sz="1900" noProof="0" dirty="0">
                <a:latin typeface="Arial" panose="020B0604020202020204" pitchFamily="34" charset="0"/>
              </a:rPr>
              <a:t> Experience with ESB OHL networks</a:t>
            </a:r>
          </a:p>
          <a:p>
            <a:endParaRPr lang="en-GB" b="1" noProof="0" dirty="0"/>
          </a:p>
          <a:p>
            <a:endParaRPr lang="en-GB" b="1" noProof="0" dirty="0"/>
          </a:p>
        </p:txBody>
      </p:sp>
      <p:pic>
        <p:nvPicPr>
          <p:cNvPr id="11" name="Picture 10" descr="A red crescent moon with black text&#10;&#10;AI-generated content may be incorrect.">
            <a:extLst>
              <a:ext uri="{FF2B5EF4-FFF2-40B4-BE49-F238E27FC236}">
                <a16:creationId xmlns:a16="http://schemas.microsoft.com/office/drawing/2014/main" id="{43454312-1DEC-5051-6D2B-448AA01FE9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3732" y="230188"/>
            <a:ext cx="2194564" cy="574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2718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30CE98-BF19-9B00-8DAA-A5858A380F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429" y="-145129"/>
            <a:ext cx="10515600" cy="1325563"/>
          </a:xfrm>
        </p:spPr>
        <p:txBody>
          <a:bodyPr>
            <a:normAutofit/>
          </a:bodyPr>
          <a:lstStyle/>
          <a:p>
            <a:r>
              <a:rPr lang="en-GB" sz="4000" dirty="0"/>
              <a:t>Civils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B6B1FD-0569-B059-1A31-83D5F4876A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5442" y="768478"/>
            <a:ext cx="5157787" cy="823912"/>
          </a:xfrm>
        </p:spPr>
        <p:txBody>
          <a:bodyPr/>
          <a:lstStyle/>
          <a:p>
            <a:r>
              <a:rPr lang="en-GB" b="1" dirty="0"/>
              <a:t>On site Project Manager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5DB21DE-34B7-CC36-4E9C-C1984B43AA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5429" y="1749229"/>
            <a:ext cx="4985657" cy="4828211"/>
          </a:xfrm>
        </p:spPr>
        <p:txBody>
          <a:bodyPr>
            <a:noAutofit/>
          </a:bodyPr>
          <a:lstStyle/>
          <a:p>
            <a:pPr algn="just"/>
            <a:r>
              <a:rPr lang="en-US" sz="1800" dirty="0"/>
              <a:t>Experienced in civils, utilities, trenching, ducting, and cable works</a:t>
            </a:r>
          </a:p>
          <a:p>
            <a:pPr algn="just"/>
            <a:r>
              <a:rPr lang="en-US" sz="1800" dirty="0"/>
              <a:t>Proven track record managing projects up to €10M</a:t>
            </a:r>
          </a:p>
          <a:p>
            <a:pPr algn="just"/>
            <a:r>
              <a:rPr lang="en-US" sz="1800" dirty="0"/>
              <a:t>Strong leadership, communication, and client-facing skills</a:t>
            </a:r>
          </a:p>
          <a:p>
            <a:pPr algn="just"/>
            <a:r>
              <a:rPr lang="en-US" sz="1800" dirty="0"/>
              <a:t>Ensures full H&amp;S compliance and maintains project standards</a:t>
            </a:r>
          </a:p>
          <a:p>
            <a:pPr algn="just"/>
            <a:r>
              <a:rPr lang="en-US" sz="1800" dirty="0"/>
              <a:t>Commercially aware with solid cost and subcontract understanding</a:t>
            </a:r>
          </a:p>
          <a:p>
            <a:pPr algn="just"/>
            <a:r>
              <a:rPr lang="en-GB" sz="1800" dirty="0"/>
              <a:t>Full valid Irish/EU driving license </a:t>
            </a:r>
          </a:p>
          <a:p>
            <a:pPr algn="just"/>
            <a:r>
              <a:rPr lang="en-US" sz="1800" dirty="0"/>
              <a:t>Experience in the power industry</a:t>
            </a:r>
          </a:p>
          <a:p>
            <a:pPr algn="just"/>
            <a:r>
              <a:rPr lang="en-US" sz="1800" dirty="0"/>
              <a:t>Educated in Project Management or Civil Engineering</a:t>
            </a:r>
            <a:endParaRPr lang="en-GB" sz="180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A12D619-9033-0387-D431-4B59EC42CE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68582" y="768478"/>
            <a:ext cx="5183188" cy="823912"/>
          </a:xfrm>
        </p:spPr>
        <p:txBody>
          <a:bodyPr/>
          <a:lstStyle/>
          <a:p>
            <a:r>
              <a:rPr lang="en-GB" b="1" dirty="0"/>
              <a:t>Site Engineer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CC12385-BD2D-7413-5026-0FB48AB211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68582" y="1772686"/>
            <a:ext cx="5183188" cy="4752011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en-US" dirty="0"/>
              <a:t>Civil Engineering–related qualification</a:t>
            </a:r>
          </a:p>
          <a:p>
            <a:pPr algn="just"/>
            <a:r>
              <a:rPr lang="en-US" dirty="0"/>
              <a:t>Experienced in setting out using Trimble GPS or similar</a:t>
            </a:r>
          </a:p>
          <a:p>
            <a:pPr algn="just"/>
            <a:r>
              <a:rPr lang="en-US" dirty="0"/>
              <a:t>Able to record accurate as-laid data and produce as-laid drawings</a:t>
            </a:r>
          </a:p>
          <a:p>
            <a:pPr algn="just"/>
            <a:r>
              <a:rPr lang="en-US" dirty="0"/>
              <a:t>Monitors material and workmanship quality on site</a:t>
            </a:r>
          </a:p>
          <a:p>
            <a:pPr algn="just"/>
            <a:r>
              <a:rPr lang="en-US" dirty="0"/>
              <a:t>Carries out daily checks, measurements, and updates using company apps</a:t>
            </a:r>
          </a:p>
          <a:p>
            <a:pPr algn="just"/>
            <a:r>
              <a:rPr lang="en-US" dirty="0"/>
              <a:t>Ensures full compliance with Health &amp; Safety standards</a:t>
            </a:r>
          </a:p>
          <a:p>
            <a:pPr algn="just"/>
            <a:r>
              <a:rPr lang="en-US" dirty="0"/>
              <a:t>Strong IT skills, including Microsoft packages</a:t>
            </a:r>
          </a:p>
          <a:p>
            <a:pPr algn="just"/>
            <a:r>
              <a:rPr lang="en-US" dirty="0"/>
              <a:t>Full Irish/EU driving license (must-have)</a:t>
            </a:r>
          </a:p>
          <a:p>
            <a:pPr algn="just"/>
            <a:r>
              <a:rPr lang="en-US" dirty="0"/>
              <a:t>Utilities sector experience, AutoCAD skills, Total Station use, knowledge of roadworks &amp; </a:t>
            </a:r>
            <a:r>
              <a:rPr lang="en-US" dirty="0" err="1"/>
              <a:t>MapRoad</a:t>
            </a:r>
            <a:r>
              <a:rPr lang="en-US" dirty="0"/>
              <a:t> system, civil engineering qualification.</a:t>
            </a:r>
            <a:endParaRPr lang="en-GB" dirty="0"/>
          </a:p>
        </p:txBody>
      </p:sp>
      <p:pic>
        <p:nvPicPr>
          <p:cNvPr id="9" name="Picture 8" descr="A red crescent moon with black text&#10;&#10;AI-generated content may be incorrect.">
            <a:extLst>
              <a:ext uri="{FF2B5EF4-FFF2-40B4-BE49-F238E27FC236}">
                <a16:creationId xmlns:a16="http://schemas.microsoft.com/office/drawing/2014/main" id="{3828CC1E-6A91-51E1-234C-25EBEED3D8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3732" y="230188"/>
            <a:ext cx="2194564" cy="574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3433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AA1523-97EA-63A7-E143-C073098455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0BE3BB-5B11-6F60-BBC0-78034696FD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429" y="0"/>
            <a:ext cx="10515600" cy="1325563"/>
          </a:xfrm>
        </p:spPr>
        <p:txBody>
          <a:bodyPr>
            <a:normAutofit/>
          </a:bodyPr>
          <a:lstStyle/>
          <a:p>
            <a:r>
              <a:rPr lang="en-GB" sz="4000" dirty="0"/>
              <a:t>Civils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9E61A1-05C9-CE3D-E7E1-050789E308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5442" y="913607"/>
            <a:ext cx="5157787" cy="823912"/>
          </a:xfrm>
        </p:spPr>
        <p:txBody>
          <a:bodyPr/>
          <a:lstStyle/>
          <a:p>
            <a:r>
              <a:rPr lang="en-GB" dirty="0"/>
              <a:t>Road Opening License Coordinator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07E6354-3F3A-D672-95B6-694E20996E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5429" y="1844732"/>
            <a:ext cx="5562147" cy="4828211"/>
          </a:xfrm>
        </p:spPr>
        <p:txBody>
          <a:bodyPr>
            <a:noAutofit/>
          </a:bodyPr>
          <a:lstStyle/>
          <a:p>
            <a:pPr algn="just"/>
            <a:r>
              <a:rPr lang="en-US" sz="1800" dirty="0"/>
              <a:t>Strong experience with </a:t>
            </a:r>
            <a:r>
              <a:rPr lang="en-US" sz="1800" dirty="0" err="1"/>
              <a:t>Maproad</a:t>
            </a:r>
            <a:r>
              <a:rPr lang="en-US" sz="1800" dirty="0"/>
              <a:t> Licensing &amp; Public Roads Guidelines</a:t>
            </a:r>
          </a:p>
          <a:p>
            <a:pPr algn="just"/>
            <a:r>
              <a:rPr lang="en-US" sz="1800" dirty="0"/>
              <a:t>Skilled in preparing, submitting, and managing Road Opening </a:t>
            </a:r>
            <a:r>
              <a:rPr lang="en-US" sz="1800" dirty="0" err="1"/>
              <a:t>Licences</a:t>
            </a:r>
            <a:endParaRPr lang="en-US" sz="1800" dirty="0"/>
          </a:p>
          <a:p>
            <a:pPr algn="just"/>
            <a:r>
              <a:rPr lang="en-US" sz="1800" dirty="0"/>
              <a:t>Able to review &amp; coordinate Traffic Management Plans</a:t>
            </a:r>
          </a:p>
          <a:p>
            <a:pPr algn="just"/>
            <a:r>
              <a:rPr lang="en-US" sz="1800" dirty="0"/>
              <a:t>Excellent client/stakeholder communication</a:t>
            </a:r>
          </a:p>
          <a:p>
            <a:pPr algn="just"/>
            <a:r>
              <a:rPr lang="en-US" sz="1800" dirty="0"/>
              <a:t>Highly </a:t>
            </a:r>
            <a:r>
              <a:rPr lang="en-US" sz="1800" dirty="0" err="1"/>
              <a:t>organised</a:t>
            </a:r>
            <a:r>
              <a:rPr lang="en-US" sz="1800" dirty="0"/>
              <a:t> with ability to manage multiple projects</a:t>
            </a:r>
          </a:p>
          <a:p>
            <a:pPr algn="just"/>
            <a:r>
              <a:rPr lang="en-US" sz="1800" dirty="0"/>
              <a:t>Proficient with IT systems &amp; Excel</a:t>
            </a:r>
          </a:p>
          <a:p>
            <a:pPr algn="just"/>
            <a:r>
              <a:rPr lang="en-US" sz="1800" b="1" dirty="0"/>
              <a:t>Desired </a:t>
            </a:r>
            <a:r>
              <a:rPr lang="en-US" sz="1800" dirty="0"/>
              <a:t>RMO Advanced, SLG/CSCS, mapping systems, COINS, utility industry experience</a:t>
            </a:r>
            <a:endParaRPr lang="en-GB" sz="180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3096BB3-AA7A-7756-01BA-394DEE15FA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68582" y="912331"/>
            <a:ext cx="5183188" cy="823912"/>
          </a:xfrm>
        </p:spPr>
        <p:txBody>
          <a:bodyPr/>
          <a:lstStyle/>
          <a:p>
            <a:r>
              <a:rPr lang="en-GB" dirty="0"/>
              <a:t>Excavator Driver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6E44C7D-A0DD-C047-C041-D892736F740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68582" y="1844732"/>
            <a:ext cx="4682447" cy="4174103"/>
          </a:xfrm>
        </p:spPr>
        <p:txBody>
          <a:bodyPr>
            <a:normAutofit/>
          </a:bodyPr>
          <a:lstStyle/>
          <a:p>
            <a:pPr algn="just"/>
            <a:r>
              <a:rPr lang="en-US" sz="1800" dirty="0"/>
              <a:t>Valid C </a:t>
            </a:r>
            <a:r>
              <a:rPr lang="en-US" sz="1800" dirty="0" err="1"/>
              <a:t>Licence</a:t>
            </a:r>
            <a:r>
              <a:rPr lang="en-US" sz="1800" dirty="0"/>
              <a:t> and Digital Tachograph Card</a:t>
            </a:r>
          </a:p>
          <a:p>
            <a:pPr algn="just"/>
            <a:r>
              <a:rPr lang="en-US" sz="1800" dirty="0"/>
              <a:t>CPC certified with strong knowledge of driving/working time rules</a:t>
            </a:r>
          </a:p>
          <a:p>
            <a:pPr algn="just"/>
            <a:r>
              <a:rPr lang="en-US" sz="1800" dirty="0"/>
              <a:t>Experienced in lorry-mounted crane &amp; grab operation</a:t>
            </a:r>
          </a:p>
          <a:p>
            <a:pPr algn="just"/>
            <a:r>
              <a:rPr lang="en-US" sz="1800" dirty="0"/>
              <a:t>Safe, competent driver in urban/city environments</a:t>
            </a:r>
          </a:p>
          <a:p>
            <a:pPr algn="just"/>
            <a:r>
              <a:rPr lang="en-US" sz="1800" dirty="0"/>
              <a:t>Ability to complete vehicle checks and site risk assessments</a:t>
            </a:r>
          </a:p>
          <a:p>
            <a:pPr algn="just"/>
            <a:r>
              <a:rPr lang="en-US" sz="1800" dirty="0"/>
              <a:t>Strong teamwork and communication skills</a:t>
            </a:r>
          </a:p>
          <a:p>
            <a:pPr algn="just"/>
            <a:r>
              <a:rPr lang="en-US" sz="1800" b="1" dirty="0"/>
              <a:t>Preferred</a:t>
            </a:r>
            <a:r>
              <a:rPr lang="en-US" sz="1800" dirty="0"/>
              <a:t> Safe Pass, Manual Handling, CE </a:t>
            </a:r>
            <a:r>
              <a:rPr lang="en-US" sz="1800" dirty="0" err="1"/>
              <a:t>Licence</a:t>
            </a:r>
            <a:r>
              <a:rPr lang="en-US" sz="1800" dirty="0"/>
              <a:t>, 360 Excavator experience</a:t>
            </a:r>
            <a:endParaRPr lang="en-GB" sz="1800" dirty="0"/>
          </a:p>
        </p:txBody>
      </p:sp>
      <p:pic>
        <p:nvPicPr>
          <p:cNvPr id="9" name="Picture 8" descr="A red crescent moon with black text&#10;&#10;AI-generated content may be incorrect.">
            <a:extLst>
              <a:ext uri="{FF2B5EF4-FFF2-40B4-BE49-F238E27FC236}">
                <a16:creationId xmlns:a16="http://schemas.microsoft.com/office/drawing/2014/main" id="{98124359-5DFA-3CBF-8117-BEB5F71734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3732" y="230188"/>
            <a:ext cx="2194564" cy="574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4229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AB928AE-56A7-CA39-928C-F1A8B781B4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/>
              <a:t>Plant, Transport and Procurement 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688DBE1-E772-92C0-1A67-8136CCAEDF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GB" sz="2400" b="1" dirty="0"/>
              <a:t>Logistics Support Operative</a:t>
            </a:r>
          </a:p>
          <a:p>
            <a:pPr algn="just"/>
            <a:r>
              <a:rPr lang="en-US" sz="1800" dirty="0"/>
              <a:t>Experience in industrial/construction or depot environments</a:t>
            </a:r>
          </a:p>
          <a:p>
            <a:pPr algn="just"/>
            <a:r>
              <a:rPr lang="en-US" sz="1800" dirty="0"/>
              <a:t>Skilled in handling stock, materials, plant, and equipment</a:t>
            </a:r>
          </a:p>
          <a:p>
            <a:pPr algn="just"/>
            <a:r>
              <a:rPr lang="en-US" sz="1800" dirty="0"/>
              <a:t>Strong accuracy in record-keeping and paperwork control</a:t>
            </a:r>
          </a:p>
          <a:p>
            <a:pPr algn="just"/>
            <a:r>
              <a:rPr lang="en-US" sz="1800" dirty="0"/>
              <a:t>Confident with Microsoft Office</a:t>
            </a:r>
          </a:p>
          <a:p>
            <a:pPr algn="just"/>
            <a:r>
              <a:rPr lang="en-US" sz="1800" dirty="0"/>
              <a:t>Able to maintain a safe, tidy, </a:t>
            </a:r>
            <a:r>
              <a:rPr lang="en-US" sz="1800" dirty="0" err="1"/>
              <a:t>organised</a:t>
            </a:r>
            <a:r>
              <a:rPr lang="en-US" sz="1800" dirty="0"/>
              <a:t> depot/work area</a:t>
            </a:r>
          </a:p>
          <a:p>
            <a:pPr algn="just"/>
            <a:r>
              <a:rPr lang="en-US" sz="1800" dirty="0"/>
              <a:t>Supports deliveries, collections, and asset tracking</a:t>
            </a:r>
          </a:p>
          <a:p>
            <a:pPr algn="just"/>
            <a:r>
              <a:rPr lang="en-US" sz="1800" dirty="0"/>
              <a:t>Full clean Irish/ EU driving license </a:t>
            </a:r>
          </a:p>
          <a:p>
            <a:pPr algn="just"/>
            <a:r>
              <a:rPr lang="en-US" sz="1800" b="1" dirty="0"/>
              <a:t>Desired</a:t>
            </a:r>
            <a:r>
              <a:rPr lang="en-US" sz="1800" dirty="0"/>
              <a:t> C/C1E </a:t>
            </a:r>
            <a:r>
              <a:rPr lang="en-US" sz="1800" dirty="0" err="1"/>
              <a:t>licence</a:t>
            </a:r>
            <a:r>
              <a:rPr lang="en-US" sz="1800" dirty="0"/>
              <a:t>, Safe Pass, CSCS</a:t>
            </a:r>
            <a:endParaRPr lang="en-GB" sz="1800" dirty="0"/>
          </a:p>
        </p:txBody>
      </p:sp>
      <p:pic>
        <p:nvPicPr>
          <p:cNvPr id="11" name="Picture 10" descr="A red crescent moon with black text&#10;&#10;AI-generated content may be incorrect.">
            <a:extLst>
              <a:ext uri="{FF2B5EF4-FFF2-40B4-BE49-F238E27FC236}">
                <a16:creationId xmlns:a16="http://schemas.microsoft.com/office/drawing/2014/main" id="{A24D3AA1-2C0B-9AB7-DAC9-0C08F347BD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3732" y="230188"/>
            <a:ext cx="2194564" cy="574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3082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D0F2F8-1FC1-2F74-8459-17F9B8517E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/>
              <a:t>Why Choose Reach Active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CF039D-652E-9331-43CA-D86D599544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1800" b="1" dirty="0"/>
              <a:t>Strong career progression, </a:t>
            </a:r>
            <a:r>
              <a:rPr lang="en-US" sz="1800" dirty="0"/>
              <a:t>real opportunities to grow, and upskill.</a:t>
            </a:r>
          </a:p>
          <a:p>
            <a:pPr algn="just"/>
            <a:r>
              <a:rPr lang="en-US" sz="1800" b="1" dirty="0"/>
              <a:t>Diverse engineering projects</a:t>
            </a:r>
            <a:r>
              <a:rPr lang="en-US" sz="1800" dirty="0"/>
              <a:t> across power, utilities, substations, overhead lines &amp; underground networks.</a:t>
            </a:r>
          </a:p>
          <a:p>
            <a:pPr algn="just"/>
            <a:r>
              <a:rPr lang="en-US" sz="1800" b="1" dirty="0"/>
              <a:t>Industry-leading training &amp; development</a:t>
            </a:r>
            <a:r>
              <a:rPr lang="en-US" sz="1800" dirty="0"/>
              <a:t>, including mentorship and certification support.</a:t>
            </a:r>
          </a:p>
          <a:p>
            <a:pPr algn="just"/>
            <a:r>
              <a:rPr lang="en-US" sz="1800" b="1" dirty="0"/>
              <a:t>Safety-first culture</a:t>
            </a:r>
            <a:r>
              <a:rPr lang="en-US" sz="1800" dirty="0"/>
              <a:t> with a commitment to zero harm.</a:t>
            </a:r>
          </a:p>
          <a:p>
            <a:pPr algn="just"/>
            <a:r>
              <a:rPr lang="en-US" sz="1800" b="1" dirty="0"/>
              <a:t>Supportive, collaborative teams</a:t>
            </a:r>
            <a:r>
              <a:rPr lang="en-US" sz="1800" dirty="0"/>
              <a:t> built on respect, integrity, and excellence.</a:t>
            </a:r>
          </a:p>
          <a:p>
            <a:pPr algn="just"/>
            <a:r>
              <a:rPr lang="en-US" sz="1800" b="1" dirty="0"/>
              <a:t>Stable, expanding business</a:t>
            </a:r>
            <a:r>
              <a:rPr lang="en-US" sz="1800" dirty="0"/>
              <a:t> operating across Ireland &amp; the UK with long-term project pipelines.</a:t>
            </a:r>
          </a:p>
          <a:p>
            <a:endParaRPr lang="en-GB" dirty="0"/>
          </a:p>
        </p:txBody>
      </p:sp>
      <p:pic>
        <p:nvPicPr>
          <p:cNvPr id="4" name="Picture 3" descr="A red crescent moon with black text&#10;&#10;AI-generated content may be incorrect.">
            <a:extLst>
              <a:ext uri="{FF2B5EF4-FFF2-40B4-BE49-F238E27FC236}">
                <a16:creationId xmlns:a16="http://schemas.microsoft.com/office/drawing/2014/main" id="{F4672132-5C91-5E1C-4726-49146E77B1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3732" y="230188"/>
            <a:ext cx="2194564" cy="574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6767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40CCA44CF115C47BF8BAE2B6A45D74C" ma:contentTypeVersion="16" ma:contentTypeDescription="Create a new document." ma:contentTypeScope="" ma:versionID="f598db8fd9cebed2e463e29ab9acbf43">
  <xsd:schema xmlns:xsd="http://www.w3.org/2001/XMLSchema" xmlns:xs="http://www.w3.org/2001/XMLSchema" xmlns:p="http://schemas.microsoft.com/office/2006/metadata/properties" xmlns:ns2="369a70b5-979e-46d1-af7c-b532cae02f16" xmlns:ns3="ce1348a1-e77a-4182-bb30-37d54967e58d" targetNamespace="http://schemas.microsoft.com/office/2006/metadata/properties" ma:root="true" ma:fieldsID="6c63b9895ce362fef8d0d096fc240aa9" ns2:_="" ns3:_="">
    <xsd:import namespace="369a70b5-979e-46d1-af7c-b532cae02f16"/>
    <xsd:import namespace="ce1348a1-e77a-4182-bb30-37d54967e58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bjectDetectorVersion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69a70b5-979e-46d1-af7c-b532cae02f1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790a3ac6-2e28-4701-ab95-9825e7327f5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1348a1-e77a-4182-bb30-37d54967e58d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7d820e9c-1329-4dc7-a954-d8cf5872d83b}" ma:internalName="TaxCatchAll" ma:showField="CatchAllData" ma:web="ce1348a1-e77a-4182-bb30-37d54967e58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69a70b5-979e-46d1-af7c-b532cae02f16">
      <Terms xmlns="http://schemas.microsoft.com/office/infopath/2007/PartnerControls"/>
    </lcf76f155ced4ddcb4097134ff3c332f>
    <TaxCatchAll xmlns="ce1348a1-e77a-4182-bb30-37d54967e58d" xsi:nil="true"/>
  </documentManagement>
</p:properties>
</file>

<file path=customXml/itemProps1.xml><?xml version="1.0" encoding="utf-8"?>
<ds:datastoreItem xmlns:ds="http://schemas.openxmlformats.org/officeDocument/2006/customXml" ds:itemID="{BABBEE95-6E75-4CED-A7F5-DFC46C5AA653}"/>
</file>

<file path=customXml/itemProps2.xml><?xml version="1.0" encoding="utf-8"?>
<ds:datastoreItem xmlns:ds="http://schemas.openxmlformats.org/officeDocument/2006/customXml" ds:itemID="{DD669090-0E1C-4BB8-9508-F70D0B70C78A}"/>
</file>

<file path=customXml/itemProps3.xml><?xml version="1.0" encoding="utf-8"?>
<ds:datastoreItem xmlns:ds="http://schemas.openxmlformats.org/officeDocument/2006/customXml" ds:itemID="{442C327E-EFBC-4D75-8B44-7AF0E6A254ED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1364</TotalTime>
  <Words>1090</Words>
  <Application>Microsoft Office PowerPoint</Application>
  <PresentationFormat>Widescreen</PresentationFormat>
  <Paragraphs>121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Aptos</vt:lpstr>
      <vt:lpstr>Aptos Display</vt:lpstr>
      <vt:lpstr>Arial</vt:lpstr>
      <vt:lpstr>Office Theme</vt:lpstr>
      <vt:lpstr>Current Career Opportunities at Reach Active</vt:lpstr>
      <vt:lpstr>About Reach Active</vt:lpstr>
      <vt:lpstr>Substations </vt:lpstr>
      <vt:lpstr>Overhead Lines </vt:lpstr>
      <vt:lpstr>Overhead Lines </vt:lpstr>
      <vt:lpstr>Civils</vt:lpstr>
      <vt:lpstr>Civils</vt:lpstr>
      <vt:lpstr>Plant, Transport and Procurement </vt:lpstr>
      <vt:lpstr>Why Choose Reach Active</vt:lpstr>
      <vt:lpstr>Your Next Opportunity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Iris Martins</dc:creator>
  <cp:lastModifiedBy>Iris Martins</cp:lastModifiedBy>
  <cp:revision>4</cp:revision>
  <dcterms:created xsi:type="dcterms:W3CDTF">2025-11-21T12:01:22Z</dcterms:created>
  <dcterms:modified xsi:type="dcterms:W3CDTF">2025-11-24T13:46:42Z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0x010100F40CCA44CF115C47BF8BAE2B6A45D74C</vt:lpwstr>
  </property>
</Properties>
</file>