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Montserrat" panose="00000500000000000000" pitchFamily="2" charset="0"/>
      <p:regular r:id="rId13"/>
      <p:bold r:id="rId14"/>
      <p:italic r:id="rId15"/>
      <p:boldItalic r:id="rId16"/>
    </p:embeddedFont>
    <p:embeddedFont>
      <p:font typeface="Montserrat Bold" panose="00000800000000000000" charset="0"/>
      <p:regular r:id="rId17"/>
      <p:bold r:id="rId18"/>
    </p:embeddedFont>
    <p:embeddedFont>
      <p:font typeface="Montserrat Italics" panose="020B0604020202020204" charset="0"/>
      <p:regular r:id="rId19"/>
    </p:embeddedFont>
    <p:embeddedFont>
      <p:font typeface="Montserrat Ultra-Bold" panose="020B0604020202020204" charset="0"/>
      <p:regular r:id="rId20"/>
    </p:embeddedFont>
    <p:embeddedFont>
      <p:font typeface="Montserrat Ultra-Bold Italic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63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DCC2A-A3A0-4AED-A092-BC073054A39A}" type="datetimeFigureOut">
              <a:rPr lang="de-DE" smtClean="0"/>
              <a:t>04.06.2025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ACD2C-47C7-433E-BA14-9ED2C6E4B05C}" type="slidenum">
              <a:rPr lang="de-DE" smtClean="0"/>
              <a:t>‹Nr.›</a:t>
            </a:fld>
            <a:endParaRPr lang="de-DE"/>
          </a:p>
        </p:txBody>
      </p:sp>
    </p:spTree>
    <p:extLst>
      <p:ext uri="{BB962C8B-B14F-4D97-AF65-F5344CB8AC3E}">
        <p14:creationId xmlns:p14="http://schemas.microsoft.com/office/powerpoint/2010/main" val="412660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sincerely appreciate the opportunity to introduce our company and share more about what we do.</a:t>
            </a:r>
            <a:endParaRPr lang="de-DE" dirty="0"/>
          </a:p>
          <a:p>
            <a:endParaRPr lang="de-DE" dirty="0"/>
          </a:p>
        </p:txBody>
      </p:sp>
      <p:sp>
        <p:nvSpPr>
          <p:cNvPr id="4" name="Foliennummernplatzhalter 3"/>
          <p:cNvSpPr>
            <a:spLocks noGrp="1"/>
          </p:cNvSpPr>
          <p:nvPr>
            <p:ph type="sldNum" sz="quarter" idx="5"/>
          </p:nvPr>
        </p:nvSpPr>
        <p:spPr/>
        <p:txBody>
          <a:bodyPr/>
          <a:lstStyle/>
          <a:p>
            <a:fld id="{04FACD2C-47C7-433E-BA14-9ED2C6E4B05C}" type="slidenum">
              <a:rPr lang="de-DE" smtClean="0"/>
              <a:t>1</a:t>
            </a:fld>
            <a:endParaRPr lang="de-DE"/>
          </a:p>
        </p:txBody>
      </p:sp>
    </p:spTree>
    <p:extLst>
      <p:ext uri="{BB962C8B-B14F-4D97-AF65-F5344CB8AC3E}">
        <p14:creationId xmlns:p14="http://schemas.microsoft.com/office/powerpoint/2010/main" val="3654115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company was founded in 1997 by the Salleck family, who still retains ownership. Our operations span multiple sectors, such as aerospace — where both Ester and I are currently involved — in addition to automotive, energy, and information technology.</a:t>
            </a:r>
          </a:p>
          <a:p>
            <a:r>
              <a:rPr lang="en-US" dirty="0"/>
              <a:t>We have a nationwide presence across Germany, with 12 offices throughout the country.</a:t>
            </a:r>
            <a:endParaRPr lang="de-DE" dirty="0"/>
          </a:p>
        </p:txBody>
      </p:sp>
      <p:sp>
        <p:nvSpPr>
          <p:cNvPr id="4" name="Foliennummernplatzhalter 3"/>
          <p:cNvSpPr>
            <a:spLocks noGrp="1"/>
          </p:cNvSpPr>
          <p:nvPr>
            <p:ph type="sldNum" sz="quarter" idx="5"/>
          </p:nvPr>
        </p:nvSpPr>
        <p:spPr/>
        <p:txBody>
          <a:bodyPr/>
          <a:lstStyle/>
          <a:p>
            <a:fld id="{04FACD2C-47C7-433E-BA14-9ED2C6E4B05C}" type="slidenum">
              <a:rPr lang="de-DE" smtClean="0"/>
              <a:t>2</a:t>
            </a:fld>
            <a:endParaRPr lang="de-DE"/>
          </a:p>
        </p:txBody>
      </p:sp>
    </p:spTree>
    <p:extLst>
      <p:ext uri="{BB962C8B-B14F-4D97-AF65-F5344CB8AC3E}">
        <p14:creationId xmlns:p14="http://schemas.microsoft.com/office/powerpoint/2010/main" val="303707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We are a temporary employment agency — but what does that mean in practice?</a:t>
            </a:r>
          </a:p>
          <a:p>
            <a:r>
              <a:rPr lang="en-US" dirty="0"/>
              <a:t>We offer a </a:t>
            </a:r>
            <a:r>
              <a:rPr lang="en-US" b="1" dirty="0"/>
              <a:t>permanent contract</a:t>
            </a:r>
            <a:r>
              <a:rPr lang="en-US" dirty="0"/>
              <a:t> directly with us, while the employee works </a:t>
            </a:r>
            <a:r>
              <a:rPr lang="en-US" b="1" dirty="0"/>
              <a:t>on-site at our clients’ offices</a:t>
            </a:r>
            <a:r>
              <a:rPr lang="en-US" dirty="0"/>
              <a:t>. All aspects of the daily work are managed by a designated person at the client company, typically the </a:t>
            </a:r>
            <a:r>
              <a:rPr lang="en-US" b="1" dirty="0"/>
              <a:t>hiring manager or direct supervisor</a:t>
            </a:r>
            <a:r>
              <a:rPr lang="en-US" dirty="0"/>
              <a:t>.</a:t>
            </a:r>
          </a:p>
          <a:p>
            <a:r>
              <a:rPr lang="en-US" dirty="0"/>
              <a:t>At </a:t>
            </a:r>
            <a:r>
              <a:rPr lang="en-US" dirty="0" err="1"/>
              <a:t>Tintschl</a:t>
            </a:r>
            <a:r>
              <a:rPr lang="en-US" dirty="0"/>
              <a:t>, the employee will also have a </a:t>
            </a:r>
            <a:r>
              <a:rPr lang="en-US" b="1" dirty="0"/>
              <a:t>dedicated contact person</a:t>
            </a:r>
            <a:r>
              <a:rPr lang="en-US" dirty="0"/>
              <a:t> on our side, especially helpful during the </a:t>
            </a:r>
            <a:r>
              <a:rPr lang="en-US" b="1" dirty="0"/>
              <a:t>initial phase</a:t>
            </a:r>
            <a:r>
              <a:rPr lang="en-US" dirty="0"/>
              <a:t> — for example, if relocation from another country is required, or for any other kind of support.</a:t>
            </a:r>
          </a:p>
          <a:p>
            <a:r>
              <a:rPr lang="en-US" dirty="0"/>
              <a:t>We have </a:t>
            </a:r>
            <a:r>
              <a:rPr lang="en-US" b="1" dirty="0"/>
              <a:t>extensive experience working with international candidates</a:t>
            </a:r>
            <a:r>
              <a:rPr lang="en-US" dirty="0"/>
              <a:t> and supporting them throughout the relocation and onboarding process.</a:t>
            </a:r>
          </a:p>
          <a:p>
            <a:endParaRPr lang="de-DE" dirty="0"/>
          </a:p>
        </p:txBody>
      </p:sp>
      <p:sp>
        <p:nvSpPr>
          <p:cNvPr id="4" name="Foliennummernplatzhalter 3"/>
          <p:cNvSpPr>
            <a:spLocks noGrp="1"/>
          </p:cNvSpPr>
          <p:nvPr>
            <p:ph type="sldNum" sz="quarter" idx="5"/>
          </p:nvPr>
        </p:nvSpPr>
        <p:spPr/>
        <p:txBody>
          <a:bodyPr/>
          <a:lstStyle/>
          <a:p>
            <a:fld id="{04FACD2C-47C7-433E-BA14-9ED2C6E4B05C}" type="slidenum">
              <a:rPr lang="de-DE" smtClean="0"/>
              <a:t>4</a:t>
            </a:fld>
            <a:endParaRPr lang="de-DE"/>
          </a:p>
        </p:txBody>
      </p:sp>
    </p:spTree>
    <p:extLst>
      <p:ext uri="{BB962C8B-B14F-4D97-AF65-F5344CB8AC3E}">
        <p14:creationId xmlns:p14="http://schemas.microsoft.com/office/powerpoint/2010/main" val="1786285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addition, we offer the following services:</a:t>
            </a:r>
          </a:p>
          <a:p>
            <a:pPr>
              <a:buFont typeface="Arial" panose="020B0604020202020204" pitchFamily="34" charset="0"/>
              <a:buChar char="•"/>
            </a:pPr>
            <a:r>
              <a:rPr lang="en-US" dirty="0"/>
              <a:t>We help you </a:t>
            </a:r>
            <a:r>
              <a:rPr lang="en-US" b="1" dirty="0"/>
              <a:t>enhance your CV</a:t>
            </a:r>
            <a:r>
              <a:rPr lang="en-US" dirty="0"/>
              <a:t> by assessing your skills and matching them with our open positions — so you </a:t>
            </a:r>
            <a:r>
              <a:rPr lang="en-US" b="1" dirty="0"/>
              <a:t>don’t need to apply to multiple roles</a:t>
            </a:r>
            <a:r>
              <a:rPr lang="en-US" dirty="0"/>
              <a:t> yourself.</a:t>
            </a:r>
          </a:p>
          <a:p>
            <a:pPr>
              <a:buFont typeface="Arial" panose="020B0604020202020204" pitchFamily="34" charset="0"/>
              <a:buChar char="•"/>
            </a:pPr>
            <a:r>
              <a:rPr lang="en-US" dirty="0"/>
              <a:t>We </a:t>
            </a:r>
            <a:r>
              <a:rPr lang="en-US" b="1" dirty="0"/>
              <a:t>optimize your CV for the German job market</a:t>
            </a:r>
            <a:r>
              <a:rPr lang="en-US" dirty="0"/>
              <a:t> and provide information about our clients’ expectations as well as relevant </a:t>
            </a:r>
            <a:r>
              <a:rPr lang="en-US" b="1" dirty="0"/>
              <a:t>labor laws in Germany</a:t>
            </a:r>
            <a:r>
              <a:rPr lang="en-US" dirty="0"/>
              <a:t>.</a:t>
            </a:r>
          </a:p>
          <a:p>
            <a:pPr>
              <a:buFont typeface="Arial" panose="020B0604020202020204" pitchFamily="34" charset="0"/>
              <a:buChar char="•"/>
            </a:pPr>
            <a:r>
              <a:rPr lang="en-US" dirty="0"/>
              <a:t>During the recruitment process, you’ll have a </a:t>
            </a:r>
            <a:r>
              <a:rPr lang="en-US" b="1" dirty="0"/>
              <a:t>dedicated contact person</a:t>
            </a:r>
            <a:r>
              <a:rPr lang="en-US" dirty="0"/>
              <a:t> available to support you and provide any additional information you may need.</a:t>
            </a:r>
          </a:p>
          <a:p>
            <a:endParaRPr lang="de-DE" dirty="0"/>
          </a:p>
        </p:txBody>
      </p:sp>
      <p:sp>
        <p:nvSpPr>
          <p:cNvPr id="4" name="Foliennummernplatzhalter 3"/>
          <p:cNvSpPr>
            <a:spLocks noGrp="1"/>
          </p:cNvSpPr>
          <p:nvPr>
            <p:ph type="sldNum" sz="quarter" idx="5"/>
          </p:nvPr>
        </p:nvSpPr>
        <p:spPr/>
        <p:txBody>
          <a:bodyPr/>
          <a:lstStyle/>
          <a:p>
            <a:fld id="{04FACD2C-47C7-433E-BA14-9ED2C6E4B05C}" type="slidenum">
              <a:rPr lang="de-DE" smtClean="0"/>
              <a:t>5</a:t>
            </a:fld>
            <a:endParaRPr lang="de-DE"/>
          </a:p>
        </p:txBody>
      </p:sp>
    </p:spTree>
    <p:extLst>
      <p:ext uri="{BB962C8B-B14F-4D97-AF65-F5344CB8AC3E}">
        <p14:creationId xmlns:p14="http://schemas.microsoft.com/office/powerpoint/2010/main" val="84853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svg"/><Relationship Id="rId7" Type="http://schemas.openxmlformats.org/officeDocument/2006/relationships/image" Target="../media/image26.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jpe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0" y="455595"/>
            <a:ext cx="18396349" cy="8968220"/>
          </a:xfrm>
          <a:custGeom>
            <a:avLst/>
            <a:gdLst/>
            <a:ahLst/>
            <a:cxnLst/>
            <a:rect l="l" t="t" r="r" b="b"/>
            <a:pathLst>
              <a:path w="18396349" h="8968220">
                <a:moveTo>
                  <a:pt x="0" y="0"/>
                </a:moveTo>
                <a:lnTo>
                  <a:pt x="18396349" y="0"/>
                </a:lnTo>
                <a:lnTo>
                  <a:pt x="18396349" y="8968220"/>
                </a:lnTo>
                <a:lnTo>
                  <a:pt x="0" y="8968220"/>
                </a:lnTo>
                <a:lnTo>
                  <a:pt x="0" y="0"/>
                </a:lnTo>
                <a:close/>
              </a:path>
            </a:pathLst>
          </a:custGeom>
          <a:blipFill>
            <a:blip r:embed="rId3"/>
            <a:stretch>
              <a:fillRect/>
            </a:stretch>
          </a:blipFill>
        </p:spPr>
      </p:sp>
      <p:sp>
        <p:nvSpPr>
          <p:cNvPr id="3" name="AutoShape 3"/>
          <p:cNvSpPr/>
          <p:nvPr/>
        </p:nvSpPr>
        <p:spPr>
          <a:xfrm rot="-7020778">
            <a:off x="-6402716" y="821505"/>
            <a:ext cx="16230600" cy="10441156"/>
          </a:xfrm>
          <a:prstGeom prst="rect">
            <a:avLst/>
          </a:prstGeom>
          <a:solidFill>
            <a:srgbClr val="06173C"/>
          </a:solidFill>
        </p:spPr>
      </p:sp>
      <p:sp>
        <p:nvSpPr>
          <p:cNvPr id="4" name="AutoShape 4"/>
          <p:cNvSpPr/>
          <p:nvPr/>
        </p:nvSpPr>
        <p:spPr>
          <a:xfrm rot="-7020778">
            <a:off x="-7861675" y="821505"/>
            <a:ext cx="16230600" cy="10441156"/>
          </a:xfrm>
          <a:prstGeom prst="rect">
            <a:avLst/>
          </a:prstGeom>
          <a:solidFill>
            <a:srgbClr val="0B2360"/>
          </a:solidFill>
        </p:spPr>
      </p:sp>
      <p:sp>
        <p:nvSpPr>
          <p:cNvPr id="5" name="Freeform 5"/>
          <p:cNvSpPr/>
          <p:nvPr/>
        </p:nvSpPr>
        <p:spPr>
          <a:xfrm>
            <a:off x="1028700" y="1028700"/>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5476242" y="8956802"/>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AutoShape 7"/>
          <p:cNvSpPr/>
          <p:nvPr/>
        </p:nvSpPr>
        <p:spPr>
          <a:xfrm>
            <a:off x="-1536273" y="4580698"/>
            <a:ext cx="5244233" cy="0"/>
          </a:xfrm>
          <a:prstGeom prst="line">
            <a:avLst/>
          </a:prstGeom>
          <a:ln w="19050" cap="rnd">
            <a:solidFill>
              <a:srgbClr val="FFFFFF"/>
            </a:solidFill>
            <a:prstDash val="solid"/>
            <a:headEnd type="none" w="sm" len="sm"/>
            <a:tailEnd type="none" w="sm" len="sm"/>
          </a:ln>
        </p:spPr>
      </p:sp>
      <p:sp>
        <p:nvSpPr>
          <p:cNvPr id="8" name="AutoShape 8"/>
          <p:cNvSpPr/>
          <p:nvPr/>
        </p:nvSpPr>
        <p:spPr>
          <a:xfrm>
            <a:off x="-2298994" y="9582841"/>
            <a:ext cx="9005773" cy="0"/>
          </a:xfrm>
          <a:prstGeom prst="line">
            <a:avLst/>
          </a:prstGeom>
          <a:ln w="19050" cap="rnd">
            <a:solidFill>
              <a:srgbClr val="FFFFFF"/>
            </a:solidFill>
            <a:prstDash val="solid"/>
            <a:headEnd type="none" w="sm" len="sm"/>
            <a:tailEnd type="none" w="sm" len="sm"/>
          </a:ln>
        </p:spPr>
      </p:sp>
      <p:sp>
        <p:nvSpPr>
          <p:cNvPr id="9" name="AutoShape 9"/>
          <p:cNvSpPr/>
          <p:nvPr/>
        </p:nvSpPr>
        <p:spPr>
          <a:xfrm>
            <a:off x="-3516288" y="3712270"/>
            <a:ext cx="5720180" cy="0"/>
          </a:xfrm>
          <a:prstGeom prst="line">
            <a:avLst/>
          </a:prstGeom>
          <a:ln w="19050" cap="rnd">
            <a:solidFill>
              <a:srgbClr val="FFFFFF"/>
            </a:solidFill>
            <a:prstDash val="solid"/>
            <a:headEnd type="none" w="sm" len="sm"/>
            <a:tailEnd type="none" w="sm" len="sm"/>
          </a:ln>
        </p:spPr>
      </p:sp>
      <p:sp>
        <p:nvSpPr>
          <p:cNvPr id="10" name="AutoShape 10"/>
          <p:cNvSpPr/>
          <p:nvPr/>
        </p:nvSpPr>
        <p:spPr>
          <a:xfrm>
            <a:off x="3066191" y="2823187"/>
            <a:ext cx="930938" cy="0"/>
          </a:xfrm>
          <a:prstGeom prst="line">
            <a:avLst/>
          </a:prstGeom>
          <a:ln w="19050" cap="rnd">
            <a:solidFill>
              <a:srgbClr val="FFFFFF"/>
            </a:solidFill>
            <a:prstDash val="solid"/>
            <a:headEnd type="none" w="sm" len="sm"/>
            <a:tailEnd type="none" w="sm" len="sm"/>
          </a:ln>
        </p:spPr>
      </p:sp>
      <p:sp>
        <p:nvSpPr>
          <p:cNvPr id="11" name="AutoShape 11"/>
          <p:cNvSpPr/>
          <p:nvPr/>
        </p:nvSpPr>
        <p:spPr>
          <a:xfrm>
            <a:off x="628699" y="2392260"/>
            <a:ext cx="1291530" cy="0"/>
          </a:xfrm>
          <a:prstGeom prst="line">
            <a:avLst/>
          </a:prstGeom>
          <a:ln w="19050" cap="rnd">
            <a:solidFill>
              <a:srgbClr val="FFFFFF"/>
            </a:solidFill>
            <a:prstDash val="solid"/>
            <a:headEnd type="none" w="sm" len="sm"/>
            <a:tailEnd type="none" w="sm" len="sm"/>
          </a:ln>
        </p:spPr>
      </p:sp>
      <p:sp>
        <p:nvSpPr>
          <p:cNvPr id="12" name="TextBox 12"/>
          <p:cNvSpPr txBox="1"/>
          <p:nvPr/>
        </p:nvSpPr>
        <p:spPr>
          <a:xfrm>
            <a:off x="1028700" y="5591175"/>
            <a:ext cx="10799778" cy="3513135"/>
          </a:xfrm>
          <a:prstGeom prst="rect">
            <a:avLst/>
          </a:prstGeom>
        </p:spPr>
        <p:txBody>
          <a:bodyPr lIns="0" tIns="0" rIns="0" bIns="0" rtlCol="0" anchor="t">
            <a:spAutoFit/>
          </a:bodyPr>
          <a:lstStyle/>
          <a:p>
            <a:pPr algn="l">
              <a:lnSpc>
                <a:spcPts val="13338"/>
              </a:lnSpc>
            </a:pPr>
            <a:r>
              <a:rPr lang="en-US" sz="14986" b="1" i="1" spc="-884">
                <a:solidFill>
                  <a:srgbClr val="FFFFFF"/>
                </a:solidFill>
                <a:latin typeface="Montserrat Ultra-Bold Italics"/>
                <a:ea typeface="Montserrat Ultra-Bold Italics"/>
                <a:cs typeface="Montserrat Ultra-Bold Italics"/>
                <a:sym typeface="Montserrat Ultra-Bold Italics"/>
              </a:rPr>
              <a:t>TINTSCHL GROUP</a:t>
            </a:r>
          </a:p>
        </p:txBody>
      </p:sp>
      <p:sp>
        <p:nvSpPr>
          <p:cNvPr id="13" name="TextBox 13"/>
          <p:cNvSpPr txBox="1"/>
          <p:nvPr/>
        </p:nvSpPr>
        <p:spPr>
          <a:xfrm>
            <a:off x="13234514" y="1085850"/>
            <a:ext cx="4024786" cy="375517"/>
          </a:xfrm>
          <a:prstGeom prst="rect">
            <a:avLst/>
          </a:prstGeom>
        </p:spPr>
        <p:txBody>
          <a:bodyPr lIns="0" tIns="0" rIns="0" bIns="0" rtlCol="0" anchor="t">
            <a:spAutoFit/>
          </a:bodyPr>
          <a:lstStyle/>
          <a:p>
            <a:pPr algn="r">
              <a:lnSpc>
                <a:spcPts val="2814"/>
              </a:lnSpc>
            </a:pPr>
            <a:r>
              <a:rPr lang="en-US" sz="2871" i="1" spc="57">
                <a:solidFill>
                  <a:srgbClr val="FFFFFF"/>
                </a:solidFill>
                <a:latin typeface="Montserrat Italics"/>
                <a:ea typeface="Montserrat Italics"/>
                <a:cs typeface="Montserrat Italics"/>
                <a:sym typeface="Montserrat Italics"/>
              </a:rPr>
              <a:t>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63F6B"/>
        </a:solidFill>
        <a:effectLst/>
      </p:bgPr>
    </p:bg>
    <p:spTree>
      <p:nvGrpSpPr>
        <p:cNvPr id="1" name=""/>
        <p:cNvGrpSpPr/>
        <p:nvPr/>
      </p:nvGrpSpPr>
      <p:grpSpPr>
        <a:xfrm>
          <a:off x="0" y="0"/>
          <a:ext cx="0" cy="0"/>
          <a:chOff x="0" y="0"/>
          <a:chExt cx="0" cy="0"/>
        </a:xfrm>
      </p:grpSpPr>
      <p:sp>
        <p:nvSpPr>
          <p:cNvPr id="2" name="AutoShape 2"/>
          <p:cNvSpPr/>
          <p:nvPr/>
        </p:nvSpPr>
        <p:spPr>
          <a:xfrm rot="-1753206">
            <a:off x="-1183237" y="4465219"/>
            <a:ext cx="25783492" cy="9586163"/>
          </a:xfrm>
          <a:prstGeom prst="rect">
            <a:avLst/>
          </a:prstGeom>
          <a:solidFill>
            <a:srgbClr val="000000">
              <a:alpha val="6667"/>
            </a:srgbClr>
          </a:solidFill>
        </p:spPr>
      </p:sp>
      <p:sp>
        <p:nvSpPr>
          <p:cNvPr id="3" name="Freeform 3"/>
          <p:cNvSpPr/>
          <p:nvPr/>
        </p:nvSpPr>
        <p:spPr>
          <a:xfrm>
            <a:off x="1028700" y="1028700"/>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476242" y="8956802"/>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17494137" y="698454"/>
            <a:ext cx="2556816" cy="2575547"/>
          </a:xfrm>
          <a:custGeom>
            <a:avLst/>
            <a:gdLst/>
            <a:ahLst/>
            <a:cxnLst/>
            <a:rect l="l" t="t" r="r" b="b"/>
            <a:pathLst>
              <a:path w="2556816" h="2575547">
                <a:moveTo>
                  <a:pt x="0" y="0"/>
                </a:moveTo>
                <a:lnTo>
                  <a:pt x="2556815" y="0"/>
                </a:lnTo>
                <a:lnTo>
                  <a:pt x="2556815" y="2575547"/>
                </a:lnTo>
                <a:lnTo>
                  <a:pt x="0" y="2575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979461" y="9578419"/>
            <a:ext cx="2556816" cy="2575547"/>
          </a:xfrm>
          <a:custGeom>
            <a:avLst/>
            <a:gdLst/>
            <a:ahLst/>
            <a:cxnLst/>
            <a:rect l="l" t="t" r="r" b="b"/>
            <a:pathLst>
              <a:path w="2556816" h="2575547">
                <a:moveTo>
                  <a:pt x="0" y="0"/>
                </a:moveTo>
                <a:lnTo>
                  <a:pt x="2556816" y="0"/>
                </a:lnTo>
                <a:lnTo>
                  <a:pt x="2556816" y="2575547"/>
                </a:lnTo>
                <a:lnTo>
                  <a:pt x="0" y="25755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AutoShape 7"/>
          <p:cNvSpPr/>
          <p:nvPr/>
        </p:nvSpPr>
        <p:spPr>
          <a:xfrm>
            <a:off x="1028700" y="8302951"/>
            <a:ext cx="16230600" cy="169519"/>
          </a:xfrm>
          <a:prstGeom prst="rect">
            <a:avLst/>
          </a:prstGeom>
          <a:solidFill>
            <a:srgbClr val="FFFFFF"/>
          </a:solidFill>
        </p:spPr>
      </p:sp>
      <p:sp>
        <p:nvSpPr>
          <p:cNvPr id="8" name="AutoShape 8"/>
          <p:cNvSpPr/>
          <p:nvPr/>
        </p:nvSpPr>
        <p:spPr>
          <a:xfrm>
            <a:off x="1028700" y="1814529"/>
            <a:ext cx="16230600" cy="169519"/>
          </a:xfrm>
          <a:prstGeom prst="rect">
            <a:avLst/>
          </a:prstGeom>
          <a:solidFill>
            <a:srgbClr val="FFFFFF"/>
          </a:solidFill>
        </p:spPr>
      </p:sp>
      <p:sp>
        <p:nvSpPr>
          <p:cNvPr id="9" name="Freeform 9"/>
          <p:cNvSpPr/>
          <p:nvPr/>
        </p:nvSpPr>
        <p:spPr>
          <a:xfrm>
            <a:off x="11359267" y="6411977"/>
            <a:ext cx="698484" cy="710760"/>
          </a:xfrm>
          <a:custGeom>
            <a:avLst/>
            <a:gdLst/>
            <a:ahLst/>
            <a:cxnLst/>
            <a:rect l="l" t="t" r="r" b="b"/>
            <a:pathLst>
              <a:path w="698484" h="710760">
                <a:moveTo>
                  <a:pt x="0" y="0"/>
                </a:moveTo>
                <a:lnTo>
                  <a:pt x="698484" y="0"/>
                </a:lnTo>
                <a:lnTo>
                  <a:pt x="698484" y="710760"/>
                </a:lnTo>
                <a:lnTo>
                  <a:pt x="0" y="7107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1307387" y="4330067"/>
            <a:ext cx="662375" cy="626773"/>
          </a:xfrm>
          <a:custGeom>
            <a:avLst/>
            <a:gdLst/>
            <a:ahLst/>
            <a:cxnLst/>
            <a:rect l="l" t="t" r="r" b="b"/>
            <a:pathLst>
              <a:path w="662375" h="626773">
                <a:moveTo>
                  <a:pt x="0" y="0"/>
                </a:moveTo>
                <a:lnTo>
                  <a:pt x="662375" y="0"/>
                </a:lnTo>
                <a:lnTo>
                  <a:pt x="662375" y="626773"/>
                </a:lnTo>
                <a:lnTo>
                  <a:pt x="0" y="6267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11129763" y="5238350"/>
            <a:ext cx="839999" cy="839999"/>
          </a:xfrm>
          <a:custGeom>
            <a:avLst/>
            <a:gdLst/>
            <a:ahLst/>
            <a:cxnLst/>
            <a:rect l="l" t="t" r="r" b="b"/>
            <a:pathLst>
              <a:path w="839999" h="839999">
                <a:moveTo>
                  <a:pt x="0" y="0"/>
                </a:moveTo>
                <a:lnTo>
                  <a:pt x="839999" y="0"/>
                </a:lnTo>
                <a:lnTo>
                  <a:pt x="839999" y="839999"/>
                </a:lnTo>
                <a:lnTo>
                  <a:pt x="0" y="8399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8317345" y="4547880"/>
            <a:ext cx="2688593" cy="2278362"/>
          </a:xfrm>
          <a:custGeom>
            <a:avLst/>
            <a:gdLst/>
            <a:ahLst/>
            <a:cxnLst/>
            <a:rect l="l" t="t" r="r" b="b"/>
            <a:pathLst>
              <a:path w="2688593" h="2278362">
                <a:moveTo>
                  <a:pt x="0" y="0"/>
                </a:moveTo>
                <a:lnTo>
                  <a:pt x="2688593" y="0"/>
                </a:lnTo>
                <a:lnTo>
                  <a:pt x="2688593" y="2278361"/>
                </a:lnTo>
                <a:lnTo>
                  <a:pt x="0" y="2278361"/>
                </a:lnTo>
                <a:lnTo>
                  <a:pt x="0" y="0"/>
                </a:lnTo>
                <a:close/>
              </a:path>
            </a:pathLst>
          </a:custGeom>
          <a:blipFill>
            <a:blip r:embed="rId12"/>
            <a:stretch>
              <a:fillRect/>
            </a:stretch>
          </a:blipFill>
        </p:spPr>
      </p:sp>
      <p:sp>
        <p:nvSpPr>
          <p:cNvPr id="13" name="TextBox 13"/>
          <p:cNvSpPr txBox="1"/>
          <p:nvPr/>
        </p:nvSpPr>
        <p:spPr>
          <a:xfrm>
            <a:off x="1028700" y="2926758"/>
            <a:ext cx="7727311" cy="3919136"/>
          </a:xfrm>
          <a:prstGeom prst="rect">
            <a:avLst/>
          </a:prstGeom>
        </p:spPr>
        <p:txBody>
          <a:bodyPr lIns="0" tIns="0" rIns="0" bIns="0" rtlCol="0" anchor="t">
            <a:spAutoFit/>
          </a:bodyPr>
          <a:lstStyle/>
          <a:p>
            <a:pPr algn="l">
              <a:lnSpc>
                <a:spcPts val="14898"/>
              </a:lnSpc>
            </a:pPr>
            <a:r>
              <a:rPr lang="en-US" sz="16194" b="1" spc="-955">
                <a:solidFill>
                  <a:srgbClr val="FFFFFF"/>
                </a:solidFill>
                <a:latin typeface="Montserrat Ultra-Bold"/>
                <a:ea typeface="Montserrat Ultra-Bold"/>
                <a:cs typeface="Montserrat Ultra-Bold"/>
                <a:sym typeface="Montserrat Ultra-Bold"/>
              </a:rPr>
              <a:t>THANK YOU</a:t>
            </a:r>
          </a:p>
        </p:txBody>
      </p:sp>
      <p:sp>
        <p:nvSpPr>
          <p:cNvPr id="14" name="TextBox 14"/>
          <p:cNvSpPr txBox="1"/>
          <p:nvPr/>
        </p:nvSpPr>
        <p:spPr>
          <a:xfrm>
            <a:off x="1028700" y="6918282"/>
            <a:ext cx="5015153" cy="870585"/>
          </a:xfrm>
          <a:prstGeom prst="rect">
            <a:avLst/>
          </a:prstGeom>
        </p:spPr>
        <p:txBody>
          <a:bodyPr lIns="0" tIns="0" rIns="0" bIns="0" rtlCol="0" anchor="t">
            <a:spAutoFit/>
          </a:bodyPr>
          <a:lstStyle/>
          <a:p>
            <a:pPr algn="l">
              <a:lnSpc>
                <a:spcPts val="3510"/>
              </a:lnSpc>
            </a:pPr>
            <a:r>
              <a:rPr lang="en-US" sz="2700" i="1">
                <a:solidFill>
                  <a:srgbClr val="FFFFFF"/>
                </a:solidFill>
                <a:latin typeface="Montserrat Italics"/>
                <a:ea typeface="Montserrat Italics"/>
                <a:cs typeface="Montserrat Italics"/>
                <a:sym typeface="Montserrat Italics"/>
              </a:rPr>
              <a:t>We look forward to working with you</a:t>
            </a:r>
          </a:p>
        </p:txBody>
      </p:sp>
      <p:sp>
        <p:nvSpPr>
          <p:cNvPr id="15" name="TextBox 15"/>
          <p:cNvSpPr txBox="1"/>
          <p:nvPr/>
        </p:nvSpPr>
        <p:spPr>
          <a:xfrm>
            <a:off x="11303495" y="3040438"/>
            <a:ext cx="2107662" cy="533400"/>
          </a:xfrm>
          <a:prstGeom prst="rect">
            <a:avLst/>
          </a:prstGeom>
        </p:spPr>
        <p:txBody>
          <a:bodyPr lIns="0" tIns="0" rIns="0" bIns="0" rtlCol="0" anchor="t">
            <a:spAutoFit/>
          </a:bodyPr>
          <a:lstStyle/>
          <a:p>
            <a:pPr algn="l">
              <a:lnSpc>
                <a:spcPts val="4590"/>
              </a:lnSpc>
            </a:pPr>
            <a:r>
              <a:rPr lang="en-US" sz="2700" b="1" i="1">
                <a:solidFill>
                  <a:srgbClr val="FFFFFF"/>
                </a:solidFill>
                <a:latin typeface="Montserrat Ultra-Bold Italics"/>
                <a:ea typeface="Montserrat Ultra-Bold Italics"/>
                <a:cs typeface="Montserrat Ultra-Bold Italics"/>
                <a:sym typeface="Montserrat Ultra-Bold Italics"/>
              </a:rPr>
              <a:t>OFFICE</a:t>
            </a:r>
          </a:p>
        </p:txBody>
      </p:sp>
      <p:sp>
        <p:nvSpPr>
          <p:cNvPr id="16" name="TextBox 16"/>
          <p:cNvSpPr txBox="1"/>
          <p:nvPr/>
        </p:nvSpPr>
        <p:spPr>
          <a:xfrm>
            <a:off x="12264326" y="6412507"/>
            <a:ext cx="2700722" cy="619125"/>
          </a:xfrm>
          <a:prstGeom prst="rect">
            <a:avLst/>
          </a:prstGeom>
        </p:spPr>
        <p:txBody>
          <a:bodyPr lIns="0" tIns="0" rIns="0" bIns="0" rtlCol="0" anchor="t">
            <a:spAutoFit/>
          </a:bodyPr>
          <a:lstStyle/>
          <a:p>
            <a:pPr algn="l">
              <a:lnSpc>
                <a:spcPts val="5624"/>
              </a:lnSpc>
            </a:pPr>
            <a:r>
              <a:rPr lang="en-US" sz="2499" spc="49">
                <a:solidFill>
                  <a:srgbClr val="FFFFFF"/>
                </a:solidFill>
                <a:latin typeface="Montserrat"/>
                <a:ea typeface="Montserrat"/>
                <a:cs typeface="Montserrat"/>
                <a:sym typeface="Montserrat"/>
              </a:rPr>
              <a:t>www.tintschl.de</a:t>
            </a:r>
          </a:p>
        </p:txBody>
      </p:sp>
      <p:sp>
        <p:nvSpPr>
          <p:cNvPr id="17" name="TextBox 17"/>
          <p:cNvSpPr txBox="1"/>
          <p:nvPr/>
        </p:nvSpPr>
        <p:spPr>
          <a:xfrm>
            <a:off x="12264326" y="4309755"/>
            <a:ext cx="5050264" cy="597549"/>
          </a:xfrm>
          <a:prstGeom prst="rect">
            <a:avLst/>
          </a:prstGeom>
        </p:spPr>
        <p:txBody>
          <a:bodyPr lIns="0" tIns="0" rIns="0" bIns="0" rtlCol="0" anchor="t">
            <a:spAutoFit/>
          </a:bodyPr>
          <a:lstStyle/>
          <a:p>
            <a:pPr algn="l">
              <a:lnSpc>
                <a:spcPts val="5442"/>
              </a:lnSpc>
            </a:pPr>
            <a:r>
              <a:rPr lang="en-US" sz="2418" spc="48">
                <a:solidFill>
                  <a:srgbClr val="FFFFFF"/>
                </a:solidFill>
                <a:latin typeface="Montserrat"/>
                <a:ea typeface="Montserrat"/>
                <a:cs typeface="Montserrat"/>
                <a:sym typeface="Montserrat"/>
              </a:rPr>
              <a:t>Goerdelerstr. 21 9105 Erlangen </a:t>
            </a:r>
          </a:p>
        </p:txBody>
      </p:sp>
      <p:sp>
        <p:nvSpPr>
          <p:cNvPr id="18" name="TextBox 18"/>
          <p:cNvSpPr txBox="1"/>
          <p:nvPr/>
        </p:nvSpPr>
        <p:spPr>
          <a:xfrm>
            <a:off x="12178558" y="5354978"/>
            <a:ext cx="5221801" cy="834073"/>
          </a:xfrm>
          <a:prstGeom prst="rect">
            <a:avLst/>
          </a:prstGeom>
        </p:spPr>
        <p:txBody>
          <a:bodyPr lIns="0" tIns="0" rIns="0" bIns="0" rtlCol="0" anchor="t">
            <a:spAutoFit/>
          </a:bodyPr>
          <a:lstStyle/>
          <a:p>
            <a:pPr algn="ctr">
              <a:lnSpc>
                <a:spcPts val="3377"/>
              </a:lnSpc>
              <a:spcBef>
                <a:spcPct val="0"/>
              </a:spcBef>
            </a:pPr>
            <a:r>
              <a:rPr lang="en-US" sz="2412" spc="-142">
                <a:solidFill>
                  <a:srgbClr val="FFFFFF"/>
                </a:solidFill>
                <a:latin typeface="Montserrat"/>
                <a:ea typeface="Montserrat"/>
                <a:cs typeface="Montserrat"/>
                <a:sym typeface="Montserrat"/>
              </a:rPr>
              <a:t>https://www.linkedin.com/company/tintschlunternehmensgruppe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rot="-1753206">
            <a:off x="-1113304" y="4354356"/>
            <a:ext cx="25783492" cy="9586163"/>
          </a:xfrm>
          <a:prstGeom prst="rect">
            <a:avLst/>
          </a:prstGeom>
          <a:solidFill>
            <a:srgbClr val="545454">
              <a:alpha val="4706"/>
            </a:srgbClr>
          </a:solidFill>
        </p:spPr>
      </p:sp>
      <p:sp>
        <p:nvSpPr>
          <p:cNvPr id="3" name="Freeform 3"/>
          <p:cNvSpPr/>
          <p:nvPr/>
        </p:nvSpPr>
        <p:spPr>
          <a:xfrm flipH="1">
            <a:off x="6305562" y="-995510"/>
            <a:ext cx="12278020" cy="12278020"/>
          </a:xfrm>
          <a:custGeom>
            <a:avLst/>
            <a:gdLst/>
            <a:ahLst/>
            <a:cxnLst/>
            <a:rect l="l" t="t" r="r" b="b"/>
            <a:pathLst>
              <a:path w="12278020" h="12278020">
                <a:moveTo>
                  <a:pt x="12278019" y="0"/>
                </a:moveTo>
                <a:lnTo>
                  <a:pt x="0" y="0"/>
                </a:lnTo>
                <a:lnTo>
                  <a:pt x="0" y="12278020"/>
                </a:lnTo>
                <a:lnTo>
                  <a:pt x="12278019" y="12278020"/>
                </a:lnTo>
                <a:lnTo>
                  <a:pt x="12278019" y="0"/>
                </a:lnTo>
                <a:close/>
              </a:path>
            </a:pathLst>
          </a:custGeom>
          <a:blipFill>
            <a:blip r:embed="rId3">
              <a:alphaModFix amt="19999"/>
              <a:extLst>
                <a:ext uri="{96DAC541-7B7A-43D3-8B79-37D633B846F1}">
                  <asvg:svgBlip xmlns:asvg="http://schemas.microsoft.com/office/drawing/2016/SVG/main" r:embed="rId4"/>
                </a:ext>
              </a:extLst>
            </a:blip>
            <a:stretch>
              <a:fillRect/>
            </a:stretch>
          </a:blipFill>
        </p:spPr>
      </p:sp>
      <p:sp>
        <p:nvSpPr>
          <p:cNvPr id="4" name="AutoShape 4"/>
          <p:cNvSpPr/>
          <p:nvPr/>
        </p:nvSpPr>
        <p:spPr>
          <a:xfrm>
            <a:off x="1028700" y="3703457"/>
            <a:ext cx="16230600" cy="5554843"/>
          </a:xfrm>
          <a:prstGeom prst="rect">
            <a:avLst/>
          </a:prstGeom>
          <a:solidFill>
            <a:srgbClr val="213559"/>
          </a:solidFill>
        </p:spPr>
      </p:sp>
      <p:grpSp>
        <p:nvGrpSpPr>
          <p:cNvPr id="5" name="Group 5"/>
          <p:cNvGrpSpPr>
            <a:grpSpLocks noChangeAspect="1"/>
          </p:cNvGrpSpPr>
          <p:nvPr/>
        </p:nvGrpSpPr>
        <p:grpSpPr>
          <a:xfrm>
            <a:off x="9639230" y="-203728"/>
            <a:ext cx="8944351" cy="10694456"/>
            <a:chOff x="0" y="0"/>
            <a:chExt cx="8603361" cy="10286746"/>
          </a:xfrm>
        </p:grpSpPr>
        <p:sp>
          <p:nvSpPr>
            <p:cNvPr id="6" name="Freeform 6"/>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5"/>
              <a:stretch>
                <a:fillRect t="-5554" b="-5554"/>
              </a:stretch>
            </a:blipFill>
          </p:spPr>
        </p:sp>
      </p:grpSp>
      <p:sp>
        <p:nvSpPr>
          <p:cNvPr id="7" name="Freeform 7"/>
          <p:cNvSpPr/>
          <p:nvPr/>
        </p:nvSpPr>
        <p:spPr>
          <a:xfrm>
            <a:off x="15476242" y="8956802"/>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6818334" y="178714"/>
            <a:ext cx="1402991" cy="1188919"/>
          </a:xfrm>
          <a:custGeom>
            <a:avLst/>
            <a:gdLst/>
            <a:ahLst/>
            <a:cxnLst/>
            <a:rect l="l" t="t" r="r" b="b"/>
            <a:pathLst>
              <a:path w="1402991" h="1188919">
                <a:moveTo>
                  <a:pt x="0" y="0"/>
                </a:moveTo>
                <a:lnTo>
                  <a:pt x="1402991" y="0"/>
                </a:lnTo>
                <a:lnTo>
                  <a:pt x="1402991" y="1188919"/>
                </a:lnTo>
                <a:lnTo>
                  <a:pt x="0" y="1188919"/>
                </a:lnTo>
                <a:lnTo>
                  <a:pt x="0" y="0"/>
                </a:lnTo>
                <a:close/>
              </a:path>
            </a:pathLst>
          </a:custGeom>
          <a:blipFill>
            <a:blip r:embed="rId8"/>
            <a:stretch>
              <a:fillRect/>
            </a:stretch>
          </a:blipFill>
        </p:spPr>
      </p:sp>
      <p:sp>
        <p:nvSpPr>
          <p:cNvPr id="9" name="TextBox 9"/>
          <p:cNvSpPr txBox="1"/>
          <p:nvPr/>
        </p:nvSpPr>
        <p:spPr>
          <a:xfrm>
            <a:off x="1028700" y="1181100"/>
            <a:ext cx="10307391" cy="2613157"/>
          </a:xfrm>
          <a:prstGeom prst="rect">
            <a:avLst/>
          </a:prstGeom>
        </p:spPr>
        <p:txBody>
          <a:bodyPr lIns="0" tIns="0" rIns="0" bIns="0" rtlCol="0" anchor="t">
            <a:spAutoFit/>
          </a:bodyPr>
          <a:lstStyle/>
          <a:p>
            <a:pPr algn="l">
              <a:lnSpc>
                <a:spcPts val="6797"/>
              </a:lnSpc>
            </a:pPr>
            <a:r>
              <a:rPr lang="en-US" sz="6936" b="1" i="1" spc="-409">
                <a:solidFill>
                  <a:srgbClr val="263F6B"/>
                </a:solidFill>
                <a:latin typeface="Montserrat Ultra-Bold Italics"/>
                <a:ea typeface="Montserrat Ultra-Bold Italics"/>
                <a:cs typeface="Montserrat Ultra-Bold Italics"/>
                <a:sym typeface="Montserrat Ultra-Bold Italics"/>
              </a:rPr>
              <a:t>ENGINEERING EXPERTISE ACROSS EUROPE</a:t>
            </a:r>
          </a:p>
        </p:txBody>
      </p:sp>
      <p:sp>
        <p:nvSpPr>
          <p:cNvPr id="10" name="TextBox 10"/>
          <p:cNvSpPr txBox="1"/>
          <p:nvPr/>
        </p:nvSpPr>
        <p:spPr>
          <a:xfrm>
            <a:off x="1190998" y="3951991"/>
            <a:ext cx="9028233" cy="5179695"/>
          </a:xfrm>
          <a:prstGeom prst="rect">
            <a:avLst/>
          </a:prstGeom>
        </p:spPr>
        <p:txBody>
          <a:bodyPr lIns="0" tIns="0" rIns="0" bIns="0" rtlCol="0" anchor="t">
            <a:spAutoFit/>
          </a:bodyPr>
          <a:lstStyle/>
          <a:p>
            <a:pPr marL="496571" lvl="1" indent="-248285" algn="l">
              <a:lnSpc>
                <a:spcPts val="5175"/>
              </a:lnSpc>
              <a:buFont typeface="Arial"/>
              <a:buChar char="•"/>
            </a:pPr>
            <a:r>
              <a:rPr lang="en-US" sz="2300" spc="46">
                <a:solidFill>
                  <a:srgbClr val="FFFFFF"/>
                </a:solidFill>
                <a:latin typeface="Montserrat"/>
                <a:ea typeface="Montserrat"/>
                <a:cs typeface="Montserrat"/>
                <a:sym typeface="Montserrat"/>
              </a:rPr>
              <a:t>Founded in 1997 in Germany, the Tintschl Group provides engineering, IT and consulting services to major industrial sectors.</a:t>
            </a:r>
          </a:p>
          <a:p>
            <a:pPr marL="496571" lvl="1" indent="-248285" algn="l">
              <a:lnSpc>
                <a:spcPts val="5175"/>
              </a:lnSpc>
              <a:buFont typeface="Arial"/>
              <a:buChar char="•"/>
            </a:pPr>
            <a:r>
              <a:rPr lang="en-US" sz="2300" spc="46">
                <a:solidFill>
                  <a:srgbClr val="FFFFFF"/>
                </a:solidFill>
                <a:latin typeface="Montserrat"/>
                <a:ea typeface="Montserrat"/>
                <a:cs typeface="Montserrat"/>
                <a:sym typeface="Montserrat"/>
              </a:rPr>
              <a:t>Active across Europe, especially in aerospace, automotive, energy and plant engineering.</a:t>
            </a:r>
          </a:p>
          <a:p>
            <a:pPr marL="496571" lvl="1" indent="-248285" algn="l">
              <a:lnSpc>
                <a:spcPts val="5175"/>
              </a:lnSpc>
              <a:buFont typeface="Arial"/>
              <a:buChar char="•"/>
            </a:pPr>
            <a:r>
              <a:rPr lang="en-US" sz="2300" spc="46">
                <a:solidFill>
                  <a:srgbClr val="FFFFFF"/>
                </a:solidFill>
                <a:latin typeface="Montserrat"/>
                <a:ea typeface="Montserrat"/>
                <a:cs typeface="Montserrat"/>
                <a:sym typeface="Montserrat"/>
              </a:rPr>
              <a:t>12 Location all over Germany (Augsburg, Berlin, Düsseldorf, Erfurt, Erlangen, Essen, Hannover, Leipzig, Mannheim, Nürnberg, Regensburg, Wilhelmshaven)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rot="-1753206">
            <a:off x="-1113304" y="4354356"/>
            <a:ext cx="25783492" cy="9586163"/>
          </a:xfrm>
          <a:prstGeom prst="rect">
            <a:avLst/>
          </a:prstGeom>
          <a:solidFill>
            <a:srgbClr val="545454">
              <a:alpha val="4706"/>
            </a:srgbClr>
          </a:solidFill>
        </p:spPr>
      </p:sp>
      <p:grpSp>
        <p:nvGrpSpPr>
          <p:cNvPr id="3" name="Group 3"/>
          <p:cNvGrpSpPr/>
          <p:nvPr/>
        </p:nvGrpSpPr>
        <p:grpSpPr>
          <a:xfrm>
            <a:off x="2618053" y="2614983"/>
            <a:ext cx="5484717" cy="5914532"/>
            <a:chOff x="0" y="0"/>
            <a:chExt cx="2000839" cy="2157637"/>
          </a:xfrm>
        </p:grpSpPr>
        <p:sp>
          <p:nvSpPr>
            <p:cNvPr id="4" name="Freeform 4"/>
            <p:cNvSpPr/>
            <p:nvPr/>
          </p:nvSpPr>
          <p:spPr>
            <a:xfrm>
              <a:off x="0" y="0"/>
              <a:ext cx="2000840" cy="2157638"/>
            </a:xfrm>
            <a:custGeom>
              <a:avLst/>
              <a:gdLst/>
              <a:ahLst/>
              <a:cxnLst/>
              <a:rect l="l" t="t" r="r" b="b"/>
              <a:pathLst>
                <a:path w="2000840" h="2157638">
                  <a:moveTo>
                    <a:pt x="1876379" y="2157637"/>
                  </a:moveTo>
                  <a:lnTo>
                    <a:pt x="124460" y="2157637"/>
                  </a:lnTo>
                  <a:cubicBezTo>
                    <a:pt x="55880" y="2157637"/>
                    <a:pt x="0" y="2101758"/>
                    <a:pt x="0" y="2033177"/>
                  </a:cubicBezTo>
                  <a:lnTo>
                    <a:pt x="0" y="124460"/>
                  </a:lnTo>
                  <a:cubicBezTo>
                    <a:pt x="0" y="55880"/>
                    <a:pt x="55880" y="0"/>
                    <a:pt x="124460" y="0"/>
                  </a:cubicBezTo>
                  <a:lnTo>
                    <a:pt x="1876380" y="0"/>
                  </a:lnTo>
                  <a:cubicBezTo>
                    <a:pt x="1944960" y="0"/>
                    <a:pt x="2000840" y="55880"/>
                    <a:pt x="2000840" y="124460"/>
                  </a:cubicBezTo>
                  <a:lnTo>
                    <a:pt x="2000840" y="2033178"/>
                  </a:lnTo>
                  <a:cubicBezTo>
                    <a:pt x="2000840" y="2101758"/>
                    <a:pt x="1944960" y="2157638"/>
                    <a:pt x="1876380" y="2157638"/>
                  </a:cubicBezTo>
                  <a:close/>
                </a:path>
              </a:pathLst>
            </a:custGeom>
            <a:solidFill>
              <a:srgbClr val="263F6B"/>
            </a:solidFill>
          </p:spPr>
        </p:sp>
      </p:grpSp>
      <p:grpSp>
        <p:nvGrpSpPr>
          <p:cNvPr id="5" name="Group 5"/>
          <p:cNvGrpSpPr/>
          <p:nvPr/>
        </p:nvGrpSpPr>
        <p:grpSpPr>
          <a:xfrm>
            <a:off x="11379196" y="2494667"/>
            <a:ext cx="6024754" cy="6034849"/>
            <a:chOff x="0" y="0"/>
            <a:chExt cx="2197847" cy="2201529"/>
          </a:xfrm>
        </p:grpSpPr>
        <p:sp>
          <p:nvSpPr>
            <p:cNvPr id="6" name="Freeform 6"/>
            <p:cNvSpPr/>
            <p:nvPr/>
          </p:nvSpPr>
          <p:spPr>
            <a:xfrm>
              <a:off x="0" y="0"/>
              <a:ext cx="2197847" cy="2201529"/>
            </a:xfrm>
            <a:custGeom>
              <a:avLst/>
              <a:gdLst/>
              <a:ahLst/>
              <a:cxnLst/>
              <a:rect l="l" t="t" r="r" b="b"/>
              <a:pathLst>
                <a:path w="2197847" h="2201529">
                  <a:moveTo>
                    <a:pt x="2073387" y="2201529"/>
                  </a:moveTo>
                  <a:lnTo>
                    <a:pt x="124460" y="2201529"/>
                  </a:lnTo>
                  <a:cubicBezTo>
                    <a:pt x="55880" y="2201529"/>
                    <a:pt x="0" y="2145649"/>
                    <a:pt x="0" y="2077069"/>
                  </a:cubicBezTo>
                  <a:lnTo>
                    <a:pt x="0" y="124460"/>
                  </a:lnTo>
                  <a:cubicBezTo>
                    <a:pt x="0" y="55880"/>
                    <a:pt x="55880" y="0"/>
                    <a:pt x="124460" y="0"/>
                  </a:cubicBezTo>
                  <a:lnTo>
                    <a:pt x="2073387" y="0"/>
                  </a:lnTo>
                  <a:cubicBezTo>
                    <a:pt x="2141967" y="0"/>
                    <a:pt x="2197847" y="55880"/>
                    <a:pt x="2197847" y="124460"/>
                  </a:cubicBezTo>
                  <a:lnTo>
                    <a:pt x="2197847" y="2077069"/>
                  </a:lnTo>
                  <a:cubicBezTo>
                    <a:pt x="2197847" y="2145649"/>
                    <a:pt x="2141967" y="2201529"/>
                    <a:pt x="2073387" y="2201529"/>
                  </a:cubicBezTo>
                  <a:close/>
                </a:path>
              </a:pathLst>
            </a:custGeom>
            <a:solidFill>
              <a:srgbClr val="263F6B"/>
            </a:solidFill>
          </p:spPr>
        </p:sp>
      </p:grpSp>
      <p:grpSp>
        <p:nvGrpSpPr>
          <p:cNvPr id="7" name="Group 7"/>
          <p:cNvGrpSpPr>
            <a:grpSpLocks noChangeAspect="1"/>
          </p:cNvGrpSpPr>
          <p:nvPr/>
        </p:nvGrpSpPr>
        <p:grpSpPr>
          <a:xfrm>
            <a:off x="3888222" y="877373"/>
            <a:ext cx="2924869" cy="2924869"/>
            <a:chOff x="0" y="0"/>
            <a:chExt cx="6350000" cy="6350000"/>
          </a:xfrm>
        </p:grpSpPr>
        <p:sp>
          <p:nvSpPr>
            <p:cNvPr id="8" name="Freeform 8"/>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2"/>
              <a:stretch>
                <a:fillRect/>
              </a:stretch>
            </a:blipFill>
          </p:spPr>
        </p:sp>
        <p:sp>
          <p:nvSpPr>
            <p:cNvPr id="9" name="Freeform 9"/>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263F6B"/>
            </a:solidFill>
          </p:spPr>
        </p:sp>
      </p:grpSp>
      <p:grpSp>
        <p:nvGrpSpPr>
          <p:cNvPr id="10" name="Group 10"/>
          <p:cNvGrpSpPr>
            <a:grpSpLocks noChangeAspect="1"/>
          </p:cNvGrpSpPr>
          <p:nvPr/>
        </p:nvGrpSpPr>
        <p:grpSpPr>
          <a:xfrm>
            <a:off x="12735224" y="477609"/>
            <a:ext cx="2924869" cy="2924869"/>
            <a:chOff x="0" y="0"/>
            <a:chExt cx="6350000" cy="6350000"/>
          </a:xfrm>
        </p:grpSpPr>
        <p:sp>
          <p:nvSpPr>
            <p:cNvPr id="11" name="Freeform 11"/>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3"/>
              <a:stretch>
                <a:fillRect/>
              </a:stretch>
            </a:blipFill>
          </p:spPr>
        </p:sp>
        <p:sp>
          <p:nvSpPr>
            <p:cNvPr id="12" name="Freeform 12"/>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263F6B"/>
            </a:solidFill>
          </p:spPr>
        </p:sp>
      </p:grpSp>
      <p:sp>
        <p:nvSpPr>
          <p:cNvPr id="13" name="AutoShape 13"/>
          <p:cNvSpPr/>
          <p:nvPr/>
        </p:nvSpPr>
        <p:spPr>
          <a:xfrm rot="-2700000">
            <a:off x="15641497" y="9043300"/>
            <a:ext cx="5293007" cy="2487400"/>
          </a:xfrm>
          <a:prstGeom prst="rect">
            <a:avLst/>
          </a:prstGeom>
          <a:solidFill>
            <a:srgbClr val="213559"/>
          </a:solidFill>
        </p:spPr>
      </p:sp>
      <p:sp>
        <p:nvSpPr>
          <p:cNvPr id="14" name="AutoShape 14"/>
          <p:cNvSpPr/>
          <p:nvPr/>
        </p:nvSpPr>
        <p:spPr>
          <a:xfrm rot="-2700000">
            <a:off x="-2646503" y="-1243700"/>
            <a:ext cx="5293007" cy="2487400"/>
          </a:xfrm>
          <a:prstGeom prst="rect">
            <a:avLst/>
          </a:prstGeom>
          <a:solidFill>
            <a:srgbClr val="213559"/>
          </a:solidFill>
        </p:spPr>
      </p:sp>
      <p:sp>
        <p:nvSpPr>
          <p:cNvPr id="15" name="Freeform 15"/>
          <p:cNvSpPr/>
          <p:nvPr/>
        </p:nvSpPr>
        <p:spPr>
          <a:xfrm>
            <a:off x="16884848" y="158863"/>
            <a:ext cx="1288380" cy="1091797"/>
          </a:xfrm>
          <a:custGeom>
            <a:avLst/>
            <a:gdLst/>
            <a:ahLst/>
            <a:cxnLst/>
            <a:rect l="l" t="t" r="r" b="b"/>
            <a:pathLst>
              <a:path w="1288380" h="1091797">
                <a:moveTo>
                  <a:pt x="0" y="0"/>
                </a:moveTo>
                <a:lnTo>
                  <a:pt x="1288381" y="0"/>
                </a:lnTo>
                <a:lnTo>
                  <a:pt x="1288381" y="1091797"/>
                </a:lnTo>
                <a:lnTo>
                  <a:pt x="0" y="1091797"/>
                </a:lnTo>
                <a:lnTo>
                  <a:pt x="0" y="0"/>
                </a:lnTo>
                <a:close/>
              </a:path>
            </a:pathLst>
          </a:custGeom>
          <a:blipFill>
            <a:blip r:embed="rId4"/>
            <a:stretch>
              <a:fillRect/>
            </a:stretch>
          </a:blipFill>
        </p:spPr>
      </p:sp>
      <p:sp>
        <p:nvSpPr>
          <p:cNvPr id="16" name="TextBox 16"/>
          <p:cNvSpPr txBox="1"/>
          <p:nvPr/>
        </p:nvSpPr>
        <p:spPr>
          <a:xfrm>
            <a:off x="11379196" y="4225671"/>
            <a:ext cx="5880104" cy="3673475"/>
          </a:xfrm>
          <a:prstGeom prst="rect">
            <a:avLst/>
          </a:prstGeom>
        </p:spPr>
        <p:txBody>
          <a:bodyPr lIns="0" tIns="0" rIns="0" bIns="0" rtlCol="0" anchor="t">
            <a:spAutoFit/>
          </a:bodyPr>
          <a:lstStyle/>
          <a:p>
            <a:pPr marL="539751" lvl="1" indent="-269876" algn="l">
              <a:lnSpc>
                <a:spcPts val="3250"/>
              </a:lnSpc>
              <a:buFont typeface="Arial"/>
              <a:buChar char="•"/>
            </a:pPr>
            <a:r>
              <a:rPr lang="en-US" sz="2500" spc="50">
                <a:solidFill>
                  <a:srgbClr val="FFFFFF"/>
                </a:solidFill>
                <a:latin typeface="Montserrat"/>
                <a:ea typeface="Montserrat"/>
                <a:cs typeface="Montserrat"/>
                <a:sym typeface="Montserrat"/>
              </a:rPr>
              <a:t>Master’s degree in Psychology and Human Resources Management</a:t>
            </a:r>
          </a:p>
          <a:p>
            <a:pPr marL="539751" lvl="1" indent="-269876" algn="l">
              <a:lnSpc>
                <a:spcPts val="3250"/>
              </a:lnSpc>
              <a:buFont typeface="Arial"/>
              <a:buChar char="•"/>
            </a:pPr>
            <a:r>
              <a:rPr lang="en-US" sz="2500" spc="50">
                <a:solidFill>
                  <a:srgbClr val="FFFFFF"/>
                </a:solidFill>
                <a:latin typeface="Montserrat"/>
                <a:ea typeface="Montserrat"/>
                <a:cs typeface="Montserrat"/>
                <a:sym typeface="Montserrat"/>
              </a:rPr>
              <a:t> Over 15 years of experience in personnel consulting and talent acquisition, active in Germany since 2011</a:t>
            </a:r>
          </a:p>
          <a:p>
            <a:pPr marL="539751" lvl="1" indent="-269876" algn="l">
              <a:lnSpc>
                <a:spcPts val="3250"/>
              </a:lnSpc>
              <a:buFont typeface="Arial"/>
              <a:buChar char="•"/>
            </a:pPr>
            <a:r>
              <a:rPr lang="en-US" sz="2500" spc="50">
                <a:solidFill>
                  <a:srgbClr val="FFFFFF"/>
                </a:solidFill>
                <a:latin typeface="Montserrat"/>
                <a:ea typeface="Montserrat"/>
                <a:cs typeface="Montserrat"/>
                <a:sym typeface="Montserrat"/>
              </a:rPr>
              <a:t> Working as a consultant at Tintschl since 2021</a:t>
            </a:r>
          </a:p>
        </p:txBody>
      </p:sp>
      <p:sp>
        <p:nvSpPr>
          <p:cNvPr id="17" name="TextBox 17"/>
          <p:cNvSpPr txBox="1"/>
          <p:nvPr/>
        </p:nvSpPr>
        <p:spPr>
          <a:xfrm>
            <a:off x="2750789" y="3383428"/>
            <a:ext cx="5219244" cy="4902200"/>
          </a:xfrm>
          <a:prstGeom prst="rect">
            <a:avLst/>
          </a:prstGeom>
        </p:spPr>
        <p:txBody>
          <a:bodyPr lIns="0" tIns="0" rIns="0" bIns="0" rtlCol="0" anchor="t">
            <a:spAutoFit/>
          </a:bodyPr>
          <a:lstStyle/>
          <a:p>
            <a:pPr algn="ctr">
              <a:lnSpc>
                <a:spcPts val="3250"/>
              </a:lnSpc>
            </a:pPr>
            <a:r>
              <a:rPr lang="en-US" sz="2500" u="none" strike="noStrike" spc="50">
                <a:solidFill>
                  <a:srgbClr val="FFFFFF"/>
                </a:solidFill>
                <a:latin typeface="Montserrat"/>
                <a:ea typeface="Montserrat"/>
                <a:cs typeface="Montserrat"/>
                <a:sym typeface="Montserrat"/>
              </a:rPr>
              <a:t>I</a:t>
            </a:r>
            <a:r>
              <a:rPr lang="en-US" sz="2500" b="1" u="none" strike="noStrike" spc="50">
                <a:solidFill>
                  <a:srgbClr val="FFFFFF"/>
                </a:solidFill>
                <a:latin typeface="Montserrat Bold"/>
                <a:ea typeface="Montserrat Bold"/>
                <a:cs typeface="Montserrat Bold"/>
                <a:sym typeface="Montserrat Bold"/>
              </a:rPr>
              <a:t>nternational Recruiter Specialist</a:t>
            </a:r>
          </a:p>
          <a:p>
            <a:pPr algn="l">
              <a:lnSpc>
                <a:spcPts val="3250"/>
              </a:lnSpc>
            </a:pPr>
            <a:endParaRPr lang="en-US" sz="2500" b="1" u="none" strike="noStrike" spc="50">
              <a:solidFill>
                <a:srgbClr val="FFFFFF"/>
              </a:solidFill>
              <a:latin typeface="Montserrat Bold"/>
              <a:ea typeface="Montserrat Bold"/>
              <a:cs typeface="Montserrat Bold"/>
              <a:sym typeface="Montserrat Bold"/>
            </a:endParaRPr>
          </a:p>
          <a:p>
            <a:pPr marL="539751" lvl="1" indent="-269876" algn="l">
              <a:lnSpc>
                <a:spcPts val="3250"/>
              </a:lnSpc>
              <a:buFont typeface="Arial"/>
              <a:buChar char="•"/>
            </a:pPr>
            <a:r>
              <a:rPr lang="en-US" sz="2500" u="none" strike="noStrike" spc="50">
                <a:solidFill>
                  <a:srgbClr val="FFFFFF"/>
                </a:solidFill>
                <a:latin typeface="Montserrat"/>
                <a:ea typeface="Montserrat"/>
                <a:cs typeface="Montserrat"/>
                <a:sym typeface="Montserrat"/>
              </a:rPr>
              <a:t>Master´s degree in Anthropology</a:t>
            </a:r>
          </a:p>
          <a:p>
            <a:pPr marL="539751" lvl="1" indent="-269876" algn="l">
              <a:lnSpc>
                <a:spcPts val="3250"/>
              </a:lnSpc>
              <a:buFont typeface="Arial"/>
              <a:buChar char="•"/>
            </a:pPr>
            <a:r>
              <a:rPr lang="en-US" sz="2500" u="none" strike="noStrike" spc="50">
                <a:solidFill>
                  <a:srgbClr val="FFFFFF"/>
                </a:solidFill>
                <a:latin typeface="Montserrat"/>
                <a:ea typeface="Montserrat"/>
                <a:cs typeface="Montserrat"/>
                <a:sym typeface="Montserrat"/>
              </a:rPr>
              <a:t>10 years of experience in the field of talent acquisition across different industries</a:t>
            </a:r>
          </a:p>
          <a:p>
            <a:pPr marL="539751" lvl="1" indent="-269876" algn="l">
              <a:lnSpc>
                <a:spcPts val="3250"/>
              </a:lnSpc>
              <a:buFont typeface="Arial"/>
              <a:buChar char="•"/>
            </a:pPr>
            <a:r>
              <a:rPr lang="en-US" sz="2500" u="none" strike="noStrike" spc="50">
                <a:solidFill>
                  <a:srgbClr val="FFFFFF"/>
                </a:solidFill>
                <a:latin typeface="Montserrat"/>
                <a:ea typeface="Montserrat"/>
                <a:cs typeface="Montserrat"/>
                <a:sym typeface="Montserrat"/>
              </a:rPr>
              <a:t>Working as consultant for Tintschl since 2024</a:t>
            </a:r>
          </a:p>
          <a:p>
            <a:pPr marL="0" lvl="1" indent="0" algn="l">
              <a:lnSpc>
                <a:spcPts val="3250"/>
              </a:lnSpc>
              <a:spcBef>
                <a:spcPct val="0"/>
              </a:spcBef>
            </a:pPr>
            <a:endParaRPr lang="en-US" sz="2500" u="none" strike="noStrike" spc="50">
              <a:solidFill>
                <a:srgbClr val="FFFFFF"/>
              </a:solidFill>
              <a:latin typeface="Montserrat"/>
              <a:ea typeface="Montserrat"/>
              <a:cs typeface="Montserrat"/>
              <a:sym typeface="Montserrat"/>
            </a:endParaRPr>
          </a:p>
          <a:p>
            <a:pPr marL="0" lvl="1" indent="0" algn="l">
              <a:lnSpc>
                <a:spcPts val="3250"/>
              </a:lnSpc>
              <a:spcBef>
                <a:spcPct val="0"/>
              </a:spcBef>
            </a:pPr>
            <a:endParaRPr lang="en-US" sz="2500" u="none" strike="noStrike" spc="50">
              <a:solidFill>
                <a:srgbClr val="FFFFFF"/>
              </a:solidFill>
              <a:latin typeface="Montserrat"/>
              <a:ea typeface="Montserrat"/>
              <a:cs typeface="Montserrat"/>
              <a:sym typeface="Montserrat"/>
            </a:endParaRPr>
          </a:p>
        </p:txBody>
      </p:sp>
      <p:sp>
        <p:nvSpPr>
          <p:cNvPr id="18" name="TextBox 18"/>
          <p:cNvSpPr txBox="1"/>
          <p:nvPr/>
        </p:nvSpPr>
        <p:spPr>
          <a:xfrm>
            <a:off x="12247001" y="3138036"/>
            <a:ext cx="4113110" cy="806450"/>
          </a:xfrm>
          <a:prstGeom prst="rect">
            <a:avLst/>
          </a:prstGeom>
        </p:spPr>
        <p:txBody>
          <a:bodyPr lIns="0" tIns="0" rIns="0" bIns="0" rtlCol="0" anchor="t">
            <a:spAutoFit/>
          </a:bodyPr>
          <a:lstStyle/>
          <a:p>
            <a:pPr algn="ctr">
              <a:lnSpc>
                <a:spcPts val="3250"/>
              </a:lnSpc>
            </a:pPr>
            <a:r>
              <a:rPr lang="en-US" sz="2500" b="1" spc="50">
                <a:solidFill>
                  <a:srgbClr val="FFFFFF"/>
                </a:solidFill>
                <a:latin typeface="Montserrat Ultra-Bold"/>
                <a:ea typeface="Montserrat Ultra-Bold"/>
                <a:cs typeface="Montserrat Ultra-Bold"/>
                <a:sym typeface="Montserrat Ultra-Bold"/>
              </a:rPr>
              <a:t>International Recuiter Specialist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rot="-1753206">
            <a:off x="-1113304" y="4354356"/>
            <a:ext cx="25783492" cy="9586163"/>
          </a:xfrm>
          <a:prstGeom prst="rect">
            <a:avLst/>
          </a:prstGeom>
          <a:solidFill>
            <a:srgbClr val="545454">
              <a:alpha val="4706"/>
            </a:srgbClr>
          </a:solidFill>
        </p:spPr>
      </p:sp>
      <p:sp>
        <p:nvSpPr>
          <p:cNvPr id="3" name="Freeform 3"/>
          <p:cNvSpPr/>
          <p:nvPr/>
        </p:nvSpPr>
        <p:spPr>
          <a:xfrm>
            <a:off x="1297214" y="-726996"/>
            <a:ext cx="11740992" cy="11740992"/>
          </a:xfrm>
          <a:custGeom>
            <a:avLst/>
            <a:gdLst/>
            <a:ahLst/>
            <a:cxnLst/>
            <a:rect l="l" t="t" r="r" b="b"/>
            <a:pathLst>
              <a:path w="11740992" h="11740992">
                <a:moveTo>
                  <a:pt x="0" y="0"/>
                </a:moveTo>
                <a:lnTo>
                  <a:pt x="11740992" y="0"/>
                </a:lnTo>
                <a:lnTo>
                  <a:pt x="11740992" y="11740992"/>
                </a:lnTo>
                <a:lnTo>
                  <a:pt x="0" y="11740992"/>
                </a:lnTo>
                <a:lnTo>
                  <a:pt x="0" y="0"/>
                </a:lnTo>
                <a:close/>
              </a:path>
            </a:pathLst>
          </a:custGeom>
          <a:blipFill>
            <a:blip r:embed="rId3">
              <a:alphaModFix amt="50000"/>
              <a:extLst>
                <a:ext uri="{96DAC541-7B7A-43D3-8B79-37D633B846F1}">
                  <asvg:svgBlip xmlns:asvg="http://schemas.microsoft.com/office/drawing/2016/SVG/main" r:embed="rId4"/>
                </a:ext>
              </a:extLst>
            </a:blip>
            <a:stretch>
              <a:fillRect/>
            </a:stretch>
          </a:blipFill>
        </p:spPr>
      </p:sp>
      <p:sp>
        <p:nvSpPr>
          <p:cNvPr id="4" name="AutoShape 4"/>
          <p:cNvSpPr/>
          <p:nvPr/>
        </p:nvSpPr>
        <p:spPr>
          <a:xfrm>
            <a:off x="1028700" y="615601"/>
            <a:ext cx="16230600" cy="9919258"/>
          </a:xfrm>
          <a:prstGeom prst="rect">
            <a:avLst/>
          </a:prstGeom>
          <a:solidFill>
            <a:srgbClr val="213559"/>
          </a:solidFill>
        </p:spPr>
      </p:sp>
      <p:grpSp>
        <p:nvGrpSpPr>
          <p:cNvPr id="5" name="Group 5"/>
          <p:cNvGrpSpPr/>
          <p:nvPr/>
        </p:nvGrpSpPr>
        <p:grpSpPr>
          <a:xfrm>
            <a:off x="-330479" y="-247859"/>
            <a:ext cx="8456256" cy="10782718"/>
            <a:chOff x="0" y="0"/>
            <a:chExt cx="11275007" cy="14376958"/>
          </a:xfrm>
        </p:grpSpPr>
        <p:pic>
          <p:nvPicPr>
            <p:cNvPr id="6" name="Picture 6"/>
            <p:cNvPicPr>
              <a:picLocks noChangeAspect="1"/>
            </p:cNvPicPr>
            <p:nvPr/>
          </p:nvPicPr>
          <p:blipFill>
            <a:blip r:embed="rId5"/>
            <a:srcRect l="20538" r="27178"/>
            <a:stretch>
              <a:fillRect/>
            </a:stretch>
          </p:blipFill>
          <p:spPr>
            <a:xfrm>
              <a:off x="0" y="0"/>
              <a:ext cx="11275007" cy="14376958"/>
            </a:xfrm>
            <a:prstGeom prst="rect">
              <a:avLst/>
            </a:prstGeom>
          </p:spPr>
        </p:pic>
      </p:grpSp>
      <p:sp>
        <p:nvSpPr>
          <p:cNvPr id="7" name="TextBox 7"/>
          <p:cNvSpPr txBox="1"/>
          <p:nvPr/>
        </p:nvSpPr>
        <p:spPr>
          <a:xfrm>
            <a:off x="8432979" y="1473322"/>
            <a:ext cx="7698085" cy="2303492"/>
          </a:xfrm>
          <a:prstGeom prst="rect">
            <a:avLst/>
          </a:prstGeom>
        </p:spPr>
        <p:txBody>
          <a:bodyPr lIns="0" tIns="0" rIns="0" bIns="0" rtlCol="0" anchor="t">
            <a:spAutoFit/>
          </a:bodyPr>
          <a:lstStyle/>
          <a:p>
            <a:pPr algn="l">
              <a:lnSpc>
                <a:spcPts val="5958"/>
              </a:lnSpc>
            </a:pPr>
            <a:r>
              <a:rPr lang="en-US" sz="6080" b="1" i="1" spc="-358">
                <a:solidFill>
                  <a:srgbClr val="FFFFFF"/>
                </a:solidFill>
                <a:latin typeface="Montserrat Ultra-Bold Italics"/>
                <a:ea typeface="Montserrat Ultra-Bold Italics"/>
                <a:cs typeface="Montserrat Ultra-Bold Italics"/>
                <a:sym typeface="Montserrat Ultra-Bold Italics"/>
              </a:rPr>
              <a:t>TEMPORARY WORK HOW DOES IT WORKS?</a:t>
            </a:r>
          </a:p>
        </p:txBody>
      </p:sp>
      <p:sp>
        <p:nvSpPr>
          <p:cNvPr id="8" name="TextBox 8"/>
          <p:cNvSpPr txBox="1"/>
          <p:nvPr/>
        </p:nvSpPr>
        <p:spPr>
          <a:xfrm>
            <a:off x="8125777" y="3766239"/>
            <a:ext cx="8139330" cy="6212204"/>
          </a:xfrm>
          <a:prstGeom prst="rect">
            <a:avLst/>
          </a:prstGeom>
        </p:spPr>
        <p:txBody>
          <a:bodyPr lIns="0" tIns="0" rIns="0" bIns="0" rtlCol="0" anchor="t">
            <a:spAutoFit/>
          </a:bodyPr>
          <a:lstStyle/>
          <a:p>
            <a:pPr marL="474981" lvl="1" indent="-237491" algn="l">
              <a:lnSpc>
                <a:spcPts val="4950"/>
              </a:lnSpc>
              <a:buFont typeface="Arial"/>
              <a:buChar char="•"/>
            </a:pPr>
            <a:r>
              <a:rPr lang="en-US" sz="2200" spc="44">
                <a:solidFill>
                  <a:srgbClr val="FFFFFF"/>
                </a:solidFill>
                <a:latin typeface="Montserrat"/>
                <a:ea typeface="Montserrat"/>
                <a:cs typeface="Montserrat"/>
                <a:sym typeface="Montserrat"/>
              </a:rPr>
              <a:t> Permanent Contract with Tintschl Unternehmensgruppe</a:t>
            </a:r>
          </a:p>
          <a:p>
            <a:pPr marL="474981" lvl="1" indent="-237491" algn="l">
              <a:lnSpc>
                <a:spcPts val="4950"/>
              </a:lnSpc>
              <a:buFont typeface="Arial"/>
              <a:buChar char="•"/>
            </a:pPr>
            <a:r>
              <a:rPr lang="en-US" sz="2200" spc="44">
                <a:solidFill>
                  <a:srgbClr val="FFFFFF"/>
                </a:solidFill>
                <a:latin typeface="Montserrat"/>
                <a:ea typeface="Montserrat"/>
                <a:cs typeface="Montserrat"/>
                <a:sym typeface="Montserrat"/>
              </a:rPr>
              <a:t>Work placement in one of our customer companies</a:t>
            </a:r>
          </a:p>
          <a:p>
            <a:pPr marL="474981" lvl="1" indent="-237491" algn="l">
              <a:lnSpc>
                <a:spcPts val="4950"/>
              </a:lnSpc>
              <a:buFont typeface="Arial"/>
              <a:buChar char="•"/>
            </a:pPr>
            <a:r>
              <a:rPr lang="en-US" sz="2200" spc="44">
                <a:solidFill>
                  <a:srgbClr val="FFFFFF"/>
                </a:solidFill>
                <a:latin typeface="Montserrat"/>
                <a:ea typeface="Montserrat"/>
                <a:cs typeface="Montserrat"/>
                <a:sym typeface="Montserrat"/>
              </a:rPr>
              <a:t>The same tasks as a comparable employee</a:t>
            </a:r>
          </a:p>
          <a:p>
            <a:pPr marL="474981" lvl="1" indent="-237491" algn="l">
              <a:lnSpc>
                <a:spcPts val="4950"/>
              </a:lnSpc>
              <a:buFont typeface="Arial"/>
              <a:buChar char="•"/>
            </a:pPr>
            <a:r>
              <a:rPr lang="en-US" sz="2200" spc="44">
                <a:solidFill>
                  <a:srgbClr val="FFFFFF"/>
                </a:solidFill>
                <a:latin typeface="Montserrat"/>
                <a:ea typeface="Montserrat"/>
                <a:cs typeface="Montserrat"/>
                <a:sym typeface="Montserrat"/>
              </a:rPr>
              <a:t>Same rights and obligations as comparable employees</a:t>
            </a:r>
          </a:p>
          <a:p>
            <a:pPr marL="474981" lvl="1" indent="-237491" algn="l">
              <a:lnSpc>
                <a:spcPts val="4950"/>
              </a:lnSpc>
              <a:buFont typeface="Arial"/>
              <a:buChar char="•"/>
            </a:pPr>
            <a:r>
              <a:rPr lang="en-US" sz="2200" spc="44">
                <a:solidFill>
                  <a:srgbClr val="FFFFFF"/>
                </a:solidFill>
                <a:latin typeface="Montserrat"/>
                <a:ea typeface="Montserrat"/>
                <a:cs typeface="Montserrat"/>
                <a:sym typeface="Montserrat"/>
              </a:rPr>
              <a:t>Fixed contact person during the entire assignment with our customers</a:t>
            </a:r>
          </a:p>
          <a:p>
            <a:pPr marL="474981" lvl="1" indent="-237491" algn="l">
              <a:lnSpc>
                <a:spcPts val="4950"/>
              </a:lnSpc>
              <a:buFont typeface="Arial"/>
              <a:buChar char="•"/>
            </a:pPr>
            <a:r>
              <a:rPr lang="en-US" sz="2200" spc="44">
                <a:solidFill>
                  <a:srgbClr val="FFFFFF"/>
                </a:solidFill>
                <a:latin typeface="Montserrat"/>
                <a:ea typeface="Montserrat"/>
                <a:cs typeface="Montserrat"/>
                <a:sym typeface="Montserrat"/>
              </a:rPr>
              <a:t>Support in the arrangement of a follow-up assignment</a:t>
            </a:r>
          </a:p>
        </p:txBody>
      </p:sp>
      <p:sp>
        <p:nvSpPr>
          <p:cNvPr id="9" name="Freeform 9"/>
          <p:cNvSpPr/>
          <p:nvPr/>
        </p:nvSpPr>
        <p:spPr>
          <a:xfrm>
            <a:off x="15071134" y="1054482"/>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AutoShape 10"/>
          <p:cNvSpPr/>
          <p:nvPr/>
        </p:nvSpPr>
        <p:spPr>
          <a:xfrm rot="-5400000">
            <a:off x="13018986" y="5376538"/>
            <a:ext cx="6492240" cy="0"/>
          </a:xfrm>
          <a:prstGeom prst="line">
            <a:avLst/>
          </a:prstGeom>
          <a:ln w="9525" cap="rnd">
            <a:solidFill>
              <a:srgbClr val="FFFFFF"/>
            </a:solidFill>
            <a:prstDash val="solid"/>
            <a:headEnd type="none" w="sm" len="sm"/>
            <a:tailEnd type="none" w="sm" len="sm"/>
          </a:ln>
        </p:spPr>
      </p:sp>
      <p:sp>
        <p:nvSpPr>
          <p:cNvPr id="11" name="Freeform 11"/>
          <p:cNvSpPr/>
          <p:nvPr/>
        </p:nvSpPr>
        <p:spPr>
          <a:xfrm>
            <a:off x="16939628" y="0"/>
            <a:ext cx="1244347" cy="1054482"/>
          </a:xfrm>
          <a:custGeom>
            <a:avLst/>
            <a:gdLst/>
            <a:ahLst/>
            <a:cxnLst/>
            <a:rect l="l" t="t" r="r" b="b"/>
            <a:pathLst>
              <a:path w="1244347" h="1054482">
                <a:moveTo>
                  <a:pt x="0" y="0"/>
                </a:moveTo>
                <a:lnTo>
                  <a:pt x="1244347" y="0"/>
                </a:lnTo>
                <a:lnTo>
                  <a:pt x="1244347" y="1054482"/>
                </a:lnTo>
                <a:lnTo>
                  <a:pt x="0" y="1054482"/>
                </a:lnTo>
                <a:lnTo>
                  <a:pt x="0" y="0"/>
                </a:lnTo>
                <a:close/>
              </a:path>
            </a:pathLst>
          </a:custGeom>
          <a:blipFill>
            <a:blip r:embed="rId8"/>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rot="-1753206">
            <a:off x="-1113304" y="4354356"/>
            <a:ext cx="25783492" cy="9586163"/>
          </a:xfrm>
          <a:prstGeom prst="rect">
            <a:avLst/>
          </a:prstGeom>
          <a:solidFill>
            <a:srgbClr val="545454">
              <a:alpha val="4706"/>
            </a:srgbClr>
          </a:solidFill>
        </p:spPr>
      </p:sp>
      <p:grpSp>
        <p:nvGrpSpPr>
          <p:cNvPr id="3" name="Group 3"/>
          <p:cNvGrpSpPr/>
          <p:nvPr/>
        </p:nvGrpSpPr>
        <p:grpSpPr>
          <a:xfrm>
            <a:off x="7527747" y="-1825476"/>
            <a:ext cx="16230600" cy="16230600"/>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63F6B"/>
            </a:solidFill>
          </p:spPr>
        </p:sp>
      </p:grpSp>
      <p:grpSp>
        <p:nvGrpSpPr>
          <p:cNvPr id="5" name="Group 5"/>
          <p:cNvGrpSpPr>
            <a:grpSpLocks noChangeAspect="1"/>
          </p:cNvGrpSpPr>
          <p:nvPr/>
        </p:nvGrpSpPr>
        <p:grpSpPr>
          <a:xfrm>
            <a:off x="8532041" y="132368"/>
            <a:ext cx="12008422" cy="12008374"/>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5046" r="-25046"/>
              </a:stretch>
            </a:blipFill>
          </p:spPr>
        </p:sp>
      </p:grpSp>
      <p:sp>
        <p:nvSpPr>
          <p:cNvPr id="7" name="TextBox 7"/>
          <p:cNvSpPr txBox="1"/>
          <p:nvPr/>
        </p:nvSpPr>
        <p:spPr>
          <a:xfrm>
            <a:off x="1028700" y="1466590"/>
            <a:ext cx="7970421" cy="2000322"/>
          </a:xfrm>
          <a:prstGeom prst="rect">
            <a:avLst/>
          </a:prstGeom>
        </p:spPr>
        <p:txBody>
          <a:bodyPr lIns="0" tIns="0" rIns="0" bIns="0" rtlCol="0" anchor="t">
            <a:spAutoFit/>
          </a:bodyPr>
          <a:lstStyle/>
          <a:p>
            <a:pPr algn="l">
              <a:lnSpc>
                <a:spcPts val="7686"/>
              </a:lnSpc>
            </a:pPr>
            <a:r>
              <a:rPr lang="en-US" sz="7843" b="1" i="1" spc="-462">
                <a:solidFill>
                  <a:srgbClr val="263F6B"/>
                </a:solidFill>
                <a:latin typeface="Montserrat Ultra-Bold Italics"/>
                <a:ea typeface="Montserrat Ultra-Bold Italics"/>
                <a:cs typeface="Montserrat Ultra-Bold Italics"/>
                <a:sym typeface="Montserrat Ultra-Bold Italics"/>
              </a:rPr>
              <a:t>OUR SERVICES FOR YOU!</a:t>
            </a:r>
          </a:p>
        </p:txBody>
      </p:sp>
      <p:sp>
        <p:nvSpPr>
          <p:cNvPr id="8" name="Freeform 8"/>
          <p:cNvSpPr/>
          <p:nvPr/>
        </p:nvSpPr>
        <p:spPr>
          <a:xfrm>
            <a:off x="15476242" y="8852422"/>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028700" y="1028700"/>
            <a:ext cx="1783058" cy="295015"/>
          </a:xfrm>
          <a:custGeom>
            <a:avLst/>
            <a:gdLst/>
            <a:ahLst/>
            <a:cxnLst/>
            <a:rect l="l" t="t" r="r" b="b"/>
            <a:pathLst>
              <a:path w="1783058" h="295015">
                <a:moveTo>
                  <a:pt x="0" y="0"/>
                </a:moveTo>
                <a:lnTo>
                  <a:pt x="1783058" y="0"/>
                </a:lnTo>
                <a:lnTo>
                  <a:pt x="1783058" y="295015"/>
                </a:lnTo>
                <a:lnTo>
                  <a:pt x="0" y="2950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16785954" y="360173"/>
            <a:ext cx="1333295" cy="1129858"/>
          </a:xfrm>
          <a:custGeom>
            <a:avLst/>
            <a:gdLst/>
            <a:ahLst/>
            <a:cxnLst/>
            <a:rect l="l" t="t" r="r" b="b"/>
            <a:pathLst>
              <a:path w="1333295" h="1129858">
                <a:moveTo>
                  <a:pt x="0" y="0"/>
                </a:moveTo>
                <a:lnTo>
                  <a:pt x="1333295" y="0"/>
                </a:lnTo>
                <a:lnTo>
                  <a:pt x="1333295" y="1129858"/>
                </a:lnTo>
                <a:lnTo>
                  <a:pt x="0" y="1129858"/>
                </a:lnTo>
                <a:lnTo>
                  <a:pt x="0" y="0"/>
                </a:lnTo>
                <a:close/>
              </a:path>
            </a:pathLst>
          </a:custGeom>
          <a:blipFill>
            <a:blip r:embed="rId8"/>
            <a:stretch>
              <a:fillRect/>
            </a:stretch>
          </a:blipFill>
        </p:spPr>
      </p:sp>
      <p:sp>
        <p:nvSpPr>
          <p:cNvPr id="11" name="TextBox 11"/>
          <p:cNvSpPr txBox="1"/>
          <p:nvPr/>
        </p:nvSpPr>
        <p:spPr>
          <a:xfrm>
            <a:off x="454987" y="3275534"/>
            <a:ext cx="6970809" cy="6776085"/>
          </a:xfrm>
          <a:prstGeom prst="rect">
            <a:avLst/>
          </a:prstGeom>
        </p:spPr>
        <p:txBody>
          <a:bodyPr lIns="0" tIns="0" rIns="0" bIns="0" rtlCol="0" anchor="t">
            <a:spAutoFit/>
          </a:bodyPr>
          <a:lstStyle/>
          <a:p>
            <a:pPr marL="518160" lvl="1" indent="-259080" algn="l">
              <a:lnSpc>
                <a:spcPts val="5400"/>
              </a:lnSpc>
              <a:buFont typeface="Arial"/>
              <a:buChar char="•"/>
            </a:pPr>
            <a:r>
              <a:rPr lang="en-US" sz="2400" spc="48">
                <a:solidFill>
                  <a:srgbClr val="212423"/>
                </a:solidFill>
                <a:latin typeface="Montserrat"/>
                <a:ea typeface="Montserrat"/>
                <a:cs typeface="Montserrat"/>
                <a:sym typeface="Montserrat"/>
              </a:rPr>
              <a:t>We offer you suitable positions that fit to your resume</a:t>
            </a:r>
          </a:p>
          <a:p>
            <a:pPr marL="518160" lvl="1" indent="-259080" algn="l">
              <a:lnSpc>
                <a:spcPts val="5400"/>
              </a:lnSpc>
              <a:buFont typeface="Arial"/>
              <a:buChar char="•"/>
            </a:pPr>
            <a:r>
              <a:rPr lang="en-US" sz="2400" spc="48">
                <a:solidFill>
                  <a:srgbClr val="212423"/>
                </a:solidFill>
                <a:latin typeface="Montserrat"/>
                <a:ea typeface="Montserrat"/>
                <a:cs typeface="Montserrat"/>
                <a:sym typeface="Montserrat"/>
              </a:rPr>
              <a:t>We optimize your application for the German market and specifically designed for our customers’ need</a:t>
            </a:r>
          </a:p>
          <a:p>
            <a:pPr marL="518160" lvl="1" indent="-259080" algn="l">
              <a:lnSpc>
                <a:spcPts val="5400"/>
              </a:lnSpc>
              <a:buFont typeface="Arial"/>
              <a:buChar char="•"/>
            </a:pPr>
            <a:r>
              <a:rPr lang="en-US" sz="2400" spc="48">
                <a:solidFill>
                  <a:srgbClr val="212423"/>
                </a:solidFill>
                <a:latin typeface="Montserrat"/>
                <a:ea typeface="Montserrat"/>
                <a:cs typeface="Montserrat"/>
                <a:sym typeface="Montserrat"/>
              </a:rPr>
              <a:t>We advise you on all labor law issues in Germany</a:t>
            </a:r>
          </a:p>
          <a:p>
            <a:pPr marL="518160" lvl="1" indent="-259080" algn="l">
              <a:lnSpc>
                <a:spcPts val="5400"/>
              </a:lnSpc>
              <a:buFont typeface="Arial"/>
              <a:buChar char="•"/>
            </a:pPr>
            <a:r>
              <a:rPr lang="en-US" sz="2400" spc="48">
                <a:solidFill>
                  <a:srgbClr val="212423"/>
                </a:solidFill>
                <a:latin typeface="Montserrat"/>
                <a:ea typeface="Montserrat"/>
                <a:cs typeface="Montserrat"/>
                <a:sym typeface="Montserrat"/>
              </a:rPr>
              <a:t>We provide you with a permanent contact person for all kind of problems during your application process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rot="-1753206">
            <a:off x="-1113304" y="4354356"/>
            <a:ext cx="25783492" cy="9586163"/>
          </a:xfrm>
          <a:prstGeom prst="rect">
            <a:avLst/>
          </a:prstGeom>
          <a:solidFill>
            <a:srgbClr val="545454">
              <a:alpha val="4706"/>
            </a:srgbClr>
          </a:solidFill>
        </p:spPr>
      </p:sp>
      <p:sp>
        <p:nvSpPr>
          <p:cNvPr id="3" name="AutoShape 3"/>
          <p:cNvSpPr/>
          <p:nvPr/>
        </p:nvSpPr>
        <p:spPr>
          <a:xfrm rot="2700000">
            <a:off x="-2646503" y="9043300"/>
            <a:ext cx="5293007" cy="2487400"/>
          </a:xfrm>
          <a:prstGeom prst="rect">
            <a:avLst/>
          </a:prstGeom>
          <a:solidFill>
            <a:srgbClr val="213559"/>
          </a:solidFill>
        </p:spPr>
      </p:sp>
      <p:sp>
        <p:nvSpPr>
          <p:cNvPr id="4" name="AutoShape 4"/>
          <p:cNvSpPr/>
          <p:nvPr/>
        </p:nvSpPr>
        <p:spPr>
          <a:xfrm rot="2700000">
            <a:off x="15641497" y="-1243700"/>
            <a:ext cx="5293007" cy="2487400"/>
          </a:xfrm>
          <a:prstGeom prst="rect">
            <a:avLst/>
          </a:prstGeom>
          <a:solidFill>
            <a:srgbClr val="213559"/>
          </a:solidFill>
        </p:spPr>
      </p:sp>
      <p:grpSp>
        <p:nvGrpSpPr>
          <p:cNvPr id="5" name="Group 5"/>
          <p:cNvGrpSpPr/>
          <p:nvPr/>
        </p:nvGrpSpPr>
        <p:grpSpPr>
          <a:xfrm>
            <a:off x="-2512615" y="1681677"/>
            <a:ext cx="7118855" cy="1309890"/>
            <a:chOff x="0" y="0"/>
            <a:chExt cx="3589074" cy="660400"/>
          </a:xfrm>
        </p:grpSpPr>
        <p:sp>
          <p:nvSpPr>
            <p:cNvPr id="6" name="Freeform 6"/>
            <p:cNvSpPr/>
            <p:nvPr/>
          </p:nvSpPr>
          <p:spPr>
            <a:xfrm>
              <a:off x="0" y="0"/>
              <a:ext cx="3589074" cy="660400"/>
            </a:xfrm>
            <a:custGeom>
              <a:avLst/>
              <a:gdLst/>
              <a:ahLst/>
              <a:cxnLst/>
              <a:rect l="l" t="t" r="r" b="b"/>
              <a:pathLst>
                <a:path w="3589074" h="660400">
                  <a:moveTo>
                    <a:pt x="3464613" y="660400"/>
                  </a:moveTo>
                  <a:lnTo>
                    <a:pt x="124460" y="660400"/>
                  </a:lnTo>
                  <a:cubicBezTo>
                    <a:pt x="55880" y="660400"/>
                    <a:pt x="0" y="604520"/>
                    <a:pt x="0" y="535940"/>
                  </a:cubicBezTo>
                  <a:lnTo>
                    <a:pt x="0" y="124460"/>
                  </a:lnTo>
                  <a:cubicBezTo>
                    <a:pt x="0" y="55880"/>
                    <a:pt x="55880" y="0"/>
                    <a:pt x="124460" y="0"/>
                  </a:cubicBezTo>
                  <a:lnTo>
                    <a:pt x="3464614" y="0"/>
                  </a:lnTo>
                  <a:cubicBezTo>
                    <a:pt x="3533194" y="0"/>
                    <a:pt x="3589074" y="55880"/>
                    <a:pt x="3589074" y="124460"/>
                  </a:cubicBezTo>
                  <a:lnTo>
                    <a:pt x="3589074" y="535940"/>
                  </a:lnTo>
                  <a:cubicBezTo>
                    <a:pt x="3589074" y="604520"/>
                    <a:pt x="3533194" y="660400"/>
                    <a:pt x="3464614" y="660400"/>
                  </a:cubicBezTo>
                  <a:close/>
                </a:path>
              </a:pathLst>
            </a:custGeom>
            <a:solidFill>
              <a:srgbClr val="263F6B"/>
            </a:solidFill>
          </p:spPr>
        </p:sp>
      </p:grpSp>
      <p:grpSp>
        <p:nvGrpSpPr>
          <p:cNvPr id="7" name="Group 7"/>
          <p:cNvGrpSpPr/>
          <p:nvPr/>
        </p:nvGrpSpPr>
        <p:grpSpPr>
          <a:xfrm>
            <a:off x="13621248" y="1681677"/>
            <a:ext cx="7179367" cy="1309890"/>
            <a:chOff x="0" y="0"/>
            <a:chExt cx="3619582" cy="660400"/>
          </a:xfrm>
        </p:grpSpPr>
        <p:sp>
          <p:nvSpPr>
            <p:cNvPr id="8" name="Freeform 8"/>
            <p:cNvSpPr/>
            <p:nvPr/>
          </p:nvSpPr>
          <p:spPr>
            <a:xfrm>
              <a:off x="0" y="0"/>
              <a:ext cx="3619582" cy="660400"/>
            </a:xfrm>
            <a:custGeom>
              <a:avLst/>
              <a:gdLst/>
              <a:ahLst/>
              <a:cxnLst/>
              <a:rect l="l" t="t" r="r" b="b"/>
              <a:pathLst>
                <a:path w="3619582" h="660400">
                  <a:moveTo>
                    <a:pt x="3495122" y="660400"/>
                  </a:moveTo>
                  <a:lnTo>
                    <a:pt x="124460" y="660400"/>
                  </a:lnTo>
                  <a:cubicBezTo>
                    <a:pt x="55880" y="660400"/>
                    <a:pt x="0" y="604520"/>
                    <a:pt x="0" y="535940"/>
                  </a:cubicBezTo>
                  <a:lnTo>
                    <a:pt x="0" y="124460"/>
                  </a:lnTo>
                  <a:cubicBezTo>
                    <a:pt x="0" y="55880"/>
                    <a:pt x="55880" y="0"/>
                    <a:pt x="124460" y="0"/>
                  </a:cubicBezTo>
                  <a:lnTo>
                    <a:pt x="3495122" y="0"/>
                  </a:lnTo>
                  <a:cubicBezTo>
                    <a:pt x="3563702" y="0"/>
                    <a:pt x="3619582" y="55880"/>
                    <a:pt x="3619582" y="124460"/>
                  </a:cubicBezTo>
                  <a:lnTo>
                    <a:pt x="3619582" y="535940"/>
                  </a:lnTo>
                  <a:cubicBezTo>
                    <a:pt x="3619582" y="604520"/>
                    <a:pt x="3563702" y="660400"/>
                    <a:pt x="3495122" y="660400"/>
                  </a:cubicBezTo>
                  <a:close/>
                </a:path>
              </a:pathLst>
            </a:custGeom>
            <a:solidFill>
              <a:srgbClr val="263F6B"/>
            </a:solidFill>
          </p:spPr>
        </p:sp>
      </p:grpSp>
      <p:sp>
        <p:nvSpPr>
          <p:cNvPr id="9" name="TextBox 9"/>
          <p:cNvSpPr txBox="1"/>
          <p:nvPr/>
        </p:nvSpPr>
        <p:spPr>
          <a:xfrm>
            <a:off x="1028700" y="4265979"/>
            <a:ext cx="16230600" cy="4158096"/>
          </a:xfrm>
          <a:prstGeom prst="rect">
            <a:avLst/>
          </a:prstGeom>
        </p:spPr>
        <p:txBody>
          <a:bodyPr lIns="0" tIns="0" rIns="0" bIns="0" rtlCol="0" anchor="t">
            <a:spAutoFit/>
          </a:bodyPr>
          <a:lstStyle/>
          <a:p>
            <a:pPr algn="l">
              <a:lnSpc>
                <a:spcPts val="5588"/>
              </a:lnSpc>
            </a:pPr>
            <a:r>
              <a:rPr lang="en-US" sz="2941" spc="58">
                <a:solidFill>
                  <a:srgbClr val="263F6B"/>
                </a:solidFill>
                <a:latin typeface="Montserrat"/>
                <a:ea typeface="Montserrat"/>
                <a:cs typeface="Montserrat"/>
                <a:sym typeface="Montserrat"/>
              </a:rPr>
              <a:t>Tintschl has more than 10 years 'experience in international recruitment</a:t>
            </a:r>
          </a:p>
          <a:p>
            <a:pPr algn="l">
              <a:lnSpc>
                <a:spcPts val="5588"/>
              </a:lnSpc>
            </a:pPr>
            <a:endParaRPr lang="en-US" sz="2941" spc="58">
              <a:solidFill>
                <a:srgbClr val="263F6B"/>
              </a:solidFill>
              <a:latin typeface="Montserrat"/>
              <a:ea typeface="Montserrat"/>
              <a:cs typeface="Montserrat"/>
              <a:sym typeface="Montserrat"/>
            </a:endParaRPr>
          </a:p>
          <a:p>
            <a:pPr algn="l">
              <a:lnSpc>
                <a:spcPts val="5588"/>
              </a:lnSpc>
            </a:pPr>
            <a:r>
              <a:rPr lang="en-US" sz="2941" spc="58">
                <a:solidFill>
                  <a:srgbClr val="263F6B"/>
                </a:solidFill>
                <a:latin typeface="Montserrat"/>
                <a:ea typeface="Montserrat"/>
                <a:cs typeface="Montserrat"/>
                <a:sym typeface="Montserrat"/>
              </a:rPr>
              <a:t>We are presently seeking young professionals and experienced individuals who wish to gain international experience for our available positions in the aerospace industry</a:t>
            </a:r>
          </a:p>
          <a:p>
            <a:pPr algn="l">
              <a:lnSpc>
                <a:spcPts val="5588"/>
              </a:lnSpc>
            </a:pPr>
            <a:endParaRPr lang="en-US" sz="2941" spc="58">
              <a:solidFill>
                <a:srgbClr val="263F6B"/>
              </a:solidFill>
              <a:latin typeface="Montserrat"/>
              <a:ea typeface="Montserrat"/>
              <a:cs typeface="Montserrat"/>
              <a:sym typeface="Montserrat"/>
            </a:endParaRPr>
          </a:p>
        </p:txBody>
      </p:sp>
      <p:sp>
        <p:nvSpPr>
          <p:cNvPr id="10" name="Freeform 10"/>
          <p:cNvSpPr/>
          <p:nvPr/>
        </p:nvSpPr>
        <p:spPr>
          <a:xfrm>
            <a:off x="16790017" y="110589"/>
            <a:ext cx="1288380" cy="1091797"/>
          </a:xfrm>
          <a:custGeom>
            <a:avLst/>
            <a:gdLst/>
            <a:ahLst/>
            <a:cxnLst/>
            <a:rect l="l" t="t" r="r" b="b"/>
            <a:pathLst>
              <a:path w="1288380" h="1091797">
                <a:moveTo>
                  <a:pt x="0" y="0"/>
                </a:moveTo>
                <a:lnTo>
                  <a:pt x="1288380" y="0"/>
                </a:lnTo>
                <a:lnTo>
                  <a:pt x="1288380" y="1091797"/>
                </a:lnTo>
                <a:lnTo>
                  <a:pt x="0" y="1091797"/>
                </a:lnTo>
                <a:lnTo>
                  <a:pt x="0" y="0"/>
                </a:lnTo>
                <a:close/>
              </a:path>
            </a:pathLst>
          </a:custGeom>
          <a:blipFill>
            <a:blip r:embed="rId2"/>
            <a:stretch>
              <a:fillRect/>
            </a:stretch>
          </a:blipFill>
        </p:spPr>
      </p:sp>
      <p:sp>
        <p:nvSpPr>
          <p:cNvPr id="11" name="TextBox 11"/>
          <p:cNvSpPr txBox="1"/>
          <p:nvPr/>
        </p:nvSpPr>
        <p:spPr>
          <a:xfrm>
            <a:off x="4255047" y="1373836"/>
            <a:ext cx="9732523" cy="2097024"/>
          </a:xfrm>
          <a:prstGeom prst="rect">
            <a:avLst/>
          </a:prstGeom>
        </p:spPr>
        <p:txBody>
          <a:bodyPr lIns="0" tIns="0" rIns="0" bIns="0" rtlCol="0" anchor="t">
            <a:spAutoFit/>
          </a:bodyPr>
          <a:lstStyle/>
          <a:p>
            <a:pPr algn="ctr">
              <a:lnSpc>
                <a:spcPts val="8071"/>
              </a:lnSpc>
            </a:pPr>
            <a:r>
              <a:rPr lang="en-US" sz="8236" b="1" i="1" spc="-485">
                <a:solidFill>
                  <a:srgbClr val="263F6B"/>
                </a:solidFill>
                <a:latin typeface="Montserrat Ultra-Bold Italics"/>
                <a:ea typeface="Montserrat Ultra-Bold Italics"/>
                <a:cs typeface="Montserrat Ultra-Bold Italics"/>
                <a:sym typeface="Montserrat Ultra-Bold Italics"/>
              </a:rPr>
              <a:t>INTERNATIONAL RECRUITING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3F6B"/>
        </a:solidFill>
        <a:effectLst/>
      </p:bgPr>
    </p:bg>
    <p:spTree>
      <p:nvGrpSpPr>
        <p:cNvPr id="1" name=""/>
        <p:cNvGrpSpPr/>
        <p:nvPr/>
      </p:nvGrpSpPr>
      <p:grpSpPr>
        <a:xfrm>
          <a:off x="0" y="0"/>
          <a:ext cx="0" cy="0"/>
          <a:chOff x="0" y="0"/>
          <a:chExt cx="0" cy="0"/>
        </a:xfrm>
      </p:grpSpPr>
      <p:sp>
        <p:nvSpPr>
          <p:cNvPr id="2" name="AutoShape 2"/>
          <p:cNvSpPr/>
          <p:nvPr/>
        </p:nvSpPr>
        <p:spPr>
          <a:xfrm rot="-1753206">
            <a:off x="-1113304" y="4354356"/>
            <a:ext cx="25783492" cy="9586163"/>
          </a:xfrm>
          <a:prstGeom prst="rect">
            <a:avLst/>
          </a:prstGeom>
          <a:solidFill>
            <a:srgbClr val="000000">
              <a:alpha val="6667"/>
            </a:srgbClr>
          </a:solidFill>
        </p:spPr>
      </p:sp>
      <p:grpSp>
        <p:nvGrpSpPr>
          <p:cNvPr id="3" name="Group 3"/>
          <p:cNvGrpSpPr/>
          <p:nvPr/>
        </p:nvGrpSpPr>
        <p:grpSpPr>
          <a:xfrm>
            <a:off x="7292353" y="2440600"/>
            <a:ext cx="10299765" cy="7180774"/>
            <a:chOff x="0" y="0"/>
            <a:chExt cx="3757382" cy="2619566"/>
          </a:xfrm>
        </p:grpSpPr>
        <p:sp>
          <p:nvSpPr>
            <p:cNvPr id="4" name="Freeform 4"/>
            <p:cNvSpPr/>
            <p:nvPr/>
          </p:nvSpPr>
          <p:spPr>
            <a:xfrm>
              <a:off x="0" y="0"/>
              <a:ext cx="3757383" cy="2619566"/>
            </a:xfrm>
            <a:custGeom>
              <a:avLst/>
              <a:gdLst/>
              <a:ahLst/>
              <a:cxnLst/>
              <a:rect l="l" t="t" r="r" b="b"/>
              <a:pathLst>
                <a:path w="3757383" h="2619566">
                  <a:moveTo>
                    <a:pt x="3632922" y="2619566"/>
                  </a:moveTo>
                  <a:lnTo>
                    <a:pt x="124460" y="2619566"/>
                  </a:lnTo>
                  <a:cubicBezTo>
                    <a:pt x="55880" y="2619566"/>
                    <a:pt x="0" y="2563686"/>
                    <a:pt x="0" y="2495106"/>
                  </a:cubicBezTo>
                  <a:lnTo>
                    <a:pt x="0" y="124460"/>
                  </a:lnTo>
                  <a:cubicBezTo>
                    <a:pt x="0" y="55880"/>
                    <a:pt x="55880" y="0"/>
                    <a:pt x="124460" y="0"/>
                  </a:cubicBezTo>
                  <a:lnTo>
                    <a:pt x="3632922" y="0"/>
                  </a:lnTo>
                  <a:cubicBezTo>
                    <a:pt x="3701502" y="0"/>
                    <a:pt x="3757383" y="55880"/>
                    <a:pt x="3757383" y="124460"/>
                  </a:cubicBezTo>
                  <a:lnTo>
                    <a:pt x="3757383" y="2495106"/>
                  </a:lnTo>
                  <a:cubicBezTo>
                    <a:pt x="3757383" y="2563686"/>
                    <a:pt x="3701502" y="2619566"/>
                    <a:pt x="3632922" y="2619566"/>
                  </a:cubicBezTo>
                  <a:close/>
                </a:path>
              </a:pathLst>
            </a:custGeom>
            <a:solidFill>
              <a:srgbClr val="FFFFFF"/>
            </a:solidFill>
          </p:spPr>
        </p:sp>
      </p:grpSp>
      <p:sp>
        <p:nvSpPr>
          <p:cNvPr id="5" name="Freeform 5"/>
          <p:cNvSpPr/>
          <p:nvPr/>
        </p:nvSpPr>
        <p:spPr>
          <a:xfrm>
            <a:off x="133660" y="203582"/>
            <a:ext cx="6977156" cy="6977156"/>
          </a:xfrm>
          <a:custGeom>
            <a:avLst/>
            <a:gdLst/>
            <a:ahLst/>
            <a:cxnLst/>
            <a:rect l="l" t="t" r="r" b="b"/>
            <a:pathLst>
              <a:path w="6977156" h="6977156">
                <a:moveTo>
                  <a:pt x="0" y="0"/>
                </a:moveTo>
                <a:lnTo>
                  <a:pt x="6977156" y="0"/>
                </a:lnTo>
                <a:lnTo>
                  <a:pt x="6977156" y="6977156"/>
                </a:lnTo>
                <a:lnTo>
                  <a:pt x="0" y="697715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707239">
            <a:off x="5338773" y="6138207"/>
            <a:ext cx="1675183" cy="831310"/>
          </a:xfrm>
          <a:custGeom>
            <a:avLst/>
            <a:gdLst/>
            <a:ahLst/>
            <a:cxnLst/>
            <a:rect l="l" t="t" r="r" b="b"/>
            <a:pathLst>
              <a:path w="1675183" h="831310">
                <a:moveTo>
                  <a:pt x="0" y="0"/>
                </a:moveTo>
                <a:lnTo>
                  <a:pt x="1675184" y="0"/>
                </a:lnTo>
                <a:lnTo>
                  <a:pt x="1675184" y="831310"/>
                </a:lnTo>
                <a:lnTo>
                  <a:pt x="0" y="831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7772657" y="2812148"/>
            <a:ext cx="9339157" cy="5887721"/>
          </a:xfrm>
          <a:prstGeom prst="rect">
            <a:avLst/>
          </a:prstGeom>
        </p:spPr>
        <p:txBody>
          <a:bodyPr lIns="0" tIns="0" rIns="0" bIns="0" rtlCol="0" anchor="t">
            <a:spAutoFit/>
          </a:bodyPr>
          <a:lstStyle/>
          <a:p>
            <a:pPr algn="l">
              <a:lnSpc>
                <a:spcPts val="5179"/>
              </a:lnSpc>
            </a:pPr>
            <a:r>
              <a:rPr lang="en-US" sz="3699" spc="73">
                <a:solidFill>
                  <a:srgbClr val="212423"/>
                </a:solidFill>
                <a:latin typeface="Montserrat"/>
                <a:ea typeface="Montserrat"/>
                <a:cs typeface="Montserrat"/>
                <a:sym typeface="Montserrat"/>
              </a:rPr>
              <a:t>•System Engineer (f/m/d)</a:t>
            </a:r>
          </a:p>
          <a:p>
            <a:pPr algn="l">
              <a:lnSpc>
                <a:spcPts val="5179"/>
              </a:lnSpc>
            </a:pPr>
            <a:r>
              <a:rPr lang="en-US" sz="3699" spc="73">
                <a:solidFill>
                  <a:srgbClr val="212423"/>
                </a:solidFill>
                <a:latin typeface="Montserrat"/>
                <a:ea typeface="Montserrat"/>
                <a:cs typeface="Montserrat"/>
                <a:sym typeface="Montserrat"/>
              </a:rPr>
              <a:t>•Human Factors Engineer (f/m/d)</a:t>
            </a:r>
          </a:p>
          <a:p>
            <a:pPr algn="l">
              <a:lnSpc>
                <a:spcPts val="5179"/>
              </a:lnSpc>
            </a:pPr>
            <a:r>
              <a:rPr lang="en-US" sz="3699" spc="73">
                <a:solidFill>
                  <a:srgbClr val="212423"/>
                </a:solidFill>
                <a:latin typeface="Montserrat"/>
                <a:ea typeface="Montserrat"/>
                <a:cs typeface="Montserrat"/>
                <a:sym typeface="Montserrat"/>
              </a:rPr>
              <a:t>•IT Expert (f/m/d)</a:t>
            </a:r>
          </a:p>
          <a:p>
            <a:pPr algn="l">
              <a:lnSpc>
                <a:spcPts val="5179"/>
              </a:lnSpc>
            </a:pPr>
            <a:r>
              <a:rPr lang="en-US" sz="3699" spc="73">
                <a:solidFill>
                  <a:srgbClr val="212423"/>
                </a:solidFill>
                <a:latin typeface="Montserrat"/>
                <a:ea typeface="Montserrat"/>
                <a:cs typeface="Montserrat"/>
                <a:sym typeface="Montserrat"/>
              </a:rPr>
              <a:t>•Mechanical Engineer (f/m/d)</a:t>
            </a:r>
          </a:p>
          <a:p>
            <a:pPr algn="l">
              <a:lnSpc>
                <a:spcPts val="5179"/>
              </a:lnSpc>
            </a:pPr>
            <a:r>
              <a:rPr lang="en-US" sz="3699" spc="73">
                <a:solidFill>
                  <a:srgbClr val="212423"/>
                </a:solidFill>
                <a:latin typeface="Montserrat"/>
                <a:ea typeface="Montserrat"/>
                <a:cs typeface="Montserrat"/>
                <a:sym typeface="Montserrat"/>
              </a:rPr>
              <a:t>•HR Specialist (f/m/d)</a:t>
            </a:r>
          </a:p>
          <a:p>
            <a:pPr algn="l">
              <a:lnSpc>
                <a:spcPts val="5179"/>
              </a:lnSpc>
            </a:pPr>
            <a:r>
              <a:rPr lang="en-US" sz="3699" spc="73">
                <a:solidFill>
                  <a:srgbClr val="212423"/>
                </a:solidFill>
                <a:latin typeface="Montserrat"/>
                <a:ea typeface="Montserrat"/>
                <a:cs typeface="Montserrat"/>
                <a:sym typeface="Montserrat"/>
              </a:rPr>
              <a:t>•SW Engineer (f/m/d)</a:t>
            </a:r>
          </a:p>
          <a:p>
            <a:pPr algn="l">
              <a:lnSpc>
                <a:spcPts val="5179"/>
              </a:lnSpc>
            </a:pPr>
            <a:r>
              <a:rPr lang="en-US" sz="3699" spc="73">
                <a:solidFill>
                  <a:srgbClr val="212423"/>
                </a:solidFill>
                <a:latin typeface="Montserrat"/>
                <a:ea typeface="Montserrat"/>
                <a:cs typeface="Montserrat"/>
                <a:sym typeface="Montserrat"/>
              </a:rPr>
              <a:t>•Artificial Intelligence Engineer(f/m/d)</a:t>
            </a:r>
          </a:p>
          <a:p>
            <a:pPr algn="l">
              <a:lnSpc>
                <a:spcPts val="5179"/>
              </a:lnSpc>
            </a:pPr>
            <a:r>
              <a:rPr lang="en-US" sz="3699" spc="73">
                <a:solidFill>
                  <a:srgbClr val="212423"/>
                </a:solidFill>
                <a:latin typeface="Montserrat"/>
                <a:ea typeface="Montserrat"/>
                <a:cs typeface="Montserrat"/>
                <a:sym typeface="Montserrat"/>
              </a:rPr>
              <a:t>•Customer Support (f/m/d)</a:t>
            </a:r>
          </a:p>
          <a:p>
            <a:pPr algn="l">
              <a:lnSpc>
                <a:spcPts val="5179"/>
              </a:lnSpc>
            </a:pPr>
            <a:r>
              <a:rPr lang="en-US" sz="3699" spc="73">
                <a:solidFill>
                  <a:srgbClr val="212423"/>
                </a:solidFill>
                <a:latin typeface="Montserrat"/>
                <a:ea typeface="Montserrat"/>
                <a:cs typeface="Montserrat"/>
                <a:sym typeface="Montserrat"/>
              </a:rPr>
              <a:t>•Controller (f/m/d)</a:t>
            </a:r>
          </a:p>
        </p:txBody>
      </p:sp>
      <p:sp>
        <p:nvSpPr>
          <p:cNvPr id="8" name="Freeform 8"/>
          <p:cNvSpPr/>
          <p:nvPr/>
        </p:nvSpPr>
        <p:spPr>
          <a:xfrm>
            <a:off x="16714376" y="203582"/>
            <a:ext cx="1288380" cy="1091797"/>
          </a:xfrm>
          <a:custGeom>
            <a:avLst/>
            <a:gdLst/>
            <a:ahLst/>
            <a:cxnLst/>
            <a:rect l="l" t="t" r="r" b="b"/>
            <a:pathLst>
              <a:path w="1288380" h="1091797">
                <a:moveTo>
                  <a:pt x="0" y="0"/>
                </a:moveTo>
                <a:lnTo>
                  <a:pt x="1288381" y="0"/>
                </a:lnTo>
                <a:lnTo>
                  <a:pt x="1288381" y="1091797"/>
                </a:lnTo>
                <a:lnTo>
                  <a:pt x="0" y="1091797"/>
                </a:lnTo>
                <a:lnTo>
                  <a:pt x="0" y="0"/>
                </a:lnTo>
                <a:close/>
              </a:path>
            </a:pathLst>
          </a:custGeom>
          <a:blipFill>
            <a:blip r:embed="rId6"/>
            <a:stretch>
              <a:fillRect/>
            </a:stretch>
          </a:blipFill>
        </p:spPr>
      </p:sp>
      <p:sp>
        <p:nvSpPr>
          <p:cNvPr id="9" name="TextBox 9"/>
          <p:cNvSpPr txBox="1"/>
          <p:nvPr/>
        </p:nvSpPr>
        <p:spPr>
          <a:xfrm>
            <a:off x="654555" y="2380468"/>
            <a:ext cx="5935366" cy="2097024"/>
          </a:xfrm>
          <a:prstGeom prst="rect">
            <a:avLst/>
          </a:prstGeom>
        </p:spPr>
        <p:txBody>
          <a:bodyPr lIns="0" tIns="0" rIns="0" bIns="0" rtlCol="0" anchor="t">
            <a:spAutoFit/>
          </a:bodyPr>
          <a:lstStyle/>
          <a:p>
            <a:pPr algn="ctr">
              <a:lnSpc>
                <a:spcPts val="8071"/>
              </a:lnSpc>
            </a:pPr>
            <a:r>
              <a:rPr lang="en-US" sz="8236" b="1" i="1" spc="-485">
                <a:solidFill>
                  <a:srgbClr val="FFFFFF"/>
                </a:solidFill>
                <a:latin typeface="Montserrat Ultra-Bold Italics"/>
                <a:ea typeface="Montserrat Ultra-Bold Italics"/>
                <a:cs typeface="Montserrat Ultra-Bold Italics"/>
                <a:sym typeface="Montserrat Ultra-Bold Italics"/>
              </a:rPr>
              <a:t>OUR OPEN POSITIONS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63F6B"/>
        </a:solidFill>
        <a:effectLst/>
      </p:bgPr>
    </p:bg>
    <p:spTree>
      <p:nvGrpSpPr>
        <p:cNvPr id="1" name=""/>
        <p:cNvGrpSpPr/>
        <p:nvPr/>
      </p:nvGrpSpPr>
      <p:grpSpPr>
        <a:xfrm>
          <a:off x="0" y="0"/>
          <a:ext cx="0" cy="0"/>
          <a:chOff x="0" y="0"/>
          <a:chExt cx="0" cy="0"/>
        </a:xfrm>
      </p:grpSpPr>
      <p:sp>
        <p:nvSpPr>
          <p:cNvPr id="2" name="Freeform 2"/>
          <p:cNvSpPr/>
          <p:nvPr/>
        </p:nvSpPr>
        <p:spPr>
          <a:xfrm>
            <a:off x="2232335" y="5691792"/>
            <a:ext cx="13505852" cy="4051756"/>
          </a:xfrm>
          <a:custGeom>
            <a:avLst/>
            <a:gdLst/>
            <a:ahLst/>
            <a:cxnLst/>
            <a:rect l="l" t="t" r="r" b="b"/>
            <a:pathLst>
              <a:path w="13505852" h="4051756">
                <a:moveTo>
                  <a:pt x="0" y="0"/>
                </a:moveTo>
                <a:lnTo>
                  <a:pt x="13505852" y="0"/>
                </a:lnTo>
                <a:lnTo>
                  <a:pt x="13505852" y="4051755"/>
                </a:lnTo>
                <a:lnTo>
                  <a:pt x="0" y="40517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759761" y="134808"/>
            <a:ext cx="1288380" cy="1091797"/>
          </a:xfrm>
          <a:custGeom>
            <a:avLst/>
            <a:gdLst/>
            <a:ahLst/>
            <a:cxnLst/>
            <a:rect l="l" t="t" r="r" b="b"/>
            <a:pathLst>
              <a:path w="1288380" h="1091797">
                <a:moveTo>
                  <a:pt x="0" y="0"/>
                </a:moveTo>
                <a:lnTo>
                  <a:pt x="1288380" y="0"/>
                </a:lnTo>
                <a:lnTo>
                  <a:pt x="1288380" y="1091796"/>
                </a:lnTo>
                <a:lnTo>
                  <a:pt x="0" y="1091796"/>
                </a:lnTo>
                <a:lnTo>
                  <a:pt x="0" y="0"/>
                </a:lnTo>
                <a:close/>
              </a:path>
            </a:pathLst>
          </a:custGeom>
          <a:blipFill>
            <a:blip r:embed="rId4"/>
            <a:stretch>
              <a:fillRect/>
            </a:stretch>
          </a:blipFill>
        </p:spPr>
      </p:sp>
      <p:sp>
        <p:nvSpPr>
          <p:cNvPr id="4" name="TextBox 4"/>
          <p:cNvSpPr txBox="1"/>
          <p:nvPr/>
        </p:nvSpPr>
        <p:spPr>
          <a:xfrm>
            <a:off x="2631682" y="7660520"/>
            <a:ext cx="3410201" cy="1135132"/>
          </a:xfrm>
          <a:prstGeom prst="rect">
            <a:avLst/>
          </a:prstGeom>
        </p:spPr>
        <p:txBody>
          <a:bodyPr lIns="0" tIns="0" rIns="0" bIns="0" rtlCol="0" anchor="t">
            <a:spAutoFit/>
          </a:bodyPr>
          <a:lstStyle/>
          <a:p>
            <a:pPr algn="ctr">
              <a:lnSpc>
                <a:spcPts val="4633"/>
              </a:lnSpc>
              <a:spcBef>
                <a:spcPct val="0"/>
              </a:spcBef>
            </a:pPr>
            <a:r>
              <a:rPr lang="en-US" sz="3309" i="1" spc="-195">
                <a:solidFill>
                  <a:srgbClr val="FFFFFF"/>
                </a:solidFill>
                <a:latin typeface="Montserrat Italics"/>
                <a:ea typeface="Montserrat Italics"/>
                <a:cs typeface="Montserrat Italics"/>
                <a:sym typeface="Montserrat Italics"/>
              </a:rPr>
              <a:t>Interview with recruitment team</a:t>
            </a:r>
          </a:p>
        </p:txBody>
      </p:sp>
      <p:sp>
        <p:nvSpPr>
          <p:cNvPr id="5" name="TextBox 5"/>
          <p:cNvSpPr txBox="1"/>
          <p:nvPr/>
        </p:nvSpPr>
        <p:spPr>
          <a:xfrm>
            <a:off x="7464260" y="6748797"/>
            <a:ext cx="3042002" cy="1607022"/>
          </a:xfrm>
          <a:prstGeom prst="rect">
            <a:avLst/>
          </a:prstGeom>
        </p:spPr>
        <p:txBody>
          <a:bodyPr lIns="0" tIns="0" rIns="0" bIns="0" rtlCol="0" anchor="t">
            <a:spAutoFit/>
          </a:bodyPr>
          <a:lstStyle/>
          <a:p>
            <a:pPr algn="ctr">
              <a:lnSpc>
                <a:spcPts val="4348"/>
              </a:lnSpc>
              <a:spcBef>
                <a:spcPct val="0"/>
              </a:spcBef>
            </a:pPr>
            <a:r>
              <a:rPr lang="en-US" sz="3106" i="1" spc="-183">
                <a:solidFill>
                  <a:srgbClr val="FFFFFF"/>
                </a:solidFill>
                <a:latin typeface="Montserrat Italics"/>
                <a:ea typeface="Montserrat Italics"/>
                <a:cs typeface="Montserrat Italics"/>
                <a:sym typeface="Montserrat Italics"/>
              </a:rPr>
              <a:t>Techinical interview with the client</a:t>
            </a:r>
          </a:p>
        </p:txBody>
      </p:sp>
      <p:sp>
        <p:nvSpPr>
          <p:cNvPr id="6" name="TextBox 6"/>
          <p:cNvSpPr txBox="1"/>
          <p:nvPr/>
        </p:nvSpPr>
        <p:spPr>
          <a:xfrm>
            <a:off x="12213518" y="6118602"/>
            <a:ext cx="3131052" cy="1736563"/>
          </a:xfrm>
          <a:prstGeom prst="rect">
            <a:avLst/>
          </a:prstGeom>
        </p:spPr>
        <p:txBody>
          <a:bodyPr lIns="0" tIns="0" rIns="0" bIns="0" rtlCol="0" anchor="t">
            <a:spAutoFit/>
          </a:bodyPr>
          <a:lstStyle/>
          <a:p>
            <a:pPr algn="ctr">
              <a:lnSpc>
                <a:spcPts val="3508"/>
              </a:lnSpc>
              <a:spcBef>
                <a:spcPct val="0"/>
              </a:spcBef>
            </a:pPr>
            <a:r>
              <a:rPr lang="en-US" sz="2506" i="1" spc="-147">
                <a:solidFill>
                  <a:srgbClr val="FFFFFF"/>
                </a:solidFill>
                <a:latin typeface="Montserrat Italics"/>
                <a:ea typeface="Montserrat Italics"/>
                <a:cs typeface="Montserrat Italics"/>
                <a:sym typeface="Montserrat Italics"/>
              </a:rPr>
              <a:t>Discussion with our team to support the relocation and discussion of the offer</a:t>
            </a:r>
          </a:p>
        </p:txBody>
      </p:sp>
      <p:sp>
        <p:nvSpPr>
          <p:cNvPr id="7" name="TextBox 7"/>
          <p:cNvSpPr txBox="1"/>
          <p:nvPr/>
        </p:nvSpPr>
        <p:spPr>
          <a:xfrm>
            <a:off x="1549985" y="288753"/>
            <a:ext cx="14079617" cy="1327494"/>
          </a:xfrm>
          <a:prstGeom prst="rect">
            <a:avLst/>
          </a:prstGeom>
        </p:spPr>
        <p:txBody>
          <a:bodyPr lIns="0" tIns="0" rIns="0" bIns="0" rtlCol="0" anchor="t">
            <a:spAutoFit/>
          </a:bodyPr>
          <a:lstStyle/>
          <a:p>
            <a:pPr algn="ctr">
              <a:lnSpc>
                <a:spcPts val="10831"/>
              </a:lnSpc>
              <a:spcBef>
                <a:spcPct val="0"/>
              </a:spcBef>
            </a:pPr>
            <a:r>
              <a:rPr lang="en-US" sz="7736" b="1" i="1" spc="-456" dirty="0">
                <a:solidFill>
                  <a:srgbClr val="FFFFFF"/>
                </a:solidFill>
                <a:latin typeface="Montserrat Ultra-Bold Italics"/>
                <a:ea typeface="Montserrat Ultra-Bold Italics"/>
                <a:cs typeface="Montserrat Ultra-Bold Italics"/>
                <a:sym typeface="Montserrat Ultra-Bold Italics"/>
              </a:rPr>
              <a:t>OUR RECRUITMENT PROCESS</a:t>
            </a:r>
          </a:p>
        </p:txBody>
      </p:sp>
      <p:sp>
        <p:nvSpPr>
          <p:cNvPr id="8" name="TextBox 8"/>
          <p:cNvSpPr txBox="1"/>
          <p:nvPr/>
        </p:nvSpPr>
        <p:spPr>
          <a:xfrm>
            <a:off x="1028700" y="2840570"/>
            <a:ext cx="16230600" cy="2088970"/>
          </a:xfrm>
          <a:prstGeom prst="rect">
            <a:avLst/>
          </a:prstGeom>
        </p:spPr>
        <p:txBody>
          <a:bodyPr lIns="0" tIns="0" rIns="0" bIns="0" rtlCol="0" anchor="t">
            <a:spAutoFit/>
          </a:bodyPr>
          <a:lstStyle/>
          <a:p>
            <a:pPr algn="ctr">
              <a:lnSpc>
                <a:spcPts val="5612"/>
              </a:lnSpc>
              <a:spcBef>
                <a:spcPct val="0"/>
              </a:spcBef>
            </a:pPr>
            <a:r>
              <a:rPr lang="en-US" sz="3600" i="1" spc="-236" dirty="0">
                <a:solidFill>
                  <a:srgbClr val="FFFFFF"/>
                </a:solidFill>
                <a:latin typeface="Montserrat Italics"/>
                <a:ea typeface="Montserrat Italics"/>
                <a:cs typeface="Montserrat Italics"/>
                <a:sym typeface="Montserrat Italics"/>
              </a:rPr>
              <a:t>Our recruitment process is simple and fast, designed to respect your time and keep things clear at every step. Our team is always available to support you throughout the journey and ensure a smooth, positive experience.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63F6B"/>
        </a:solidFill>
        <a:effectLst/>
      </p:bgPr>
    </p:bg>
    <p:spTree>
      <p:nvGrpSpPr>
        <p:cNvPr id="1" name=""/>
        <p:cNvGrpSpPr/>
        <p:nvPr/>
      </p:nvGrpSpPr>
      <p:grpSpPr>
        <a:xfrm>
          <a:off x="0" y="0"/>
          <a:ext cx="0" cy="0"/>
          <a:chOff x="0" y="0"/>
          <a:chExt cx="0" cy="0"/>
        </a:xfrm>
      </p:grpSpPr>
      <p:sp>
        <p:nvSpPr>
          <p:cNvPr id="2" name="Freeform 2"/>
          <p:cNvSpPr/>
          <p:nvPr/>
        </p:nvSpPr>
        <p:spPr>
          <a:xfrm>
            <a:off x="10019912" y="1216179"/>
            <a:ext cx="7743511" cy="8042121"/>
          </a:xfrm>
          <a:custGeom>
            <a:avLst/>
            <a:gdLst/>
            <a:ahLst/>
            <a:cxnLst/>
            <a:rect l="l" t="t" r="r" b="b"/>
            <a:pathLst>
              <a:path w="7743511" h="8042121">
                <a:moveTo>
                  <a:pt x="0" y="0"/>
                </a:moveTo>
                <a:lnTo>
                  <a:pt x="7743511" y="0"/>
                </a:lnTo>
                <a:lnTo>
                  <a:pt x="7743511" y="8042121"/>
                </a:lnTo>
                <a:lnTo>
                  <a:pt x="0" y="8042121"/>
                </a:lnTo>
                <a:lnTo>
                  <a:pt x="0" y="0"/>
                </a:lnTo>
                <a:close/>
              </a:path>
            </a:pathLst>
          </a:custGeom>
          <a:blipFill>
            <a:blip r:embed="rId2"/>
            <a:stretch>
              <a:fillRect l="-2056" t="-9203" r="-11358"/>
            </a:stretch>
          </a:blipFill>
        </p:spPr>
      </p:sp>
      <p:sp>
        <p:nvSpPr>
          <p:cNvPr id="3" name="Freeform 3"/>
          <p:cNvSpPr/>
          <p:nvPr/>
        </p:nvSpPr>
        <p:spPr>
          <a:xfrm>
            <a:off x="12551297" y="6060012"/>
            <a:ext cx="339758" cy="552672"/>
          </a:xfrm>
          <a:custGeom>
            <a:avLst/>
            <a:gdLst/>
            <a:ahLst/>
            <a:cxnLst/>
            <a:rect l="l" t="t" r="r" b="b"/>
            <a:pathLst>
              <a:path w="339758" h="552672">
                <a:moveTo>
                  <a:pt x="0" y="0"/>
                </a:moveTo>
                <a:lnTo>
                  <a:pt x="339758" y="0"/>
                </a:lnTo>
                <a:lnTo>
                  <a:pt x="339758" y="552672"/>
                </a:lnTo>
                <a:lnTo>
                  <a:pt x="0" y="5526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11113336" y="6612684"/>
            <a:ext cx="444525" cy="723093"/>
          </a:xfrm>
          <a:custGeom>
            <a:avLst/>
            <a:gdLst/>
            <a:ahLst/>
            <a:cxnLst/>
            <a:rect l="l" t="t" r="r" b="b"/>
            <a:pathLst>
              <a:path w="444525" h="723093">
                <a:moveTo>
                  <a:pt x="0" y="0"/>
                </a:moveTo>
                <a:lnTo>
                  <a:pt x="444525" y="0"/>
                </a:lnTo>
                <a:lnTo>
                  <a:pt x="444525" y="723093"/>
                </a:lnTo>
                <a:lnTo>
                  <a:pt x="0" y="7230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a:off x="13721789" y="6336348"/>
            <a:ext cx="339758" cy="552672"/>
          </a:xfrm>
          <a:custGeom>
            <a:avLst/>
            <a:gdLst/>
            <a:ahLst/>
            <a:cxnLst/>
            <a:rect l="l" t="t" r="r" b="b"/>
            <a:pathLst>
              <a:path w="339758" h="552672">
                <a:moveTo>
                  <a:pt x="0" y="0"/>
                </a:moveTo>
                <a:lnTo>
                  <a:pt x="339757" y="0"/>
                </a:lnTo>
                <a:lnTo>
                  <a:pt x="339757" y="552672"/>
                </a:lnTo>
                <a:lnTo>
                  <a:pt x="0" y="5526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5373888" y="7477470"/>
            <a:ext cx="339758" cy="552672"/>
          </a:xfrm>
          <a:custGeom>
            <a:avLst/>
            <a:gdLst/>
            <a:ahLst/>
            <a:cxnLst/>
            <a:rect l="l" t="t" r="r" b="b"/>
            <a:pathLst>
              <a:path w="339758" h="552672">
                <a:moveTo>
                  <a:pt x="0" y="0"/>
                </a:moveTo>
                <a:lnTo>
                  <a:pt x="339757" y="0"/>
                </a:lnTo>
                <a:lnTo>
                  <a:pt x="339757" y="552672"/>
                </a:lnTo>
                <a:lnTo>
                  <a:pt x="0" y="5526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3551910" y="5507339"/>
            <a:ext cx="339758" cy="552672"/>
          </a:xfrm>
          <a:custGeom>
            <a:avLst/>
            <a:gdLst/>
            <a:ahLst/>
            <a:cxnLst/>
            <a:rect l="l" t="t" r="r" b="b"/>
            <a:pathLst>
              <a:path w="339758" h="552672">
                <a:moveTo>
                  <a:pt x="0" y="0"/>
                </a:moveTo>
                <a:lnTo>
                  <a:pt x="339757" y="0"/>
                </a:lnTo>
                <a:lnTo>
                  <a:pt x="339757" y="552673"/>
                </a:lnTo>
                <a:lnTo>
                  <a:pt x="0" y="5526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a:off x="16657004" y="7477470"/>
            <a:ext cx="339758" cy="552672"/>
          </a:xfrm>
          <a:custGeom>
            <a:avLst/>
            <a:gdLst/>
            <a:ahLst/>
            <a:cxnLst/>
            <a:rect l="l" t="t" r="r" b="b"/>
            <a:pathLst>
              <a:path w="339758" h="552672">
                <a:moveTo>
                  <a:pt x="0" y="0"/>
                </a:moveTo>
                <a:lnTo>
                  <a:pt x="339757" y="0"/>
                </a:lnTo>
                <a:lnTo>
                  <a:pt x="339757" y="552672"/>
                </a:lnTo>
                <a:lnTo>
                  <a:pt x="0" y="5526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371925" y="2901172"/>
            <a:ext cx="9332862" cy="6357128"/>
          </a:xfrm>
          <a:prstGeom prst="rect">
            <a:avLst/>
          </a:prstGeom>
        </p:spPr>
        <p:txBody>
          <a:bodyPr lIns="0" tIns="0" rIns="0" bIns="0" rtlCol="0" anchor="t">
            <a:spAutoFit/>
          </a:bodyPr>
          <a:lstStyle/>
          <a:p>
            <a:pPr algn="l">
              <a:lnSpc>
                <a:spcPts val="5032"/>
              </a:lnSpc>
              <a:spcBef>
                <a:spcPct val="0"/>
              </a:spcBef>
            </a:pPr>
            <a:r>
              <a:rPr lang="en-US" sz="3594" spc="-212">
                <a:solidFill>
                  <a:srgbClr val="FFFFFF"/>
                </a:solidFill>
                <a:latin typeface="Montserrat"/>
                <a:ea typeface="Montserrat"/>
                <a:cs typeface="Montserrat"/>
                <a:sym typeface="Montserrat"/>
              </a:rPr>
              <a:t>We’re a truly international team, with people from all over Europe. To help everyone feel at home, we organize team dinners, social events, and offer shared spaces that make relocation easier and encourage both professional and personal connections. We also run webinars for potential candidates, where our colleagues share their own stories and give a real sense of what it’s like to work with us.</a:t>
            </a:r>
          </a:p>
        </p:txBody>
      </p:sp>
      <p:sp>
        <p:nvSpPr>
          <p:cNvPr id="10" name="Freeform 10"/>
          <p:cNvSpPr/>
          <p:nvPr/>
        </p:nvSpPr>
        <p:spPr>
          <a:xfrm>
            <a:off x="14627125" y="4867164"/>
            <a:ext cx="339758" cy="552672"/>
          </a:xfrm>
          <a:custGeom>
            <a:avLst/>
            <a:gdLst/>
            <a:ahLst/>
            <a:cxnLst/>
            <a:rect l="l" t="t" r="r" b="b"/>
            <a:pathLst>
              <a:path w="339758" h="552672">
                <a:moveTo>
                  <a:pt x="0" y="0"/>
                </a:moveTo>
                <a:lnTo>
                  <a:pt x="339757" y="0"/>
                </a:lnTo>
                <a:lnTo>
                  <a:pt x="339757" y="552672"/>
                </a:lnTo>
                <a:lnTo>
                  <a:pt x="0" y="5526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6826883" y="124383"/>
            <a:ext cx="1288380" cy="1091797"/>
          </a:xfrm>
          <a:custGeom>
            <a:avLst/>
            <a:gdLst/>
            <a:ahLst/>
            <a:cxnLst/>
            <a:rect l="l" t="t" r="r" b="b"/>
            <a:pathLst>
              <a:path w="1288380" h="1091797">
                <a:moveTo>
                  <a:pt x="0" y="0"/>
                </a:moveTo>
                <a:lnTo>
                  <a:pt x="1288380" y="0"/>
                </a:lnTo>
                <a:lnTo>
                  <a:pt x="1288380" y="1091796"/>
                </a:lnTo>
                <a:lnTo>
                  <a:pt x="0" y="1091796"/>
                </a:lnTo>
                <a:lnTo>
                  <a:pt x="0" y="0"/>
                </a:lnTo>
                <a:close/>
              </a:path>
            </a:pathLst>
          </a:custGeom>
          <a:blipFill>
            <a:blip r:embed="rId5"/>
            <a:stretch>
              <a:fillRect/>
            </a:stretch>
          </a:blipFill>
        </p:spPr>
      </p:sp>
      <p:sp>
        <p:nvSpPr>
          <p:cNvPr id="12" name="TextBox 12"/>
          <p:cNvSpPr txBox="1"/>
          <p:nvPr/>
        </p:nvSpPr>
        <p:spPr>
          <a:xfrm>
            <a:off x="208898" y="116410"/>
            <a:ext cx="8935102" cy="1218907"/>
          </a:xfrm>
          <a:prstGeom prst="rect">
            <a:avLst/>
          </a:prstGeom>
        </p:spPr>
        <p:txBody>
          <a:bodyPr lIns="0" tIns="0" rIns="0" bIns="0" rtlCol="0" anchor="t">
            <a:spAutoFit/>
          </a:bodyPr>
          <a:lstStyle/>
          <a:p>
            <a:pPr algn="ctr">
              <a:lnSpc>
                <a:spcPts val="9991"/>
              </a:lnSpc>
              <a:spcBef>
                <a:spcPct val="0"/>
              </a:spcBef>
            </a:pPr>
            <a:r>
              <a:rPr lang="en-US" sz="7136" b="1" i="1" spc="-421">
                <a:solidFill>
                  <a:srgbClr val="FFFFFF"/>
                </a:solidFill>
                <a:latin typeface="Montserrat Ultra-Bold Italics"/>
                <a:ea typeface="Montserrat Ultra-Bold Italics"/>
                <a:cs typeface="Montserrat Ultra-Bold Italics"/>
                <a:sym typeface="Montserrat Ultra-Bold Italics"/>
              </a:rPr>
              <a:t>OUR ACTIVITIES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0CCA44CF115C47BF8BAE2B6A45D74C" ma:contentTypeVersion="16" ma:contentTypeDescription="Create a new document." ma:contentTypeScope="" ma:versionID="953b9b83ed2da183ebba466af859247a">
  <xsd:schema xmlns:xsd="http://www.w3.org/2001/XMLSchema" xmlns:xs="http://www.w3.org/2001/XMLSchema" xmlns:p="http://schemas.microsoft.com/office/2006/metadata/properties" xmlns:ns2="369a70b5-979e-46d1-af7c-b532cae02f16" xmlns:ns3="ce1348a1-e77a-4182-bb30-37d54967e58d" targetNamespace="http://schemas.microsoft.com/office/2006/metadata/properties" ma:root="true" ma:fieldsID="429213e3279bfe5c86b69efee2045d5e" ns2:_="" ns3:_="">
    <xsd:import namespace="369a70b5-979e-46d1-af7c-b532cae02f16"/>
    <xsd:import namespace="ce1348a1-e77a-4182-bb30-37d54967e5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9a70b5-979e-46d1-af7c-b532cae02f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90a3ac6-2e28-4701-ab95-9825e7327f58"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1348a1-e77a-4182-bb30-37d54967e58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d820e9c-1329-4dc7-a954-d8cf5872d83b}" ma:internalName="TaxCatchAll" ma:showField="CatchAllData" ma:web="ce1348a1-e77a-4182-bb30-37d54967e58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9a70b5-979e-46d1-af7c-b532cae02f16">
      <Terms xmlns="http://schemas.microsoft.com/office/infopath/2007/PartnerControls"/>
    </lcf76f155ced4ddcb4097134ff3c332f>
    <TaxCatchAll xmlns="ce1348a1-e77a-4182-bb30-37d54967e58d" xsi:nil="true"/>
  </documentManagement>
</p:properties>
</file>

<file path=customXml/itemProps1.xml><?xml version="1.0" encoding="utf-8"?>
<ds:datastoreItem xmlns:ds="http://schemas.openxmlformats.org/officeDocument/2006/customXml" ds:itemID="{B73574EE-14D3-4344-BF10-2129268FA178}"/>
</file>

<file path=customXml/itemProps2.xml><?xml version="1.0" encoding="utf-8"?>
<ds:datastoreItem xmlns:ds="http://schemas.openxmlformats.org/officeDocument/2006/customXml" ds:itemID="{BD1A3413-60FF-4960-890D-92DA8573CF2E}"/>
</file>

<file path=customXml/itemProps3.xml><?xml version="1.0" encoding="utf-8"?>
<ds:datastoreItem xmlns:ds="http://schemas.openxmlformats.org/officeDocument/2006/customXml" ds:itemID="{040DE886-B136-4188-B15D-3851E77B8495}"/>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Benutzerdefiniert</PresentationFormat>
  <Paragraphs>69</Paragraphs>
  <Slides>10</Slides>
  <Notes>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10</vt:i4>
      </vt:variant>
    </vt:vector>
  </HeadingPairs>
  <TitlesOfParts>
    <vt:vector size="19" baseType="lpstr">
      <vt:lpstr>Montserrat Ultra-Bold Italics</vt:lpstr>
      <vt:lpstr>Aptos</vt:lpstr>
      <vt:lpstr>Montserrat Italics</vt:lpstr>
      <vt:lpstr>Arial</vt:lpstr>
      <vt:lpstr>Montserrat Bold</vt:lpstr>
      <vt:lpstr>Montserrat</vt:lpstr>
      <vt:lpstr>Calibri</vt:lpstr>
      <vt:lpstr>Montserrat Ultra-Bold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Company Profile Presentation</dc:title>
  <dc:creator>Angelotti Ester</dc:creator>
  <cp:lastModifiedBy>Angelotti Ester</cp:lastModifiedBy>
  <cp:revision>4</cp:revision>
  <dcterms:created xsi:type="dcterms:W3CDTF">2006-08-16T00:00:00Z</dcterms:created>
  <dcterms:modified xsi:type="dcterms:W3CDTF">2025-06-04T08:47:48Z</dcterms:modified>
  <dc:identifier>DAGop6BGEqY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0x010100F40CCA44CF115C47BF8BAE2B6A45D74C</vt:lpwstr>
  </property>
  <property fmtid="{D5CDD505-2E9C-101B-9397-08002B2CF9AE}" pid="3" name="MediaServiceImageTags">
    <vt:lpwstr/>
  </property>
</Properties>
</file>