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75" r:id="rId3"/>
    <p:sldId id="399" r:id="rId4"/>
    <p:sldId id="396" r:id="rId5"/>
    <p:sldId id="377" r:id="rId6"/>
    <p:sldId id="378" r:id="rId7"/>
    <p:sldId id="410" r:id="rId8"/>
    <p:sldId id="413" r:id="rId9"/>
    <p:sldId id="407" r:id="rId10"/>
    <p:sldId id="379" r:id="rId11"/>
    <p:sldId id="411" r:id="rId12"/>
    <p:sldId id="389" r:id="rId13"/>
    <p:sldId id="403" r:id="rId14"/>
    <p:sldId id="405" r:id="rId15"/>
    <p:sldId id="406" r:id="rId16"/>
    <p:sldId id="408" r:id="rId17"/>
    <p:sldId id="409" r:id="rId18"/>
    <p:sldId id="385" r:id="rId19"/>
    <p:sldId id="412" r:id="rId20"/>
    <p:sldId id="329" r:id="rId21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80"/>
    <a:srgbClr val="25428D"/>
    <a:srgbClr val="E2007A"/>
    <a:srgbClr val="F2C12F"/>
    <a:srgbClr val="376092"/>
    <a:srgbClr val="F08125"/>
    <a:srgbClr val="BDE859"/>
    <a:srgbClr val="D8E6B4"/>
    <a:srgbClr val="EBE0BD"/>
    <a:srgbClr val="CDD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92CD6-8C2C-4400-8879-AFA69834A52C}" v="1354" dt="2020-10-22T20:27:29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1" autoAdjust="0"/>
    <p:restoredTop sz="96625" autoAdjust="0"/>
  </p:normalViewPr>
  <p:slideViewPr>
    <p:cSldViewPr snapToGrid="0" snapToObjects="1">
      <p:cViewPr varScale="1">
        <p:scale>
          <a:sx n="76" d="100"/>
          <a:sy n="76" d="100"/>
        </p:scale>
        <p:origin x="134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033C-4F38-894E-B0E0-12022EA0004E}" type="datetimeFigureOut">
              <a:rPr lang="it-IT" smtClean="0"/>
              <a:pPr/>
              <a:t>02/11/2020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792D-A134-F745-B8DE-0CDC18E41AF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57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5DA9-4F0D-4444-89CD-2B5DE438FAA2}" type="datetimeFigureOut">
              <a:rPr lang="it-IT" smtClean="0"/>
              <a:pPr/>
              <a:t>02/11/2020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CF71-62CE-5141-8894-29B136BCFB3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609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45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dirty="0">
              <a:latin typeface="Calibri" pitchFamily="34" charset="0"/>
            </a:endParaRP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7D7FD3-B289-4905-ACF4-5EB54F9AB477}" type="slidenum">
              <a:rPr lang="it-IT" altLang="it-IT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it-IT" altLang="it-IT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59D704-8547-BF4D-86C9-6FC1C7BD411F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26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24A975-D123-B842-97C0-090D63CD93B9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0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BA9E1B-8F72-DA45-A861-C2246E55CD5C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00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51CE9C6-6F4F-8B41-AA1D-5BCF032F8400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1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4490198-936B-8D48-8594-6978905476DA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02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CB78DA8-90B4-5B48-9918-84467C0463A6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3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8EEC66D-A854-4D4F-9EE1-839E967DF2D4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2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2E0A0C-3A86-794F-83E8-4EAAEEB59A78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5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144A4E2-462B-5C47-90F3-ABF8C0922A4E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23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E9B60F2-E737-6F46-9E2C-F6308E2FD462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6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E62770-8576-BC48-9548-3DB4DF6C99B2}" type="datetime1">
              <a:rPr lang="en-US" smtClean="0"/>
              <a:pPr/>
              <a:t>11/2/2020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064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54378" y="4767264"/>
            <a:ext cx="5324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4284-6A65-8147-8A5F-DD4F8F5F41A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26EB809-9BC4-4F6D-8337-C655872A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71" y="2672142"/>
            <a:ext cx="9385539" cy="415555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42427" t="14627"/>
          <a:stretch/>
        </p:blipFill>
        <p:spPr>
          <a:xfrm>
            <a:off x="5399414" y="140689"/>
            <a:ext cx="3657827" cy="6639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8" y="143687"/>
            <a:ext cx="1230612" cy="7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3" descr="Immagine che contiene gruppo, tavolo, persone, inpiedi&#10;&#10;Descrizione generata automaticamente">
            <a:extLst>
              <a:ext uri="{FF2B5EF4-FFF2-40B4-BE49-F238E27FC236}">
                <a16:creationId xmlns:a16="http://schemas.microsoft.com/office/drawing/2014/main" id="{FD7FA762-CA18-455B-A90D-CD9325A0F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9" y="1221286"/>
            <a:ext cx="4209689" cy="198925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104DC6-3354-4CEC-B076-E40C82770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66" y="1313372"/>
            <a:ext cx="3968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Il progetto</a:t>
            </a:r>
            <a:r>
              <a:rPr lang="it-IT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 </a:t>
            </a:r>
            <a:endParaRPr lang="it-IT" sz="4400" dirty="0">
              <a:latin typeface="Arial Black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1A3A80"/>
                </a:solidFill>
                <a:latin typeface="Arial Black"/>
                <a:cs typeface="Arial"/>
              </a:rPr>
              <a:t>YfEj 6.0</a:t>
            </a:r>
            <a:endParaRPr lang="it-IT" sz="4000" dirty="0">
              <a:latin typeface="Arial Black"/>
              <a:cs typeface="Arial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50C5B89-A54F-4ECC-AC05-4EC40F946AFD}"/>
              </a:ext>
            </a:extLst>
          </p:cNvPr>
          <p:cNvSpPr/>
          <p:nvPr/>
        </p:nvSpPr>
        <p:spPr>
          <a:xfrm>
            <a:off x="381750" y="4165360"/>
            <a:ext cx="2643187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1/02/2019 – 31/01/2021</a:t>
            </a:r>
          </a:p>
        </p:txBody>
      </p:sp>
      <p:sp>
        <p:nvSpPr>
          <p:cNvPr id="19" name="CasellaDiTesto 27">
            <a:extLst>
              <a:ext uri="{FF2B5EF4-FFF2-40B4-BE49-F238E27FC236}">
                <a16:creationId xmlns:a16="http://schemas.microsoft.com/office/drawing/2014/main" id="{FB83E114-6D8C-4AAA-B90D-C38C4ACF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9" y="4443742"/>
            <a:ext cx="698817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Ufficio di coordinamento  EURES </a:t>
            </a:r>
            <a:r>
              <a:rPr lang="en-GB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–</a:t>
            </a: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 Italia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it-IT" altLang="it-IT" sz="2000" i="1" dirty="0">
                <a:solidFill>
                  <a:schemeClr val="bg1"/>
                </a:solidFill>
                <a:latin typeface="Calibri"/>
                <a:ea typeface="MS PGothic"/>
                <a:cs typeface="Arial"/>
              </a:rPr>
              <a:t>Germana Monaldi</a:t>
            </a:r>
            <a:br>
              <a:rPr lang="it-IT" altLang="it-IT" sz="1600" i="1" dirty="0">
                <a:ea typeface="MS PGothic" panose="020B0600070205080204" pitchFamily="34" charset="-128"/>
              </a:rPr>
            </a:br>
            <a:endParaRPr lang="it-IT" altLang="it-IT" sz="1600" i="1" dirty="0">
              <a:solidFill>
                <a:srgbClr val="1A3A8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34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745A83B-EAD6-4942-8038-47A785D9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12" y="1069188"/>
            <a:ext cx="2693346" cy="2943678"/>
          </a:xfrm>
          <a:prstGeom prst="rect">
            <a:avLst/>
          </a:prstGeom>
        </p:spPr>
      </p:pic>
      <p:sp>
        <p:nvSpPr>
          <p:cNvPr id="7" name="Ritaglia singolo angolo rettangolo 6"/>
          <p:cNvSpPr/>
          <p:nvPr/>
        </p:nvSpPr>
        <p:spPr>
          <a:xfrm>
            <a:off x="293030" y="110470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1773" y="231909"/>
            <a:ext cx="46975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/>
                <a:ea typeface="Malgun Gothic"/>
                <a:cs typeface="Mangal"/>
              </a:rPr>
              <a:t>Benefici per i candidati</a:t>
            </a:r>
            <a:endParaRPr lang="en-US" sz="2000" dirty="0">
              <a:solidFill>
                <a:schemeClr val="bg1"/>
              </a:solidFill>
              <a:latin typeface="Arial Black"/>
              <a:ea typeface="Malgun Gothic"/>
              <a:cs typeface="Mangal"/>
            </a:endParaRPr>
          </a:p>
          <a:p>
            <a:endParaRPr lang="en-GB" sz="12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184425" y="251444"/>
            <a:ext cx="1185099" cy="768192"/>
            <a:chOff x="354676" y="702269"/>
            <a:chExt cx="1494674" cy="9688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CasellaDiTesto 3"/>
          <p:cNvSpPr txBox="1"/>
          <p:nvPr/>
        </p:nvSpPr>
        <p:spPr>
          <a:xfrm>
            <a:off x="6708819" y="1162022"/>
            <a:ext cx="220611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000" b="1" i="1" dirty="0">
              <a:solidFill>
                <a:prstClr val="black"/>
              </a:solidFill>
            </a:endParaRPr>
          </a:p>
          <a:p>
            <a:r>
              <a:rPr lang="en-US" sz="1000" b="1" i="1" dirty="0">
                <a:solidFill>
                  <a:prstClr val="black"/>
                </a:solidFill>
              </a:rPr>
              <a:t>  </a:t>
            </a:r>
          </a:p>
          <a:p>
            <a:pPr algn="ctr"/>
            <a:r>
              <a:rPr lang="en-US" sz="1000" b="1" i="1" dirty="0"/>
              <a:t>L’integrazione non è mai facile e immediata.</a:t>
            </a:r>
            <a:r>
              <a:rPr lang="en-US" sz="1000" i="1" dirty="0"/>
              <a:t> Molto spesso la barriera linguistica è un problema – ci ricorda il Coordinatore delle Risorse Umane dell’azienda - e molti giovani europei faticano a   </a:t>
            </a:r>
          </a:p>
          <a:p>
            <a:pPr algn="ctr"/>
            <a:r>
              <a:rPr lang="en-US" sz="1000" i="1" dirty="0"/>
              <a:t>integrarsi all’arrivo. Per noi, tra I benefici resi disponibili da YfEj, è stato di importanza capitale la possibilità per ogni nuovo assunto  di seguire un corso di lingua (www.yourfirsteuresjob.eu/storytelling_the_mobility_of_ideas)</a:t>
            </a:r>
            <a:endParaRPr lang="en-US" sz="1000" dirty="0">
              <a:cs typeface="Calibri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7A518BD5-07B0-4710-8C48-9E35CA0F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15" y="2410360"/>
            <a:ext cx="6057181" cy="1498128"/>
          </a:xfrm>
          <a:prstGeom prst="rect">
            <a:avLst/>
          </a:prstGeom>
        </p:spPr>
      </p:pic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A2248D46-8598-4240-895A-619299B81B96}"/>
              </a:ext>
            </a:extLst>
          </p:cNvPr>
          <p:cNvCxnSpPr/>
          <p:nvPr/>
        </p:nvCxnSpPr>
        <p:spPr>
          <a:xfrm>
            <a:off x="659562" y="1243335"/>
            <a:ext cx="8627" cy="1259456"/>
          </a:xfrm>
          <a:prstGeom prst="straightConnector1">
            <a:avLst/>
          </a:prstGeom>
          <a:ln>
            <a:solidFill>
              <a:srgbClr val="FF00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3">
            <a:extLst>
              <a:ext uri="{FF2B5EF4-FFF2-40B4-BE49-F238E27FC236}">
                <a16:creationId xmlns:a16="http://schemas.microsoft.com/office/drawing/2014/main" id="{13823B41-FB1D-4B62-929D-4D92702112C9}"/>
              </a:ext>
            </a:extLst>
          </p:cNvPr>
          <p:cNvSpPr txBox="1"/>
          <p:nvPr/>
        </p:nvSpPr>
        <p:spPr>
          <a:xfrm>
            <a:off x="661899" y="1290905"/>
            <a:ext cx="157504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FF0088"/>
                </a:solidFill>
                <a:latin typeface="Arial Black"/>
                <a:cs typeface="Arial"/>
              </a:rPr>
              <a:t>Colloquio di lavoro</a:t>
            </a:r>
            <a:endParaRPr lang="it-IT" sz="1200" b="1" i="1" dirty="0">
              <a:solidFill>
                <a:srgbClr val="FF0088"/>
              </a:solidFill>
              <a:latin typeface="Arial Black"/>
              <a:cs typeface="Arial"/>
            </a:endParaRPr>
          </a:p>
          <a:p>
            <a:endParaRPr lang="it-IT" sz="1200" dirty="0">
              <a:solidFill>
                <a:srgbClr val="FF0088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600 euro</a:t>
            </a:r>
          </a:p>
          <a:p>
            <a:endParaRPr lang="it-IT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12BDC03-A909-4AEB-84E8-0B78B714E09D}"/>
              </a:ext>
            </a:extLst>
          </p:cNvPr>
          <p:cNvCxnSpPr>
            <a:cxnSpLocks/>
          </p:cNvCxnSpPr>
          <p:nvPr/>
        </p:nvCxnSpPr>
        <p:spPr>
          <a:xfrm>
            <a:off x="1568930" y="3816882"/>
            <a:ext cx="19410" cy="1151626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">
            <a:extLst>
              <a:ext uri="{FF2B5EF4-FFF2-40B4-BE49-F238E27FC236}">
                <a16:creationId xmlns:a16="http://schemas.microsoft.com/office/drawing/2014/main" id="{21D944C3-978A-4F82-ABC0-0DA02617BE03}"/>
              </a:ext>
            </a:extLst>
          </p:cNvPr>
          <p:cNvSpPr txBox="1"/>
          <p:nvPr/>
        </p:nvSpPr>
        <p:spPr>
          <a:xfrm>
            <a:off x="1635964" y="4015417"/>
            <a:ext cx="167568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 Black"/>
                <a:cs typeface="Arial"/>
              </a:rPr>
              <a:t>Corso di lingua</a:t>
            </a:r>
          </a:p>
          <a:p>
            <a:endParaRPr lang="it-IT" sz="1200" dirty="0">
              <a:solidFill>
                <a:schemeClr val="accent6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2000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sp>
        <p:nvSpPr>
          <p:cNvPr id="54" name="CasellaDiTesto 6">
            <a:extLst>
              <a:ext uri="{FF2B5EF4-FFF2-40B4-BE49-F238E27FC236}">
                <a16:creationId xmlns:a16="http://schemas.microsoft.com/office/drawing/2014/main" id="{F27E013D-9BAA-4C12-9109-0400709F20E7}"/>
              </a:ext>
            </a:extLst>
          </p:cNvPr>
          <p:cNvSpPr txBox="1"/>
          <p:nvPr/>
        </p:nvSpPr>
        <p:spPr>
          <a:xfrm>
            <a:off x="2628002" y="1290906"/>
            <a:ext cx="1600201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tx2"/>
                </a:solidFill>
                <a:latin typeface="Arial Black"/>
                <a:cs typeface="Arial"/>
              </a:rPr>
              <a:t>Esigenze specifiche</a:t>
            </a:r>
          </a:p>
          <a:p>
            <a:endParaRPr lang="it-IT" sz="1200" dirty="0">
              <a:solidFill>
                <a:schemeClr val="tx2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500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1D2B3B74-105A-44AC-9EE8-C126529D4A34}"/>
              </a:ext>
            </a:extLst>
          </p:cNvPr>
          <p:cNvCxnSpPr>
            <a:cxnSpLocks/>
          </p:cNvCxnSpPr>
          <p:nvPr/>
        </p:nvCxnSpPr>
        <p:spPr>
          <a:xfrm>
            <a:off x="2535807" y="1243334"/>
            <a:ext cx="8627" cy="1259456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asellaDiTesto 8">
            <a:extLst>
              <a:ext uri="{FF2B5EF4-FFF2-40B4-BE49-F238E27FC236}">
                <a16:creationId xmlns:a16="http://schemas.microsoft.com/office/drawing/2014/main" id="{417F3F09-A631-4EEC-A245-2E145F6D5E55}"/>
              </a:ext>
            </a:extLst>
          </p:cNvPr>
          <p:cNvSpPr txBox="1"/>
          <p:nvPr/>
        </p:nvSpPr>
        <p:spPr>
          <a:xfrm>
            <a:off x="3566125" y="4065739"/>
            <a:ext cx="175116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92D050"/>
                </a:solidFill>
                <a:latin typeface="Arial Black"/>
                <a:cs typeface="Arial"/>
              </a:rPr>
              <a:t>Contributo al trasferimento</a:t>
            </a:r>
            <a:endParaRPr lang="it-IT" sz="1200" dirty="0">
              <a:solidFill>
                <a:srgbClr val="92D050"/>
              </a:solidFill>
            </a:endParaRPr>
          </a:p>
          <a:p>
            <a:endParaRPr lang="it-IT" sz="1200" dirty="0">
              <a:solidFill>
                <a:srgbClr val="92D050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1400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C35DA457-A2D0-4946-9903-E6335AAC5506}"/>
              </a:ext>
            </a:extLst>
          </p:cNvPr>
          <p:cNvCxnSpPr>
            <a:cxnSpLocks/>
          </p:cNvCxnSpPr>
          <p:nvPr/>
        </p:nvCxnSpPr>
        <p:spPr>
          <a:xfrm>
            <a:off x="4491127" y="1275682"/>
            <a:ext cx="8627" cy="1259456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10">
            <a:extLst>
              <a:ext uri="{FF2B5EF4-FFF2-40B4-BE49-F238E27FC236}">
                <a16:creationId xmlns:a16="http://schemas.microsoft.com/office/drawing/2014/main" id="{79FCB933-D9BC-46E5-B39D-7F6BEA8D0335}"/>
              </a:ext>
            </a:extLst>
          </p:cNvPr>
          <p:cNvSpPr txBox="1"/>
          <p:nvPr/>
        </p:nvSpPr>
        <p:spPr>
          <a:xfrm>
            <a:off x="4594106" y="1280124"/>
            <a:ext cx="203152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chemeClr val="tx2"/>
                </a:solidFill>
                <a:latin typeface="Arial Black"/>
                <a:cs typeface="Arial"/>
              </a:rPr>
              <a:t>Contributo complementare per i tirocinanti</a:t>
            </a:r>
            <a:endParaRPr lang="it-IT" sz="1200" dirty="0">
              <a:solidFill>
                <a:schemeClr val="tx2"/>
              </a:solidFill>
            </a:endParaRPr>
          </a:p>
          <a:p>
            <a:endParaRPr lang="it-IT" sz="1200" dirty="0">
              <a:solidFill>
                <a:schemeClr val="tx2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600 euro/m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sp>
        <p:nvSpPr>
          <p:cNvPr id="59" name="CasellaDiTesto 11">
            <a:extLst>
              <a:ext uri="{FF2B5EF4-FFF2-40B4-BE49-F238E27FC236}">
                <a16:creationId xmlns:a16="http://schemas.microsoft.com/office/drawing/2014/main" id="{D84B328F-E6FA-4DAA-9C69-62252B017C15}"/>
              </a:ext>
            </a:extLst>
          </p:cNvPr>
          <p:cNvSpPr txBox="1"/>
          <p:nvPr/>
        </p:nvSpPr>
        <p:spPr>
          <a:xfrm>
            <a:off x="5499879" y="4058548"/>
            <a:ext cx="199917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1200" dirty="0">
                <a:solidFill>
                  <a:srgbClr val="00B0F0"/>
                </a:solidFill>
                <a:latin typeface="Arial Black"/>
                <a:cs typeface="Arial"/>
              </a:rPr>
              <a:t>Riconoscimento delle qualifiche </a:t>
            </a:r>
            <a:endParaRPr lang="it-IT" sz="1200" dirty="0">
              <a:solidFill>
                <a:srgbClr val="00B0F0"/>
              </a:solidFill>
            </a:endParaRPr>
          </a:p>
          <a:p>
            <a:endParaRPr lang="it-IT" sz="1200" dirty="0">
              <a:solidFill>
                <a:srgbClr val="00B0F0"/>
              </a:solidFill>
              <a:latin typeface="Arial Black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it-IT" sz="1200" b="1" i="1" dirty="0">
                <a:solidFill>
                  <a:schemeClr val="tx2"/>
                </a:solidFill>
                <a:latin typeface="Arial"/>
                <a:cs typeface="Arial"/>
              </a:rPr>
              <a:t>Fino a 400 euro</a:t>
            </a:r>
            <a:endParaRPr lang="it-IT" sz="1200" b="1" i="1" dirty="0">
              <a:solidFill>
                <a:schemeClr val="tx2"/>
              </a:solidFill>
              <a:latin typeface="Arial"/>
            </a:endParaRPr>
          </a:p>
          <a:p>
            <a:endParaRPr lang="it-IT" sz="1200" b="1" i="1" dirty="0">
              <a:solidFill>
                <a:srgbClr val="FF0088"/>
              </a:solidFill>
              <a:latin typeface="Arial Black"/>
            </a:endParaRP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21EE0C61-3DF6-4587-A4FC-79A60F0D8A24}"/>
              </a:ext>
            </a:extLst>
          </p:cNvPr>
          <p:cNvCxnSpPr>
            <a:cxnSpLocks/>
          </p:cNvCxnSpPr>
          <p:nvPr/>
        </p:nvCxnSpPr>
        <p:spPr>
          <a:xfrm>
            <a:off x="3563788" y="3816882"/>
            <a:ext cx="8627" cy="1162409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25A8B297-4558-4244-9EB6-5A5DBDCF3AD6}"/>
              </a:ext>
            </a:extLst>
          </p:cNvPr>
          <p:cNvCxnSpPr>
            <a:cxnSpLocks/>
          </p:cNvCxnSpPr>
          <p:nvPr/>
        </p:nvCxnSpPr>
        <p:spPr>
          <a:xfrm>
            <a:off x="5493948" y="3903146"/>
            <a:ext cx="8627" cy="1076145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A743E0EC-C6C4-4183-AEBA-EC0357FF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1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90DF15-FD3A-4B78-ABF5-88FB3FFFD41B}"/>
              </a:ext>
            </a:extLst>
          </p:cNvPr>
          <p:cNvSpPr/>
          <p:nvPr/>
        </p:nvSpPr>
        <p:spPr>
          <a:xfrm>
            <a:off x="-92466" y="-42699"/>
            <a:ext cx="9241048" cy="5190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240440" y="2076327"/>
            <a:ext cx="698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partecipare al progetto</a:t>
            </a:r>
            <a:endParaRPr lang="it-IT" sz="2000" b="1" i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3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glia singolo angolo rettangolo 6">
            <a:extLst>
              <a:ext uri="{FF2B5EF4-FFF2-40B4-BE49-F238E27FC236}">
                <a16:creationId xmlns:a16="http://schemas.microsoft.com/office/drawing/2014/main" id="{1EB08DBD-A81E-4C1D-BF7F-3BF50D15B614}"/>
              </a:ext>
            </a:extLst>
          </p:cNvPr>
          <p:cNvSpPr/>
          <p:nvPr/>
        </p:nvSpPr>
        <p:spPr>
          <a:xfrm>
            <a:off x="293030" y="99686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20792" y="112209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Come partecipare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97192" y="948343"/>
            <a:ext cx="85550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Registrati su </a:t>
            </a:r>
            <a:r>
              <a:rPr lang="en-US" sz="2400" b="1" u="sng" dirty="0">
                <a:solidFill>
                  <a:srgbClr val="E2007A"/>
                </a:solidFill>
                <a:latin typeface="Arial"/>
                <a:cs typeface="Arial"/>
              </a:rPr>
              <a:t>Yourfirsteuresjob.eu</a:t>
            </a:r>
          </a:p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per avere accesso</a:t>
            </a:r>
          </a:p>
          <a:p>
            <a:pPr algn="ctr"/>
            <a:r>
              <a:rPr lang="en-US" sz="2000" b="1" dirty="0">
                <a:solidFill>
                  <a:srgbClr val="1A3A80"/>
                </a:solidFill>
                <a:latin typeface="Arial"/>
                <a:cs typeface="Arial"/>
              </a:rPr>
              <a:t>ai servizi e ai benefici!</a:t>
            </a:r>
          </a:p>
        </p:txBody>
      </p:sp>
      <p:pic>
        <p:nvPicPr>
          <p:cNvPr id="18" name="Immagine 2" descr="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12901"/>
          <a:stretch>
            <a:fillRect/>
          </a:stretch>
        </p:blipFill>
        <p:spPr bwMode="auto">
          <a:xfrm>
            <a:off x="591954" y="1944196"/>
            <a:ext cx="7899456" cy="25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1123302" y="4009383"/>
            <a:ext cx="737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 sz="2400" b="1" u="sng" dirty="0">
              <a:solidFill>
                <a:srgbClr val="E2007A"/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5CC44-C097-4D5D-9AF1-38843623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7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54" y="1517610"/>
            <a:ext cx="7379585" cy="362264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339753" y="80205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Processo di registrazione </a:t>
            </a:r>
            <a:r>
              <a:rPr lang="en-GB" sz="2000" b="1" dirty="0">
                <a:solidFill>
                  <a:srgbClr val="1A3A80"/>
                </a:solidFill>
                <a:latin typeface="Tahoma" charset="0"/>
                <a:ea typeface="ＭＳ Ｐゴシック" charset="0"/>
                <a:cs typeface="Avenir Book" charset="0"/>
              </a:rPr>
              <a:t>(1/4)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5254" y="815670"/>
            <a:ext cx="124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 le istruzioni, è semplice!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709161" y="1648346"/>
            <a:ext cx="713441" cy="56882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76" y="4731991"/>
            <a:ext cx="1030174" cy="5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459" y="2603543"/>
            <a:ext cx="1241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00" b="1" i="1" dirty="0">
              <a:solidFill>
                <a:srgbClr val="FF0000"/>
              </a:solidFill>
              <a:latin typeface="+mj-lt"/>
              <a:cs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94" y="566559"/>
            <a:ext cx="1080050" cy="648000"/>
          </a:xfrm>
          <a:prstGeom prst="rect">
            <a:avLst/>
          </a:prstGeom>
        </p:spPr>
      </p:pic>
      <p:sp>
        <p:nvSpPr>
          <p:cNvPr id="5" name="Ritaglia singolo angolo rettangolo 6">
            <a:extLst>
              <a:ext uri="{FF2B5EF4-FFF2-40B4-BE49-F238E27FC236}">
                <a16:creationId xmlns:a16="http://schemas.microsoft.com/office/drawing/2014/main" id="{0FB8595D-A128-4753-822E-9BB373310A7A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DAE955-65E3-4521-8053-662ED03AF800}"/>
              </a:ext>
            </a:extLst>
          </p:cNvPr>
          <p:cNvSpPr txBox="1"/>
          <p:nvPr/>
        </p:nvSpPr>
        <p:spPr>
          <a:xfrm>
            <a:off x="520791" y="112208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Come partecipare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141B080-D26C-4AE2-ACC5-7B21971DB754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1AFD71F-B84E-4D2F-93CD-34067125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96211" y="734495"/>
            <a:ext cx="43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Processo di registrazione (2/4)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8771" r="199" b="4886"/>
          <a:stretch/>
        </p:blipFill>
        <p:spPr bwMode="auto">
          <a:xfrm>
            <a:off x="978850" y="1316087"/>
            <a:ext cx="7704000" cy="36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9074" y="1715250"/>
            <a:ext cx="138240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persona referente sarà contattata dallo staff di YfEj (non ha bisogno di essere il legale rappresentante </a:t>
            </a:r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Ovale 13"/>
          <p:cNvSpPr/>
          <p:nvPr/>
        </p:nvSpPr>
        <p:spPr>
          <a:xfrm>
            <a:off x="2063637" y="2453914"/>
            <a:ext cx="1272310" cy="341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363252" y="2360813"/>
            <a:ext cx="634463" cy="16932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CasellaDiTesto 17"/>
          <p:cNvSpPr txBox="1"/>
          <p:nvPr/>
        </p:nvSpPr>
        <p:spPr>
          <a:xfrm>
            <a:off x="611560" y="3873434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favore seleziona il tuo   Adviser. Se non sei in contatto con un consulente,  sarà lo staff di YfEj ad assegnartelo </a:t>
            </a: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1185631" y="3469689"/>
            <a:ext cx="812084" cy="29169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Ovale 22"/>
          <p:cNvSpPr/>
          <p:nvPr/>
        </p:nvSpPr>
        <p:spPr>
          <a:xfrm>
            <a:off x="2063637" y="3420317"/>
            <a:ext cx="1272310" cy="341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156"/>
            <a:ext cx="1137198" cy="57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" y="866969"/>
            <a:ext cx="1080050" cy="463251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 rot="16200000">
            <a:off x="-2747418" y="2582434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itaglia singolo angolo rettangolo 6">
            <a:extLst>
              <a:ext uri="{FF2B5EF4-FFF2-40B4-BE49-F238E27FC236}">
                <a16:creationId xmlns:a16="http://schemas.microsoft.com/office/drawing/2014/main" id="{C9766949-F444-4E10-BAAE-AC4FA19D7FBD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whit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57446E-A600-4496-A53C-28F96E0263F7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Come partecipare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5B08A61-B14A-41A9-B0C5-70E8EAC8A229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B3F6BC-6D5A-406C-993F-8C1FFF33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6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51414" y="726577"/>
            <a:ext cx="455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Tahoma" charset="0"/>
                <a:ea typeface="ＭＳ Ｐゴシック" charset="0"/>
                <a:cs typeface="Avenir Book" charset="0"/>
              </a:rPr>
              <a:t>Processo di registrazione (3/4)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2205" y="1103137"/>
            <a:ext cx="849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tabLst>
                <a:tab pos="269875" algn="l"/>
              </a:tabLst>
            </a:pPr>
            <a:r>
              <a:rPr lang="it-IT" sz="1600" b="1" dirty="0">
                <a:solidFill>
                  <a:srgbClr val="FF0000"/>
                </a:solidFill>
              </a:rPr>
              <a:t>1) 	Una volta riempite le informazioni on line…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" y="1444282"/>
            <a:ext cx="7614829" cy="11237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467544" y="2500337"/>
            <a:ext cx="847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chemeClr val="tx2"/>
              </a:solidFill>
            </a:endParaRPr>
          </a:p>
          <a:p>
            <a:pPr marL="269875" indent="-269875"/>
            <a:r>
              <a:rPr lang="it-IT" sz="1600" b="1" dirty="0">
                <a:solidFill>
                  <a:srgbClr val="FF0000"/>
                </a:solidFill>
              </a:rPr>
              <a:t>2) 	… devi aspettare una conferma della registrazione (normalmente richiede qualche giorno)   da parte dello staff di YfEj 6.0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8" y="3272452"/>
            <a:ext cx="7626695" cy="165551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7774"/>
            <a:ext cx="1030376" cy="5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itaglia singolo angolo rettangolo 6">
            <a:extLst>
              <a:ext uri="{FF2B5EF4-FFF2-40B4-BE49-F238E27FC236}">
                <a16:creationId xmlns:a16="http://schemas.microsoft.com/office/drawing/2014/main" id="{8BCB32C2-1192-498C-BA5B-046A8D1E4BF7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354634-37B5-49A6-8148-6F10B85CA564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Come partecipare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5717652-EA8E-4FB3-92CB-495363422EDE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4707D74-6297-464B-8ECC-B8918D25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2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54195" y="633862"/>
            <a:ext cx="4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A3A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Processo di registrazione 5/5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275606"/>
            <a:ext cx="20413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 che l’azienda è </a:t>
            </a:r>
            <a:r>
              <a:rPr lang="it-IT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validata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accesso pieno</a:t>
            </a:r>
            <a:r>
              <a:rPr lang="it-IT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it-IT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Dashboard: può gestire e aggiungere offerte di lavoro e vedere i profili dei candidati  (in linea con l’offerta)</a:t>
            </a:r>
          </a:p>
        </p:txBody>
      </p:sp>
      <p:pic>
        <p:nvPicPr>
          <p:cNvPr id="9" name="Picture 2" descr="E:\Dropbox\Gruppo Clas\Servizi in corso\AT MLPS - YfEj 4.0\YFEJ Eures MLPS\Output di progetto\06 aggiornamento vademecum\Sequenza employers\5 - azienda validata e manage del profil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5"/>
          <a:stretch/>
        </p:blipFill>
        <p:spPr bwMode="auto">
          <a:xfrm>
            <a:off x="2667365" y="1021271"/>
            <a:ext cx="5112568" cy="174705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Dropbox\Gruppo Clas\Servizi in corso\AT MLPS - YfEj 4.0\YFEJ Eures MLPS\Output di progetto\06 aggiornamento vademecum\Sequenza employers\6 - bank information (solo dopo validazione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8" y="3013024"/>
            <a:ext cx="3940448" cy="19221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195737" y="3308338"/>
            <a:ext cx="1825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favore aggiungi i dati del tuo conto bancario (necessari per rimborsare il programma di integrazione)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352417" y="2301720"/>
            <a:ext cx="576064" cy="59406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Ovale 13"/>
          <p:cNvSpPr/>
          <p:nvPr/>
        </p:nvSpPr>
        <p:spPr>
          <a:xfrm>
            <a:off x="4424425" y="1725227"/>
            <a:ext cx="1008112" cy="3345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0" y="4621672"/>
            <a:ext cx="1284801" cy="6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Ritaglia singolo angolo rettangolo 6">
            <a:extLst>
              <a:ext uri="{FF2B5EF4-FFF2-40B4-BE49-F238E27FC236}">
                <a16:creationId xmlns:a16="http://schemas.microsoft.com/office/drawing/2014/main" id="{A8C7E62D-6D6C-4BB8-938F-7AA29611B075}"/>
              </a:ext>
            </a:extLst>
          </p:cNvPr>
          <p:cNvSpPr/>
          <p:nvPr/>
        </p:nvSpPr>
        <p:spPr>
          <a:xfrm>
            <a:off x="293030" y="99685"/>
            <a:ext cx="371140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7DA519-84CC-42ED-BBFD-33397BA07C06}"/>
              </a:ext>
            </a:extLst>
          </p:cNvPr>
          <p:cNvSpPr txBox="1"/>
          <p:nvPr/>
        </p:nvSpPr>
        <p:spPr>
          <a:xfrm>
            <a:off x="520791" y="112207"/>
            <a:ext cx="3344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Come partecipare</a:t>
            </a:r>
            <a:endParaRPr lang="en-GB" sz="1400" dirty="0">
              <a:solidFill>
                <a:srgbClr val="FFFFFF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62BF19-11AC-4FE3-A7B4-6C5F3AB21435}"/>
              </a:ext>
            </a:extLst>
          </p:cNvPr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CC70E-1F87-4D10-91D5-350D099E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1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taglia singolo angolo rettangolo 6">
            <a:extLst>
              <a:ext uri="{FF2B5EF4-FFF2-40B4-BE49-F238E27FC236}">
                <a16:creationId xmlns:a16="http://schemas.microsoft.com/office/drawing/2014/main" id="{439DD2D4-0C40-4F96-A611-1D58E0938AF0}"/>
              </a:ext>
            </a:extLst>
          </p:cNvPr>
          <p:cNvSpPr/>
          <p:nvPr/>
        </p:nvSpPr>
        <p:spPr>
          <a:xfrm>
            <a:off x="468781" y="110470"/>
            <a:ext cx="4102128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9397B29-B8FC-4156-A45C-FFFA71E037D4}"/>
              </a:ext>
            </a:extLst>
          </p:cNvPr>
          <p:cNvSpPr/>
          <p:nvPr/>
        </p:nvSpPr>
        <p:spPr>
          <a:xfrm>
            <a:off x="4395158" y="885286"/>
            <a:ext cx="4559060" cy="4160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8781" y="1856356"/>
            <a:ext cx="372675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Arial"/>
                <a:ea typeface="Segoe UI Black"/>
                <a:cs typeface="Arial Black"/>
              </a:rPr>
              <a:t>Se non hai tempo per la registrazione, l’azienda può delegare la procedura ad un Adviser</a:t>
            </a:r>
            <a:r>
              <a:rPr lang="en-GB" sz="1600" dirty="0">
                <a:solidFill>
                  <a:schemeClr val="tx2"/>
                </a:solidFill>
                <a:latin typeface="Segoe UI Black"/>
                <a:ea typeface="Segoe UI Black"/>
                <a:cs typeface="Arial Black"/>
              </a:rPr>
              <a:t>!</a:t>
            </a:r>
          </a:p>
          <a:p>
            <a:endParaRPr lang="en-GB" sz="1600" dirty="0">
              <a:solidFill>
                <a:schemeClr val="tx2"/>
              </a:solidFill>
              <a:latin typeface="Segoe UI Black"/>
              <a:ea typeface="Segoe UI Black"/>
              <a:cs typeface="Arial Blac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8781" y="3003254"/>
            <a:ext cx="3614419" cy="14096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b="1" dirty="0">
              <a:solidFill>
                <a:schemeClr val="tx2"/>
              </a:solidFill>
              <a:latin typeface="Arial"/>
              <a:ea typeface="Segoe UI Black"/>
              <a:cs typeface="Arial Black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tx2"/>
                </a:solidFill>
                <a:latin typeface="Arial"/>
                <a:ea typeface="Segoe UI Black"/>
                <a:cs typeface="Arial Black"/>
              </a:rPr>
              <a:t>In questo caso il legale rappresentante deve firmare una lettera di delega secondo le istruzioni di seguito </a:t>
            </a:r>
            <a:endParaRPr lang="it-IT" sz="1600" b="1" dirty="0">
              <a:solidFill>
                <a:schemeClr val="tx2"/>
              </a:solidFill>
              <a:latin typeface="Arial"/>
              <a:ea typeface="Segoe UI Black"/>
              <a:cs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09" y="1122454"/>
            <a:ext cx="4122973" cy="37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1"/>
            <a:ext cx="9144000" cy="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9" y="4538548"/>
            <a:ext cx="13414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9225" y="133773"/>
            <a:ext cx="407277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Può essere anche più facile </a:t>
            </a:r>
            <a:r>
              <a:rPr lang="en-GB" sz="2400" dirty="0">
                <a:solidFill>
                  <a:srgbClr val="FFFFFF"/>
                </a:solidFill>
                <a:latin typeface="Arial Black"/>
                <a:ea typeface="Avenir Book" charset="0"/>
                <a:cs typeface="Mangal"/>
              </a:rPr>
              <a:t>…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2805385" y="4196935"/>
            <a:ext cx="792000" cy="216000"/>
          </a:xfrm>
          <a:prstGeom prst="rightArrow">
            <a:avLst/>
          </a:prstGeom>
          <a:solidFill>
            <a:srgbClr val="2542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9" y="729089"/>
            <a:ext cx="828000" cy="11055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6458AB0-41DF-48B5-A0A0-BAF59334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385525" y="99687"/>
            <a:ext cx="5770420" cy="540626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99225" y="157632"/>
            <a:ext cx="71977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Buone ragioni per </a:t>
            </a:r>
            <a:r>
              <a:rPr lang="it-IT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entrare in YfEj YfEj6</a:t>
            </a:r>
            <a:endParaRPr lang="en-US" sz="2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4677" y="927639"/>
            <a:ext cx="78579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rete umana di dimensioni europee, multilingue, composta di </a:t>
            </a:r>
            <a:r>
              <a:rPr lang="it-IT" sz="17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</a:t>
            </a: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offrono un </a:t>
            </a:r>
            <a:r>
              <a:rPr lang="it-IT" sz="17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pacchetto di servizi di mobilità di qualità</a:t>
            </a: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informazione, recrutamento e collocamento insieme a incentivi finanziari dell’UE 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database di CV a livello europeo</a:t>
            </a:r>
          </a:p>
          <a:p>
            <a:pPr marL="342900" lvl="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mobilità dei lavoratori è mobilità delle idee</a:t>
            </a:r>
            <a:endParaRPr lang="en-US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settori economici inclusi</a:t>
            </a:r>
            <a:endParaRPr lang="en-US" sz="1700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Colmare la carenza di competenze in alcuni settori! </a:t>
            </a: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Ricevere informazioni, consulenza e supporto per ospitare un giovane tirocinante!     </a:t>
            </a:r>
            <a:endParaRPr lang="it-IT" sz="1700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 rete con aziende di livello europeo e affrontare insieme la crisi pandemica</a:t>
            </a:r>
            <a:endParaRPr lang="en-US" dirty="0">
              <a:solidFill>
                <a:srgbClr val="1F497D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0812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66" y="1255596"/>
            <a:ext cx="437743" cy="468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37" y="1723596"/>
            <a:ext cx="437743" cy="468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54" y="2069131"/>
            <a:ext cx="437743" cy="468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10" y="2534091"/>
            <a:ext cx="437743" cy="46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0" y="3635017"/>
            <a:ext cx="437743" cy="46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13" y="4225231"/>
            <a:ext cx="437743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5FE6C-31A5-4AFD-BC88-54E4AA5C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73" y="2948102"/>
            <a:ext cx="43774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taglia singolo angolo rettangolo 11"/>
          <p:cNvSpPr/>
          <p:nvPr/>
        </p:nvSpPr>
        <p:spPr>
          <a:xfrm>
            <a:off x="293689" y="89297"/>
            <a:ext cx="2806730" cy="55125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367" name="CasellaDiTesto 13"/>
          <p:cNvSpPr txBox="1">
            <a:spLocks noChangeArrowheads="1"/>
          </p:cNvSpPr>
          <p:nvPr/>
        </p:nvSpPr>
        <p:spPr bwMode="auto">
          <a:xfrm>
            <a:off x="505485" y="177741"/>
            <a:ext cx="2541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solidFill>
                  <a:schemeClr val="bg1"/>
                </a:solidFill>
                <a:latin typeface="Arial Black"/>
                <a:ea typeface="Avenir Book"/>
                <a:cs typeface="Mangal"/>
              </a:rPr>
              <a:t>To reach us </a:t>
            </a:r>
            <a:endParaRPr lang="it-IT" altLang="it-IT" sz="1400" dirty="0">
              <a:solidFill>
                <a:schemeClr val="bg1"/>
              </a:solidFill>
              <a:latin typeface="Mangal" pitchFamily="18" charset="0"/>
              <a:ea typeface="Avenir Book"/>
              <a:cs typeface="Mangal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3689" y="89297"/>
            <a:ext cx="204787" cy="55125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6413" y="5068491"/>
            <a:ext cx="8278812" cy="90488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 rot="16200000">
            <a:off x="-2613421" y="2607866"/>
            <a:ext cx="5760244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tangolo 20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737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10613" y="4893469"/>
            <a:ext cx="531812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848149-9C35-4F0F-AE43-87C66112541C}" type="slidenum">
              <a:rPr lang="en-GB" altLang="it-IT" sz="1200" smtClean="0">
                <a:solidFill>
                  <a:srgbClr val="898989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GB" altLang="it-IT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5" name="CasellaDiTesto 1">
            <a:extLst>
              <a:ext uri="{FF2B5EF4-FFF2-40B4-BE49-F238E27FC236}">
                <a16:creationId xmlns:a16="http://schemas.microsoft.com/office/drawing/2014/main" id="{7C49E696-9A17-4F40-8494-EA4937BA8EB7}"/>
              </a:ext>
            </a:extLst>
          </p:cNvPr>
          <p:cNvSpPr txBox="1"/>
          <p:nvPr/>
        </p:nvSpPr>
        <p:spPr>
          <a:xfrm>
            <a:off x="-16533" y="3811438"/>
            <a:ext cx="9169878" cy="369332"/>
          </a:xfrm>
          <a:prstGeom prst="rect">
            <a:avLst/>
          </a:prstGeom>
          <a:solidFill>
            <a:srgbClr val="25428D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cs typeface="Arial"/>
              </a:rPr>
              <a:t>yourfirsteuresjob.eu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6" name="CasellaDiTesto 2">
            <a:extLst>
              <a:ext uri="{FF2B5EF4-FFF2-40B4-BE49-F238E27FC236}">
                <a16:creationId xmlns:a16="http://schemas.microsoft.com/office/drawing/2014/main" id="{5CCD45C1-BD0F-48D1-87CD-5E6043DCE9E1}"/>
              </a:ext>
            </a:extLst>
          </p:cNvPr>
          <p:cNvSpPr txBox="1"/>
          <p:nvPr/>
        </p:nvSpPr>
        <p:spPr>
          <a:xfrm>
            <a:off x="1679992" y="1582946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it-IT" b="1" dirty="0">
                <a:solidFill>
                  <a:srgbClr val="25428D"/>
                </a:solidFill>
                <a:latin typeface="Arial"/>
                <a:cs typeface="Arial"/>
              </a:rPr>
              <a:t>yourfirsteuresjob.eu</a:t>
            </a:r>
            <a:endParaRPr lang="it-IT" b="1" dirty="0">
              <a:solidFill>
                <a:srgbClr val="25428D"/>
              </a:solidFill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FEEC5A8-3B55-48BC-9D0C-05E53A21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10" y="1466669"/>
            <a:ext cx="632245" cy="603491"/>
          </a:xfrm>
          <a:prstGeom prst="rect">
            <a:avLst/>
          </a:prstGeom>
        </p:spPr>
      </p:pic>
      <p:sp>
        <p:nvSpPr>
          <p:cNvPr id="29" name="CasellaDiTesto 4">
            <a:extLst>
              <a:ext uri="{FF2B5EF4-FFF2-40B4-BE49-F238E27FC236}">
                <a16:creationId xmlns:a16="http://schemas.microsoft.com/office/drawing/2014/main" id="{DB131E2C-9894-4590-BCE2-36F2E8A7BFB3}"/>
              </a:ext>
            </a:extLst>
          </p:cNvPr>
          <p:cNvSpPr txBox="1"/>
          <p:nvPr/>
        </p:nvSpPr>
        <p:spPr>
          <a:xfrm>
            <a:off x="5964447" y="158294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@YfEj Italia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sp>
        <p:nvSpPr>
          <p:cNvPr id="31" name="CasellaDiTesto 5">
            <a:extLst>
              <a:ext uri="{FF2B5EF4-FFF2-40B4-BE49-F238E27FC236}">
                <a16:creationId xmlns:a16="http://schemas.microsoft.com/office/drawing/2014/main" id="{AF503A71-9C7D-4B2A-91CB-BFC6796EBEDC}"/>
              </a:ext>
            </a:extLst>
          </p:cNvPr>
          <p:cNvSpPr txBox="1"/>
          <p:nvPr/>
        </p:nvSpPr>
        <p:spPr>
          <a:xfrm>
            <a:off x="5964447" y="266124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@YfEURESjob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sp>
        <p:nvSpPr>
          <p:cNvPr id="32" name="CasellaDiTesto 6">
            <a:extLst>
              <a:ext uri="{FF2B5EF4-FFF2-40B4-BE49-F238E27FC236}">
                <a16:creationId xmlns:a16="http://schemas.microsoft.com/office/drawing/2014/main" id="{1FE23D74-C276-4783-B562-93D17DF407FE}"/>
              </a:ext>
            </a:extLst>
          </p:cNvPr>
          <p:cNvSpPr txBox="1"/>
          <p:nvPr/>
        </p:nvSpPr>
        <p:spPr>
          <a:xfrm>
            <a:off x="1679995" y="266124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25428D"/>
                </a:solidFill>
                <a:latin typeface="Arial"/>
                <a:cs typeface="Arial"/>
              </a:rPr>
              <a:t>Your first EURES Job</a:t>
            </a:r>
            <a:endParaRPr lang="it-IT" b="1" dirty="0">
              <a:solidFill>
                <a:srgbClr val="25428D"/>
              </a:solidFill>
              <a:latin typeface="Arial"/>
              <a:cs typeface="Arial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5C527650-E70D-4E1A-9B9C-C6EF11FB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4" y="2506602"/>
            <a:ext cx="665852" cy="60834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22523A1-DD8A-4314-8CEA-7B16E2473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518" y="2506603"/>
            <a:ext cx="637097" cy="62272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6371614-0894-4494-B981-F2187F532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62" y="1417608"/>
            <a:ext cx="715992" cy="67286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6CD6D18-6B07-4FC0-9CD3-48FB2559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082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8930A25-7992-44C2-A1D2-84AFFD84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87" y="1046960"/>
            <a:ext cx="2743200" cy="3028013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itaglia singolo angolo rettangolo 24"/>
          <p:cNvSpPr/>
          <p:nvPr/>
        </p:nvSpPr>
        <p:spPr>
          <a:xfrm>
            <a:off x="293031" y="88904"/>
            <a:ext cx="2656657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05688" y="156428"/>
            <a:ext cx="21598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Il progetto</a:t>
            </a:r>
            <a:endParaRPr lang="en-US" sz="2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685891" y="1798398"/>
            <a:ext cx="2097777" cy="1015663"/>
          </a:xfrm>
          <a:prstGeom prst="rect">
            <a:avLst/>
          </a:prstGeom>
          <a:solidFill>
            <a:srgbClr val="25428D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200" b="1" i="1" dirty="0">
                <a:solidFill>
                  <a:schemeClr val="bg1"/>
                </a:solidFill>
              </a:rPr>
              <a:t>NB:</a:t>
            </a:r>
            <a:endParaRPr lang="en-US" sz="1200" b="1" i="1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it-IT" sz="1200" b="1" i="1" dirty="0">
                <a:solidFill>
                  <a:schemeClr val="bg1"/>
                </a:solidFill>
              </a:rPr>
              <a:t>la dimensione geografica del progetto riguarda gli Stati membri dell'UE,</a:t>
            </a:r>
            <a:br>
              <a:rPr lang="it-IT" sz="1200" b="1" i="1" dirty="0">
                <a:solidFill>
                  <a:schemeClr val="bg1"/>
                </a:solidFill>
              </a:rPr>
            </a:br>
            <a:r>
              <a:rPr lang="it-IT" sz="1200" b="1" i="1" dirty="0">
                <a:solidFill>
                  <a:schemeClr val="bg1"/>
                </a:solidFill>
              </a:rPr>
              <a:t>Islanda e Norvegia 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3" name="AutoShape 2" descr="Icona di vettore del punto interrogativo - Scarica Immagini Vettoriali  Gratis, Grafica Vettoriale, e Disegno Mod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1C5B57-060D-4AAE-9693-815828529168}"/>
              </a:ext>
            </a:extLst>
          </p:cNvPr>
          <p:cNvSpPr txBox="1"/>
          <p:nvPr/>
        </p:nvSpPr>
        <p:spPr>
          <a:xfrm>
            <a:off x="515429" y="1103104"/>
            <a:ext cx="2937294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Your first EURES job</a:t>
            </a:r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  è un progetto finanziato dalla Commissione europea, </a:t>
            </a:r>
            <a:endParaRPr lang="it-IT" sz="1400" dirty="0">
              <a:solidFill>
                <a:srgbClr val="1A3A80"/>
              </a:solidFill>
              <a:latin typeface="Arial"/>
              <a:ea typeface="MS PGothic" pitchFamily="34" charset="-128"/>
              <a:cs typeface="Arial"/>
            </a:endParaRP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Programma per l’occupazione e l’innovazione sociale (EaSI)  </a:t>
            </a:r>
          </a:p>
          <a:p>
            <a:endParaRPr lang="en-US" sz="1400" dirty="0">
              <a:latin typeface="Arial"/>
              <a:cs typeface="Calibri"/>
            </a:endParaRPr>
          </a:p>
          <a:p>
            <a:endParaRPr lang="en-US" sz="1400" dirty="0">
              <a:latin typeface="Arial"/>
              <a:cs typeface="Calibri"/>
            </a:endParaRPr>
          </a:p>
          <a:p>
            <a:pPr algn="ctr"/>
            <a:r>
              <a:rPr lang="it-IT" sz="1600" b="1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Offre</a:t>
            </a:r>
            <a:endParaRPr lang="en-US" sz="1600" b="1" dirty="0">
              <a:solidFill>
                <a:srgbClr val="1A3A80"/>
              </a:solidFill>
              <a:latin typeface="Arial"/>
              <a:ea typeface="MS PGothic" pitchFamily="34" charset="-128"/>
              <a:cs typeface="Arial"/>
            </a:endParaRP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Servizi gratuiti e benefici finanziari </a:t>
            </a: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ai giovani in cerca di lavoro e ai datori di lavoro  </a:t>
            </a:r>
          </a:p>
          <a:p>
            <a:pPr algn="ctr"/>
            <a:r>
              <a:rPr lang="en-US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PER SOSTENERE </a:t>
            </a:r>
          </a:p>
          <a:p>
            <a:pPr algn="ctr"/>
            <a:r>
              <a:rPr lang="it-IT" sz="1400" dirty="0">
                <a:solidFill>
                  <a:srgbClr val="1A3A80"/>
                </a:solidFill>
                <a:latin typeface="Arial"/>
                <a:ea typeface="MS PGothic" pitchFamily="34" charset="-128"/>
                <a:cs typeface="Arial"/>
              </a:rPr>
              <a:t>la mobilità professionale in Europa, superare le barriere linguistiche e culturali, colmare la carenza di competenze in alcuni settori!</a:t>
            </a:r>
          </a:p>
          <a:p>
            <a:endParaRPr lang="it-IT" dirty="0">
              <a:cs typeface="Calibri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B26EE8D-7C85-4B82-BB25-383F94E05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51" y="1267184"/>
            <a:ext cx="463311" cy="441745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F2C2F9D-2BA6-47E3-ADB9-13FD75093140}"/>
              </a:ext>
            </a:extLst>
          </p:cNvPr>
          <p:cNvCxnSpPr/>
          <p:nvPr/>
        </p:nvCxnSpPr>
        <p:spPr>
          <a:xfrm>
            <a:off x="3721072" y="4427666"/>
            <a:ext cx="1270239" cy="862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393351" y="4143905"/>
            <a:ext cx="3511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Contribuendo alla costruzione di una società europea</a:t>
            </a:r>
            <a:endParaRPr lang="en-US" sz="1600" b="1" i="1" dirty="0">
              <a:solidFill>
                <a:srgbClr val="1A3A80"/>
              </a:solidFill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49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3121335"/>
            <a:ext cx="9143999" cy="1948947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42427" t="14627"/>
          <a:stretch/>
        </p:blipFill>
        <p:spPr>
          <a:xfrm>
            <a:off x="4623037" y="151472"/>
            <a:ext cx="4412638" cy="847257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610087" y="2064824"/>
            <a:ext cx="79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32608" y="3522003"/>
            <a:ext cx="698817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EURES National Coordination Office - Italy</a:t>
            </a:r>
          </a:p>
          <a:p>
            <a:pPr algn="ctr" eaLnBrk="1" hangingPunct="1">
              <a:spcAft>
                <a:spcPts val="1800"/>
              </a:spcAft>
            </a:pPr>
            <a:r>
              <a:rPr lang="it-IT" sz="2000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</a:p>
          <a:p>
            <a:pPr algn="ctr" eaLnBrk="1" hangingPunct="1">
              <a:spcAft>
                <a:spcPts val="1800"/>
              </a:spcAft>
            </a:pPr>
            <a: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yfej@anpal.gov.it</a:t>
            </a:r>
            <a:br>
              <a:rPr lang="it-IT" sz="1600" i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i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4" y="83076"/>
            <a:ext cx="1437886" cy="87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2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25" y="821179"/>
            <a:ext cx="2402205" cy="238296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33819" y="998681"/>
            <a:ext cx="186593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endParaRPr lang="en-US" sz="1400" b="1" dirty="0">
              <a:solidFill>
                <a:srgbClr val="E2007A"/>
              </a:solidFill>
              <a:cs typeface="Avenir Book" charset="0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cs typeface="Avenir Book" charset="0"/>
              </a:rPr>
              <a:t>Una rete umana,  multilingue e gratuita di consulenti che offrono informazioni, assistenza e servizi di reclutamento 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  <a:cs typeface="Avenir Book" charset="0"/>
              </a:rPr>
              <a:t>dal 2015!</a:t>
            </a:r>
            <a:endParaRPr lang="en-US" sz="1400" b="1" dirty="0">
              <a:solidFill>
                <a:schemeClr val="tx2"/>
              </a:solidFill>
              <a:cs typeface="Avenir Book" charset="0"/>
            </a:endParaRPr>
          </a:p>
        </p:txBody>
      </p:sp>
      <p:pic>
        <p:nvPicPr>
          <p:cNvPr id="5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3B8C4F4A-87F2-4094-B470-5448E407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7" y="1909601"/>
            <a:ext cx="2743200" cy="3028013"/>
          </a:xfrm>
          <a:prstGeom prst="rect">
            <a:avLst/>
          </a:prstGeom>
        </p:spPr>
      </p:pic>
      <p:sp>
        <p:nvSpPr>
          <p:cNvPr id="2" name="Ritaglia singolo angolo rettangolo 24">
            <a:extLst>
              <a:ext uri="{FF2B5EF4-FFF2-40B4-BE49-F238E27FC236}">
                <a16:creationId xmlns:a16="http://schemas.microsoft.com/office/drawing/2014/main" id="{388AC304-43CD-4DF4-BF04-2594B05DC43D}"/>
              </a:ext>
            </a:extLst>
          </p:cNvPr>
          <p:cNvSpPr/>
          <p:nvPr/>
        </p:nvSpPr>
        <p:spPr>
          <a:xfrm>
            <a:off x="293031" y="110470"/>
            <a:ext cx="579451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e 17"/>
          <p:cNvSpPr>
            <a:spLocks noChangeArrowheads="1"/>
          </p:cNvSpPr>
          <p:nvPr/>
        </p:nvSpPr>
        <p:spPr bwMode="auto">
          <a:xfrm>
            <a:off x="587835" y="2336645"/>
            <a:ext cx="2185217" cy="2173924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</a:p>
          <a:p>
            <a:pPr algn="ctr">
              <a:defRPr/>
            </a:pPr>
            <a:r>
              <a:rPr lang="it-IT" sz="14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Co-applicant</a:t>
            </a:r>
            <a:endParaRPr lang="it-IT" sz="1400" b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it-IT" sz="14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(FGB, CMRC, Eurodesk Italy, Università La Sapienza University, RO, HR, BG, GR, NL, PT,   </a:t>
            </a:r>
          </a:p>
          <a:p>
            <a:pPr algn="ctr">
              <a:defRPr/>
            </a:pPr>
            <a:r>
              <a:rPr lang="en-US" altLang="it-IT" sz="14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ES, CY</a:t>
            </a:r>
            <a:endParaRPr lang="it-IT" sz="1400" b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1401179" y="860005"/>
            <a:ext cx="1789110" cy="16891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1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Applicant</a:t>
            </a:r>
          </a:p>
          <a:p>
            <a:pPr algn="ctr"/>
            <a:r>
              <a:rPr lang="it-I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EURES  – Italia </a:t>
            </a:r>
          </a:p>
          <a:p>
            <a:pPr algn="ctr"/>
            <a:r>
              <a:rPr lang="it-I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(ANPAL)</a:t>
            </a:r>
          </a:p>
        </p:txBody>
      </p:sp>
      <p:sp>
        <p:nvSpPr>
          <p:cNvPr id="22" name="Ovale 21"/>
          <p:cNvSpPr>
            <a:spLocks noChangeArrowheads="1"/>
          </p:cNvSpPr>
          <p:nvPr/>
        </p:nvSpPr>
        <p:spPr bwMode="auto">
          <a:xfrm>
            <a:off x="2498143" y="2958944"/>
            <a:ext cx="1896218" cy="179070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14</a:t>
            </a:r>
          </a:p>
          <a:p>
            <a:pPr algn="ctr">
              <a:defRPr/>
            </a:pPr>
            <a:r>
              <a:rPr lang="it-IT" sz="14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Partner associati </a:t>
            </a:r>
            <a:r>
              <a:rPr lang="en-US" altLang="it-IT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1400" b="1" i="1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FI, PL, PL, IT)</a:t>
            </a:r>
            <a:endParaRPr lang="it-IT" sz="1400" b="1" i="1" dirty="0">
              <a:solidFill>
                <a:prstClr val="whit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84122" y="210343"/>
            <a:ext cx="573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Arial Black"/>
                <a:ea typeface="Avenir Book" charset="0"/>
                <a:cs typeface="Mangal" charset="0"/>
              </a:rPr>
              <a:t>Chi siamo: un Consorzio internazionale</a:t>
            </a:r>
            <a:endParaRPr lang="en-US" dirty="0">
              <a:solidFill>
                <a:srgbClr val="FFFFFF"/>
              </a:solidFill>
              <a:latin typeface="Arial Black"/>
              <a:ea typeface="Avenir Book" charset="0"/>
              <a:cs typeface="Mangal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3115" y="99687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7D75C2-59FE-4E2E-A571-2BD321C8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110470"/>
            <a:ext cx="363592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6471" y="113296"/>
            <a:ext cx="319872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Il valore aggiunto …</a:t>
            </a:r>
            <a:endParaRPr lang="en-US" sz="1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e 20"/>
          <p:cNvSpPr/>
          <p:nvPr/>
        </p:nvSpPr>
        <p:spPr bwMode="auto">
          <a:xfrm>
            <a:off x="2909025" y="1267005"/>
            <a:ext cx="1692209" cy="1659798"/>
          </a:xfrm>
          <a:prstGeom prst="ellipse">
            <a:avLst/>
          </a:prstGeom>
          <a:solidFill>
            <a:srgbClr val="25428D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315330" y="2653197"/>
            <a:ext cx="1731000" cy="168724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4495047" y="1330625"/>
            <a:ext cx="1981234" cy="19366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419565" y="1792138"/>
            <a:ext cx="2132155" cy="10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9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Orientamento e servizi su misura</a:t>
            </a: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3212496" y="3122706"/>
            <a:ext cx="1898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9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Benefici finanziari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2825702" y="1413726"/>
            <a:ext cx="1783633" cy="10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000000"/>
                </a:solidFill>
                <a:latin typeface="Calibri"/>
                <a:ea typeface="MS PGothic" pitchFamily="34" charset="-128"/>
                <a:cs typeface="Tahoma" pitchFamily="34" charset="0"/>
              </a:rPr>
              <a:t>               </a:t>
            </a:r>
            <a:r>
              <a:rPr lang="en-US" altLang="it-IT" sz="1900" b="1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Informazioni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320901" y="3993054"/>
            <a:ext cx="2827704" cy="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008000"/>
                </a:solidFill>
                <a:latin typeface="Arial"/>
                <a:ea typeface="MS PGothic"/>
                <a:cs typeface="Arial"/>
              </a:rPr>
              <a:t>   </a:t>
            </a:r>
            <a:r>
              <a:rPr lang="en-GB" sz="24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Datori di lavoro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-447103" y="1718443"/>
            <a:ext cx="3075408" cy="4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altLang="it-IT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MS PGothic" pitchFamily="34" charset="-128"/>
                <a:cs typeface="Arial"/>
              </a:rPr>
              <a:t>        Giovani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494855" y="745401"/>
            <a:ext cx="1494674" cy="968861"/>
            <a:chOff x="354676" y="702269"/>
            <a:chExt cx="1494674" cy="968861"/>
          </a:xfrm>
        </p:grpSpPr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uppo 43"/>
          <p:cNvGrpSpPr/>
          <p:nvPr/>
        </p:nvGrpSpPr>
        <p:grpSpPr>
          <a:xfrm>
            <a:off x="6889073" y="3082818"/>
            <a:ext cx="1860112" cy="1083936"/>
            <a:chOff x="4422177" y="605938"/>
            <a:chExt cx="1715225" cy="1083936"/>
          </a:xfrm>
        </p:grpSpPr>
        <p:pic>
          <p:nvPicPr>
            <p:cNvPr id="45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eccia a destra 1"/>
          <p:cNvSpPr/>
          <p:nvPr/>
        </p:nvSpPr>
        <p:spPr>
          <a:xfrm rot="19560000">
            <a:off x="2429752" y="4055965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5" name="Freccia a destra 34"/>
          <p:cNvSpPr/>
          <p:nvPr/>
        </p:nvSpPr>
        <p:spPr>
          <a:xfrm rot="9060000">
            <a:off x="6630886" y="1387926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6DD73-BDB7-4C01-90EB-A631806B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3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6" y="2278497"/>
            <a:ext cx="1872251" cy="1158995"/>
          </a:xfrm>
          <a:prstGeom prst="rect">
            <a:avLst/>
          </a:prstGeom>
        </p:spPr>
      </p:pic>
      <p:sp>
        <p:nvSpPr>
          <p:cNvPr id="8" name="Ritaglia singolo angolo rettangolo 6">
            <a:extLst>
              <a:ext uri="{FF2B5EF4-FFF2-40B4-BE49-F238E27FC236}">
                <a16:creationId xmlns:a16="http://schemas.microsoft.com/office/drawing/2014/main" id="{F7A3979E-81B7-45E0-9636-72A200F907CB}"/>
              </a:ext>
            </a:extLst>
          </p:cNvPr>
          <p:cNvSpPr/>
          <p:nvPr/>
        </p:nvSpPr>
        <p:spPr>
          <a:xfrm>
            <a:off x="282247" y="88903"/>
            <a:ext cx="3980982" cy="55140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5688" y="134862"/>
            <a:ext cx="50870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Qualsiasi settore </a:t>
            </a:r>
            <a:endParaRPr lang="en-GB" sz="1400" dirty="0">
              <a:solidFill>
                <a:schemeClr val="bg1"/>
              </a:solidFill>
              <a:latin typeface="Arial Black"/>
              <a:ea typeface="Avenir Book" charset="0"/>
              <a:cs typeface="Mang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82332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9555" y="1989036"/>
            <a:ext cx="24537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rgbClr val="1F497D"/>
              </a:buClr>
              <a:defRPr/>
            </a:pPr>
            <a:r>
              <a:rPr lang="en-GB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Salute</a:t>
            </a:r>
            <a:endParaRPr lang="it-IT" sz="1200" b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 descr="Risultati immagini per health s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6" y="939747"/>
            <a:ext cx="1558394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65801" y="3891948"/>
            <a:ext cx="1821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rgbClr val="1F497D"/>
              </a:buClr>
              <a:defRPr/>
            </a:pPr>
            <a:r>
              <a:rPr lang="en-GB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Attività scientifiche e tecniche</a:t>
            </a:r>
            <a:endParaRPr lang="it-IT" sz="1200" b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 descr="Risultati immagini per engineer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87"/>
          <a:stretch/>
        </p:blipFill>
        <p:spPr bwMode="auto">
          <a:xfrm>
            <a:off x="1123300" y="2785994"/>
            <a:ext cx="1099516" cy="11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453394" y="4483942"/>
            <a:ext cx="2122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Turismo e settori associati</a:t>
            </a:r>
          </a:p>
        </p:txBody>
      </p:sp>
      <p:sp>
        <p:nvSpPr>
          <p:cNvPr id="5" name="AutoShape 11" descr="Risultati immagini per tourism s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0" y="3232137"/>
            <a:ext cx="1143122" cy="11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76" y="902060"/>
            <a:ext cx="1684137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3947805" y="1896703"/>
            <a:ext cx="143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Trasporto, Conservazione e Logistica 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609278" y="4629955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Assistenza ai clienti</a:t>
            </a:r>
          </a:p>
        </p:txBody>
      </p:sp>
      <p:pic>
        <p:nvPicPr>
          <p:cNvPr id="1040" name="Picture 16" descr="Risultati immagini per Wholesale s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30" y="3614658"/>
            <a:ext cx="1274777" cy="8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61" y="1079141"/>
            <a:ext cx="12620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6453394" y="2055046"/>
            <a:ext cx="195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Tecnologie per l’ informazione </a:t>
            </a:r>
          </a:p>
          <a:p>
            <a:pPr algn="ctr"/>
            <a:r>
              <a:rPr lang="en-US" sz="1200" b="1" dirty="0">
                <a:solidFill>
                  <a:srgbClr val="E2007A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 la comunicazione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3C89063-365E-418F-AB8E-934EF454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0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>
            <a:extLst>
              <a:ext uri="{FF2B5EF4-FFF2-40B4-BE49-F238E27FC236}">
                <a16:creationId xmlns:a16="http://schemas.microsoft.com/office/drawing/2014/main" id="{DA465044-BC97-4669-9487-CBBA33009E91}"/>
              </a:ext>
            </a:extLst>
          </p:cNvPr>
          <p:cNvSpPr/>
          <p:nvPr/>
        </p:nvSpPr>
        <p:spPr>
          <a:xfrm>
            <a:off x="0" y="1706"/>
            <a:ext cx="4561786" cy="5162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Ritaglia singolo angolo rettangolo 6">
            <a:extLst>
              <a:ext uri="{FF2B5EF4-FFF2-40B4-BE49-F238E27FC236}">
                <a16:creationId xmlns:a16="http://schemas.microsoft.com/office/drawing/2014/main" id="{31C037AF-A5A1-4C80-AD96-DC3CDB0A75E4}"/>
              </a:ext>
            </a:extLst>
          </p:cNvPr>
          <p:cNvSpPr/>
          <p:nvPr/>
        </p:nvSpPr>
        <p:spPr>
          <a:xfrm>
            <a:off x="298450" y="86714"/>
            <a:ext cx="4508052" cy="551702"/>
          </a:xfrm>
          <a:prstGeom prst="snip1Rect">
            <a:avLst/>
          </a:prstGeom>
          <a:solidFill>
            <a:srgbClr val="16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ttangolo 21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720716" y="803008"/>
            <a:ext cx="4595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      </a:t>
            </a:r>
            <a:r>
              <a:rPr lang="en-US" sz="24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Datori di lavoro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09902" y="770202"/>
            <a:ext cx="45958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it-IT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MS PGothic" pitchFamily="34" charset="-128"/>
                <a:cs typeface="Arial"/>
              </a:rPr>
              <a:t> Giovani</a:t>
            </a: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284795" y="1821752"/>
            <a:ext cx="395068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18-35 anni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6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Cittadini e residenti  in un paese  UE +  Norvegia e Islanda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endParaRPr lang="it-IT" sz="1600" b="1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6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Interessati a trasferirsi in un altro paese per lavoro, apprendistato o tirocinio</a:t>
            </a:r>
          </a:p>
        </p:txBody>
      </p:sp>
      <p:sp>
        <p:nvSpPr>
          <p:cNvPr id="32" name="CasellaDiTesto 65"/>
          <p:cNvSpPr txBox="1">
            <a:spLocks noChangeArrowheads="1"/>
          </p:cNvSpPr>
          <p:nvPr/>
        </p:nvSpPr>
        <p:spPr bwMode="auto">
          <a:xfrm>
            <a:off x="4789098" y="1875222"/>
            <a:ext cx="3999063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Piccole, medie e grandi aziende, profit e no-profit, </a:t>
            </a:r>
            <a:r>
              <a:rPr lang="it-IT" sz="1600" b="1" dirty="0">
                <a:solidFill>
                  <a:srgbClr val="1A3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sede legale in uno dei paesi UE + Norvegia e Islanda, disponibili ad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offrire: 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un’esperienza di tirocinio (almeno 3 mesi di durata)</a:t>
            </a: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0F5494"/>
              </a:buClr>
              <a:buFont typeface="+mj-lt"/>
              <a:buAutoNum type="arabicPeriod"/>
              <a:defRPr/>
            </a:pP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contratto di lavoro o apprendistato (almeno 6 mesi di durata) </a:t>
            </a:r>
          </a:p>
          <a:p>
            <a:pPr marL="285750" indent="-285750" eaLnBrk="1" hangingPunct="1">
              <a:buClr>
                <a:srgbClr val="0F5494"/>
              </a:buClr>
              <a:buFont typeface="Wingdings" charset="2"/>
              <a:buChar char="§"/>
              <a:defRPr/>
            </a:pPr>
            <a:endParaRPr lang="en-GB" sz="1600" i="1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87B3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4676" y="702269"/>
            <a:ext cx="1494674" cy="968861"/>
            <a:chOff x="354676" y="702269"/>
            <a:chExt cx="1494674" cy="96886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uppo 27"/>
          <p:cNvGrpSpPr/>
          <p:nvPr/>
        </p:nvGrpSpPr>
        <p:grpSpPr>
          <a:xfrm>
            <a:off x="4648620" y="584372"/>
            <a:ext cx="1565749" cy="1083936"/>
            <a:chOff x="4422177" y="605938"/>
            <a:chExt cx="1715225" cy="1083936"/>
          </a:xfrm>
        </p:grpSpPr>
        <p:pic>
          <p:nvPicPr>
            <p:cNvPr id="29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CasellaDiTesto 2">
            <a:extLst>
              <a:ext uri="{FF2B5EF4-FFF2-40B4-BE49-F238E27FC236}">
                <a16:creationId xmlns:a16="http://schemas.microsoft.com/office/drawing/2014/main" id="{2A809686-2F51-411C-B825-AFE3B067B4AA}"/>
              </a:ext>
            </a:extLst>
          </p:cNvPr>
          <p:cNvSpPr txBox="1"/>
          <p:nvPr/>
        </p:nvSpPr>
        <p:spPr>
          <a:xfrm>
            <a:off x="513931" y="156174"/>
            <a:ext cx="3705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Arial Black"/>
                <a:cs typeface="+mn-cs"/>
              </a:rPr>
              <a:t>Chi può partecipare?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86A190-8337-4D40-96F0-32E6ED67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1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-92467" y="-42700"/>
            <a:ext cx="9241048" cy="5190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035563" y="1537176"/>
            <a:ext cx="69881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it-IT" sz="2400" b="1" dirty="0">
                <a:solidFill>
                  <a:srgbClr val="1A3A80"/>
                </a:solidFill>
                <a:latin typeface="Arial"/>
                <a:ea typeface="ＭＳ Ｐゴシック"/>
                <a:cs typeface="Arial"/>
              </a:rPr>
              <a:t>Che tipo di servizi e benefici </a:t>
            </a:r>
            <a:endParaRPr lang="it-IT" sz="2400" b="1" dirty="0">
              <a:latin typeface="Arial"/>
              <a:ea typeface="ＭＳ Ｐゴシック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1A3A80"/>
                </a:solidFill>
                <a:latin typeface="Arial"/>
                <a:ea typeface="ＭＳ Ｐゴシック"/>
                <a:cs typeface="Arial"/>
              </a:rPr>
              <a:t>finanziari YfEj 6 offre ?</a:t>
            </a:r>
            <a:endParaRPr lang="en-GB" sz="2400" b="1" dirty="0">
              <a:latin typeface="Arial"/>
              <a:ea typeface="ＭＳ Ｐゴシック"/>
              <a:cs typeface="Arial"/>
            </a:endParaRPr>
          </a:p>
          <a:p>
            <a:pPr algn="r">
              <a:spcAft>
                <a:spcPts val="600"/>
              </a:spcAft>
            </a:pPr>
            <a:endParaRPr lang="it-IT" sz="2400" b="1" i="1" dirty="0">
              <a:solidFill>
                <a:srgbClr val="1A3A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83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499108" y="99033"/>
            <a:ext cx="4517170" cy="551409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6470" y="188777"/>
            <a:ext cx="53167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Avenir Book" charset="0"/>
                <a:cs typeface="Mangal"/>
              </a:rPr>
              <a:t>Servizi per datori di lavoro </a:t>
            </a:r>
            <a:endParaRPr lang="en-US" sz="2400" dirty="0">
              <a:solidFill>
                <a:schemeClr val="bg1"/>
              </a:solidFill>
              <a:latin typeface="Arial Black"/>
              <a:ea typeface="Meiryo"/>
              <a:cs typeface="Calibri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585966" y="1182367"/>
            <a:ext cx="7552917" cy="32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Ampia banca dati di CV da tutta Europa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Sessioni informative, Career day e giornate di reclutamento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Individuazione dei bisogni e supporto alla definizione                                         delle offerte di lavoro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Supporto per la registrazione al progetto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Matching e pre-selezione dei candidati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Organizzazione di sessioni di colloquio/reclutamento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Supporto alla definizione del programma di integrazione per </a:t>
            </a:r>
            <a:b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1A3A8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 neo-assunti (PMI)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5287713" y="94196"/>
            <a:ext cx="1368000" cy="847634"/>
            <a:chOff x="4422177" y="605938"/>
            <a:chExt cx="1715225" cy="1083936"/>
          </a:xfrm>
        </p:grpSpPr>
        <p:pic>
          <p:nvPicPr>
            <p:cNvPr id="21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855B7FD-1B20-43A0-98B0-1B02ACC3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0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1348421" y="1206515"/>
            <a:ext cx="436603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0F5494"/>
              </a:buClr>
            </a:pPr>
            <a:r>
              <a:rPr lang="en-GB" sz="18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Piccole e medie imprese (fino a 250 lavoratori)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2" y="1179198"/>
            <a:ext cx="1053064" cy="105306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95" y="2232262"/>
            <a:ext cx="826057" cy="826057"/>
          </a:xfrm>
          <a:prstGeom prst="rect">
            <a:avLst/>
          </a:prstGeom>
        </p:spPr>
      </p:pic>
      <p:cxnSp>
        <p:nvCxnSpPr>
          <p:cNvPr id="21" name="Connettore 4 20"/>
          <p:cNvCxnSpPr>
            <a:cxnSpLocks/>
          </p:cNvCxnSpPr>
          <p:nvPr/>
        </p:nvCxnSpPr>
        <p:spPr>
          <a:xfrm>
            <a:off x="1348421" y="1825411"/>
            <a:ext cx="753289" cy="93956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cxnSpLocks/>
          </p:cNvCxnSpPr>
          <p:nvPr/>
        </p:nvCxnSpPr>
        <p:spPr>
          <a:xfrm rot="16200000" flipH="1">
            <a:off x="3096406" y="2505937"/>
            <a:ext cx="803429" cy="19081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41" y="3991797"/>
            <a:ext cx="663447" cy="6634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94082" y="1980142"/>
            <a:ext cx="3513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F5494"/>
              </a:buClr>
            </a:pPr>
            <a: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Sostegno finanziario per l'attuazione </a:t>
            </a:r>
            <a:b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it-IT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programmi di l'integrazione </a:t>
            </a:r>
            <a:b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(di </a:t>
            </a:r>
            <a:r>
              <a:rPr lang="it-IT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base</a:t>
            </a:r>
            <a: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, un solo modulo tecnico o </a:t>
            </a:r>
            <a:r>
              <a:rPr lang="it-IT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completo</a:t>
            </a:r>
            <a: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, compreso il supporto amministrativo) </a:t>
            </a:r>
            <a:b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</a:br>
            <a:r>
              <a:rPr lang="it-IT" sz="1600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ai </a:t>
            </a:r>
            <a:r>
              <a:rPr lang="it-IT" sz="1600" b="1" dirty="0">
                <a:solidFill>
                  <a:srgbClr val="1A3A80"/>
                </a:solidFill>
                <a:latin typeface="Arial"/>
                <a:ea typeface="MS PGothic" charset="0"/>
                <a:cs typeface="Arial"/>
              </a:rPr>
              <a:t>giovani candidati assunti</a:t>
            </a:r>
            <a:endParaRPr lang="en-GB" sz="1600" b="1" dirty="0">
              <a:solidFill>
                <a:srgbClr val="1A3A80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70295" y="4014237"/>
            <a:ext cx="311561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fino a </a:t>
            </a:r>
            <a:r>
              <a:rPr lang="en-GB" sz="20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€2.000</a:t>
            </a:r>
            <a:br>
              <a:rPr lang="en-GB" sz="1600" b="1" dirty="0">
                <a:solidFill>
                  <a:srgbClr val="E2007A"/>
                </a:solidFill>
                <a:latin typeface="Arial"/>
                <a:ea typeface="MS PGothic" charset="0"/>
                <a:cs typeface="Arial"/>
              </a:rPr>
            </a:br>
            <a:r>
              <a:rPr lang="en-GB" sz="1600" b="1" dirty="0">
                <a:solidFill>
                  <a:srgbClr val="E2007A"/>
                </a:solidFill>
                <a:latin typeface="Arial"/>
                <a:ea typeface="MS PGothic"/>
                <a:cs typeface="Arial"/>
              </a:rPr>
              <a:t>per ogni candidato recrutato</a:t>
            </a:r>
            <a:endParaRPr lang="it-IT" sz="1600" dirty="0">
              <a:solidFill>
                <a:srgbClr val="E2007A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5" name="Ritaglia singolo angolo rettangolo 6">
            <a:extLst>
              <a:ext uri="{FF2B5EF4-FFF2-40B4-BE49-F238E27FC236}">
                <a16:creationId xmlns:a16="http://schemas.microsoft.com/office/drawing/2014/main" id="{1634A5F4-2233-46AD-88D1-D0F3A40D30D9}"/>
              </a:ext>
            </a:extLst>
          </p:cNvPr>
          <p:cNvSpPr/>
          <p:nvPr/>
        </p:nvSpPr>
        <p:spPr>
          <a:xfrm>
            <a:off x="293030" y="110470"/>
            <a:ext cx="5673916" cy="529843"/>
          </a:xfrm>
          <a:prstGeom prst="snip1Rect">
            <a:avLst/>
          </a:prstGeom>
          <a:solidFill>
            <a:srgbClr val="2542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667008-2B7C-47EE-857E-A7E26929AC9C}"/>
              </a:ext>
            </a:extLst>
          </p:cNvPr>
          <p:cNvSpPr txBox="1"/>
          <p:nvPr/>
        </p:nvSpPr>
        <p:spPr>
          <a:xfrm>
            <a:off x="505688" y="188777"/>
            <a:ext cx="604544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Benefits for </a:t>
            </a:r>
            <a:r>
              <a:rPr lang="en-GB" sz="2400" dirty="0">
                <a:solidFill>
                  <a:schemeClr val="bg1"/>
                </a:solidFill>
                <a:latin typeface="Arial Black"/>
                <a:ea typeface="Meiryo"/>
                <a:cs typeface="Calibri"/>
              </a:rPr>
              <a:t>Employers</a:t>
            </a:r>
            <a:endParaRPr lang="it-IT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CF57541-CC06-4433-82AD-AD41F17259D5}"/>
              </a:ext>
            </a:extLst>
          </p:cNvPr>
          <p:cNvSpPr/>
          <p:nvPr/>
        </p:nvSpPr>
        <p:spPr>
          <a:xfrm>
            <a:off x="293115" y="99687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8B851F-C8FC-4292-9EBA-D95942A1262E}"/>
              </a:ext>
            </a:extLst>
          </p:cNvPr>
          <p:cNvSpPr txBox="1"/>
          <p:nvPr/>
        </p:nvSpPr>
        <p:spPr>
          <a:xfrm>
            <a:off x="6748012" y="1534423"/>
            <a:ext cx="239814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Non dimenticare!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GB" sz="1200" b="1" dirty="0">
                <a:solidFill>
                  <a:srgbClr val="1F497D"/>
                </a:solidFill>
                <a:latin typeface="Arial"/>
                <a:cs typeface="Arial"/>
              </a:rPr>
              <a:t>Il/la candidato/a può beneficiare di altro sostegno: rimborso del corso di lingua, del colloquio di lavoro, del trasferimento, un contributo integrativo della indennità di tirocinio e il riconoscimento della qualifica! Sono previsti anche benefici aggiuntivi per I giovani con difficoltà economiche!! </a:t>
            </a:r>
            <a:endParaRPr lang="it-IT" sz="1200" dirty="0">
              <a:latin typeface="Arial"/>
              <a:ea typeface="+mn-lt"/>
              <a:cs typeface="Arial"/>
            </a:endParaRPr>
          </a:p>
        </p:txBody>
      </p:sp>
      <p:pic>
        <p:nvPicPr>
          <p:cNvPr id="13" name="Immagine 7">
            <a:extLst>
              <a:ext uri="{FF2B5EF4-FFF2-40B4-BE49-F238E27FC236}">
                <a16:creationId xmlns:a16="http://schemas.microsoft.com/office/drawing/2014/main" id="{470F7522-6521-42C0-9298-D42814E8E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49" y="1019174"/>
            <a:ext cx="463311" cy="44174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0220B5-69D5-486B-9092-2B0AF406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6" y="93572"/>
            <a:ext cx="1282760" cy="7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64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5479</TotalTime>
  <Words>1019</Words>
  <Application>Microsoft Office PowerPoint</Application>
  <PresentationFormat>Presentazione su schermo (16:9)</PresentationFormat>
  <Paragraphs>157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3" baseType="lpstr">
      <vt:lpstr>Malgun Gothic</vt:lpstr>
      <vt:lpstr>Meiryo</vt:lpstr>
      <vt:lpstr>MS PGothic</vt:lpstr>
      <vt:lpstr>MS PGothic</vt:lpstr>
      <vt:lpstr>Arial</vt:lpstr>
      <vt:lpstr>Arial Black</vt:lpstr>
      <vt:lpstr>Avenir Book</vt:lpstr>
      <vt:lpstr>Calibri</vt:lpstr>
      <vt:lpstr>Mangal</vt:lpstr>
      <vt:lpstr>Segoe UI Black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 M</dc:creator>
  <cp:lastModifiedBy>Marsilii Enrica</cp:lastModifiedBy>
  <cp:revision>741</cp:revision>
  <cp:lastPrinted>2019-03-15T17:17:03Z</cp:lastPrinted>
  <dcterms:created xsi:type="dcterms:W3CDTF">2017-01-23T11:33:44Z</dcterms:created>
  <dcterms:modified xsi:type="dcterms:W3CDTF">2020-11-02T09:37:33Z</dcterms:modified>
</cp:coreProperties>
</file>