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00" r:id="rId2"/>
    <p:sldMasterId id="2147483701" r:id="rId3"/>
    <p:sldMasterId id="2147483702" r:id="rId4"/>
    <p:sldMasterId id="2147483703" r:id="rId5"/>
    <p:sldMasterId id="2147483704" r:id="rId6"/>
  </p:sldMasterIdLst>
  <p:notesMasterIdLst>
    <p:notesMasterId r:id="rId17"/>
  </p:notesMasterIdLst>
  <p:sldIdLst>
    <p:sldId id="256" r:id="rId7"/>
    <p:sldId id="257" r:id="rId8"/>
    <p:sldId id="371" r:id="rId9"/>
    <p:sldId id="258" r:id="rId10"/>
    <p:sldId id="362" r:id="rId11"/>
    <p:sldId id="259" r:id="rId12"/>
    <p:sldId id="363" r:id="rId13"/>
    <p:sldId id="260" r:id="rId14"/>
    <p:sldId id="261" r:id="rId15"/>
    <p:sldId id="262" r:id="rId1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000000"/>
          </p15:clr>
        </p15:guide>
        <p15:guide id="2" orient="horz" pos="1344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227">
          <p15:clr>
            <a:srgbClr val="000000"/>
          </p15:clr>
        </p15:guide>
        <p15:guide id="5" pos="2928">
          <p15:clr>
            <a:srgbClr val="000000"/>
          </p15:clr>
        </p15:guide>
        <p15:guide id="6" pos="388">
          <p15:clr>
            <a:srgbClr val="000000"/>
          </p15:clr>
        </p15:guide>
        <p15:guide id="7" pos="5472">
          <p15:clr>
            <a:srgbClr val="000000"/>
          </p15:clr>
        </p15:guide>
        <p15:guide id="8" pos="81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28"/>
      </p:cViewPr>
      <p:guideLst>
        <p:guide orient="horz" pos="1968"/>
        <p:guide orient="horz" pos="1344"/>
        <p:guide orient="horz" pos="144"/>
        <p:guide orient="horz" pos="4227"/>
        <p:guide pos="2928"/>
        <p:guide pos="388"/>
        <p:guide pos="5472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70FC0700-AB29-4BA2-ABA2-7ECEE208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46125"/>
            <a:ext cx="4970463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00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A470E0A-0C01-4102-9BE2-DC4487897BE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06463" y="4716463"/>
            <a:ext cx="4970462" cy="4446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89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0" y="1806575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0" y="3276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727575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E745328-240B-409C-9359-FC7A3BD90AB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BA6CF0A-1974-4E28-A653-47FF867EBE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flipV="1">
              <a:off x="0" y="0"/>
              <a:ext cx="733" cy="3472"/>
            </a:xfrm>
            <a:prstGeom prst="rtTriangle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it-IT">
                <a:solidFill>
                  <a:srgbClr val="6D838E"/>
                </a:solidFill>
              </a:endParaRPr>
            </a:p>
          </p:txBody>
        </p:sp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BB55FF53-5BAB-4D29-8280-C1750BC7A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CE061091-ADB7-41BC-B754-37615045BE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828925"/>
            <a:ext cx="7461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5" name="Title Placeholder 1"/>
          <p:cNvSpPr>
            <a:spLocks noGrp="1"/>
          </p:cNvSpPr>
          <p:nvPr>
            <p:ph type="ctrTitle"/>
          </p:nvPr>
        </p:nvSpPr>
        <p:spPr>
          <a:xfrm>
            <a:off x="615950" y="663575"/>
            <a:ext cx="8070850" cy="1470025"/>
          </a:xfrm>
        </p:spPr>
        <p:txBody>
          <a:bodyPr/>
          <a:lstStyle>
            <a:lvl1pPr>
              <a:defRPr sz="3500" b="0"/>
            </a:lvl1pPr>
          </a:lstStyle>
          <a:p>
            <a:pPr lvl="0"/>
            <a:r>
              <a:rPr lang="fr-FR" noProof="0"/>
              <a:t>Click to edit Master title style</a:t>
            </a:r>
          </a:p>
        </p:txBody>
      </p:sp>
      <p:sp>
        <p:nvSpPr>
          <p:cNvPr id="235526" name="Text Placeholder 2"/>
          <p:cNvSpPr>
            <a:spLocks noGrp="1"/>
          </p:cNvSpPr>
          <p:nvPr>
            <p:ph type="subTitle" idx="1"/>
          </p:nvPr>
        </p:nvSpPr>
        <p:spPr>
          <a:xfrm>
            <a:off x="615950" y="2438400"/>
            <a:ext cx="8070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5000">
                <a:solidFill>
                  <a:schemeClr val="hlink"/>
                </a:solidFill>
              </a:defRPr>
            </a:lvl1pPr>
          </a:lstStyle>
          <a:p>
            <a:pPr lvl="0"/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61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4727575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body" idx="2"/>
          </p:nvPr>
        </p:nvSpPr>
        <p:spPr>
          <a:xfrm>
            <a:off x="4727575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1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2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166" name="Google Shape;166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7" name="Google Shape;167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4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4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body" idx="2"/>
          </p:nvPr>
        </p:nvSpPr>
        <p:spPr>
          <a:xfrm>
            <a:off x="4727575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6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9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1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197" name="Google Shape;197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3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body" idx="2"/>
          </p:nvPr>
        </p:nvSpPr>
        <p:spPr>
          <a:xfrm>
            <a:off x="4727575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7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7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81000"/>
            <a:ext cx="4838700" cy="150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269875" y="5562600"/>
            <a:ext cx="8604250" cy="990600"/>
            <a:chOff x="152400" y="228600"/>
            <a:chExt cx="8100060" cy="93264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07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90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673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056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1163637" cy="5511800"/>
            <a:chOff x="0" y="0"/>
            <a:chExt cx="733" cy="3472"/>
          </a:xfrm>
        </p:grpSpPr>
        <p:sp>
          <p:nvSpPr>
            <p:cNvPr id="24" name="Google Shape;24;p3"/>
            <p:cNvSpPr/>
            <p:nvPr/>
          </p:nvSpPr>
          <p:spPr>
            <a:xfrm rot="10800000" flipH="1">
              <a:off x="0" y="0"/>
              <a:ext cx="733" cy="3472"/>
            </a:xfrm>
            <a:prstGeom prst="rtTriangle">
              <a:avLst/>
            </a:pr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25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4"/>
          <p:cNvGrpSpPr/>
          <p:nvPr/>
        </p:nvGrpSpPr>
        <p:grpSpPr>
          <a:xfrm>
            <a:off x="0" y="0"/>
            <a:ext cx="1163637" cy="5511800"/>
            <a:chOff x="0" y="0"/>
            <a:chExt cx="733" cy="3472"/>
          </a:xfrm>
        </p:grpSpPr>
        <p:sp>
          <p:nvSpPr>
            <p:cNvPr id="63" name="Google Shape;63;p14"/>
            <p:cNvSpPr/>
            <p:nvPr/>
          </p:nvSpPr>
          <p:spPr>
            <a:xfrm rot="10800000" flipH="1">
              <a:off x="0" y="0"/>
              <a:ext cx="733" cy="3472"/>
            </a:xfrm>
            <a:prstGeom prst="rtTriangle">
              <a:avLst/>
            </a:pr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" name="Google Shape;64;p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5"/>
          <p:cNvGrpSpPr/>
          <p:nvPr/>
        </p:nvGrpSpPr>
        <p:grpSpPr>
          <a:xfrm>
            <a:off x="0" y="0"/>
            <a:ext cx="1163637" cy="5511800"/>
            <a:chOff x="0" y="0"/>
            <a:chExt cx="733" cy="3472"/>
          </a:xfrm>
        </p:grpSpPr>
        <p:sp>
          <p:nvSpPr>
            <p:cNvPr id="102" name="Google Shape;102;p25"/>
            <p:cNvSpPr/>
            <p:nvPr/>
          </p:nvSpPr>
          <p:spPr>
            <a:xfrm rot="10800000" flipH="1">
              <a:off x="0" y="0"/>
              <a:ext cx="733" cy="3472"/>
            </a:xfrm>
            <a:prstGeom prst="rtTriangle">
              <a:avLst/>
            </a:prstGeom>
            <a:solidFill>
              <a:schemeClr val="accent2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Google Shape;103;p2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6"/>
          <p:cNvGrpSpPr/>
          <p:nvPr/>
        </p:nvGrpSpPr>
        <p:grpSpPr>
          <a:xfrm>
            <a:off x="0" y="0"/>
            <a:ext cx="1163637" cy="5511800"/>
            <a:chOff x="0" y="0"/>
            <a:chExt cx="733" cy="3472"/>
          </a:xfrm>
        </p:grpSpPr>
        <p:sp>
          <p:nvSpPr>
            <p:cNvPr id="141" name="Google Shape;141;p36"/>
            <p:cNvSpPr/>
            <p:nvPr/>
          </p:nvSpPr>
          <p:spPr>
            <a:xfrm rot="10800000" flipH="1">
              <a:off x="0" y="0"/>
              <a:ext cx="733" cy="3472"/>
            </a:xfrm>
            <a:prstGeom prst="rtTriangle">
              <a:avLst/>
            </a:prstGeom>
            <a:solidFill>
              <a:schemeClr val="hlink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2" name="Google Shape;142;p3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47"/>
          <p:cNvGrpSpPr/>
          <p:nvPr/>
        </p:nvGrpSpPr>
        <p:grpSpPr>
          <a:xfrm>
            <a:off x="0" y="0"/>
            <a:ext cx="1163637" cy="5511800"/>
            <a:chOff x="0" y="0"/>
            <a:chExt cx="733" cy="3472"/>
          </a:xfrm>
        </p:grpSpPr>
        <p:sp>
          <p:nvSpPr>
            <p:cNvPr id="180" name="Google Shape;180;p47"/>
            <p:cNvSpPr/>
            <p:nvPr/>
          </p:nvSpPr>
          <p:spPr>
            <a:xfrm rot="10800000" flipH="1">
              <a:off x="0" y="0"/>
              <a:ext cx="733" cy="3472"/>
            </a:xfrm>
            <a:prstGeom prst="rtTriangle">
              <a:avLst/>
            </a:prstGeom>
            <a:solidFill>
              <a:schemeClr val="folHlink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1" name="Google Shape;181;p4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47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9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 txBox="1">
            <a:spLocks noGrp="1"/>
          </p:cNvSpPr>
          <p:nvPr>
            <p:ph type="ctrTitle"/>
          </p:nvPr>
        </p:nvSpPr>
        <p:spPr>
          <a:xfrm>
            <a:off x="152400" y="1822450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it-IT" dirty="0"/>
              <a:t>CENTRI PER L’IMPIEGO E SERVIZO EURES PER  I DATORI DI LAVORO</a:t>
            </a:r>
            <a:endParaRPr dirty="0"/>
          </a:p>
        </p:txBody>
      </p:sp>
      <p:sp>
        <p:nvSpPr>
          <p:cNvPr id="222" name="Google Shape;222;p58"/>
          <p:cNvSpPr txBox="1">
            <a:spLocks noGrp="1"/>
          </p:cNvSpPr>
          <p:nvPr>
            <p:ph type="subTitle" idx="1"/>
          </p:nvPr>
        </p:nvSpPr>
        <p:spPr>
          <a:xfrm>
            <a:off x="0" y="3276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lang="en-US" sz="3000" b="0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novembre</a:t>
            </a:r>
            <a:r>
              <a:rPr lang="en-US" sz="3000" b="0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2020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Ilaria Sicilia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3" name="Google Shape;223;p58" descr="C:\Users\cmastracci.ext\Desktop\EURES\logo FSE\logo_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537075"/>
            <a:ext cx="620712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800" y="4537075"/>
            <a:ext cx="1547812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8" descr="HD-1920x108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5052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4" descr="C:\Users\cmastracci.ext\Desktop\EURES\logo FSE\logo_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537075"/>
            <a:ext cx="620712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800" y="4537075"/>
            <a:ext cx="1547812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4" descr="HD-1920x108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50520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4"/>
          <p:cNvSpPr txBox="1"/>
          <p:nvPr/>
        </p:nvSpPr>
        <p:spPr>
          <a:xfrm>
            <a:off x="0" y="2133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217AFF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9"/>
          <p:cNvSpPr txBox="1">
            <a:spLocks noGrp="1"/>
          </p:cNvSpPr>
          <p:nvPr>
            <p:ph type="body" idx="1"/>
          </p:nvPr>
        </p:nvSpPr>
        <p:spPr>
          <a:xfrm>
            <a:off x="615950" y="2212154"/>
            <a:ext cx="8070850" cy="470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>
                <a:solidFill>
                  <a:srgbClr val="00B0F0"/>
                </a:solidFill>
              </a:rPr>
              <a:t>ANALISI DEI FABBISOGNI AZIENDALI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>
                <a:solidFill>
                  <a:srgbClr val="00B0F0"/>
                </a:solidFill>
              </a:rPr>
              <a:t>VISITE AZIENDALI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>
                <a:solidFill>
                  <a:srgbClr val="00B0F0"/>
                </a:solidFill>
              </a:rPr>
              <a:t>PUBBLICAZIONE OFFERTE LAVORO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sz="2400" b="0" i="0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RICERCA CANDIDATI NEI DATABASES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>
                <a:solidFill>
                  <a:srgbClr val="00B0F0"/>
                </a:solidFill>
              </a:rPr>
              <a:t>INVIO LISTE CANDIDATI 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>
                <a:solidFill>
                  <a:srgbClr val="00B0F0"/>
                </a:solidFill>
              </a:rPr>
              <a:t>PRE-SELEZIONE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>
                <a:solidFill>
                  <a:srgbClr val="00B0F0"/>
                </a:solidFill>
              </a:rPr>
              <a:t>TAILOR-MADE EVENTS E SERVIZI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>
                <a:solidFill>
                  <a:srgbClr val="00B0F0"/>
                </a:solidFill>
              </a:rPr>
              <a:t>FOLLOW-UP</a:t>
            </a:r>
          </a:p>
          <a:p>
            <a:pPr marL="4953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sz="2400" b="0" i="0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EURES PER LE AZIENDE</a:t>
            </a:r>
          </a:p>
        </p:txBody>
      </p:sp>
      <p:pic>
        <p:nvPicPr>
          <p:cNvPr id="231" name="Google Shape;23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525" y="5867400"/>
            <a:ext cx="1547812" cy="407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9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COSA OFFRE UN CENTRO PER L’IMPIEGO</a:t>
            </a:r>
            <a:endParaRPr sz="30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59" descr="Leaderboard-728x9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Valigia EURES">
            <a:extLst>
              <a:ext uri="{FF2B5EF4-FFF2-40B4-BE49-F238E27FC236}">
                <a16:creationId xmlns:a16="http://schemas.microsoft.com/office/drawing/2014/main" id="{6FA70453-CF8F-4EAD-AACE-3C66995D8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90" y="4243227"/>
            <a:ext cx="2465010" cy="2135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233;p59" descr="Leaderboard-728x90.jpg">
            <a:extLst>
              <a:ext uri="{FF2B5EF4-FFF2-40B4-BE49-F238E27FC236}">
                <a16:creationId xmlns:a16="http://schemas.microsoft.com/office/drawing/2014/main" id="{2102F5B4-F7A8-4162-9750-6BC4DDBDD7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21459"/>
            <a:ext cx="69342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>
            <a:extLst>
              <a:ext uri="{FF2B5EF4-FFF2-40B4-BE49-F238E27FC236}">
                <a16:creationId xmlns:a16="http://schemas.microsoft.com/office/drawing/2014/main" id="{DBCF1F6B-5269-4703-AB5E-A14CBA14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500188"/>
            <a:ext cx="1677988" cy="1136650"/>
          </a:xfrm>
          <a:prstGeom prst="notchedRightArrow">
            <a:avLst>
              <a:gd name="adj1" fmla="val 50000"/>
              <a:gd name="adj2" fmla="val 28411"/>
            </a:avLst>
          </a:prstGeom>
          <a:gradFill rotWithShape="0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4819" name="AutoShape 2">
            <a:extLst>
              <a:ext uri="{FF2B5EF4-FFF2-40B4-BE49-F238E27FC236}">
                <a16:creationId xmlns:a16="http://schemas.microsoft.com/office/drawing/2014/main" id="{DFB01BD8-62B3-40F9-AD33-EB3C5152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500188"/>
            <a:ext cx="1662113" cy="1214437"/>
          </a:xfrm>
          <a:prstGeom prst="notchedRightArrow">
            <a:avLst>
              <a:gd name="adj1" fmla="val 50000"/>
              <a:gd name="adj2" fmla="val 28405"/>
            </a:avLst>
          </a:prstGeom>
          <a:gradFill rotWithShape="0">
            <a:gsLst>
              <a:gs pos="0">
                <a:srgbClr val="FF9933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4820" name="AutoShape 3">
            <a:extLst>
              <a:ext uri="{FF2B5EF4-FFF2-40B4-BE49-F238E27FC236}">
                <a16:creationId xmlns:a16="http://schemas.microsoft.com/office/drawing/2014/main" id="{21E58454-BB48-4D4A-A352-BD0595D5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1487488"/>
            <a:ext cx="1714500" cy="1227137"/>
          </a:xfrm>
          <a:prstGeom prst="notchedRightArrow">
            <a:avLst>
              <a:gd name="adj1" fmla="val 50000"/>
              <a:gd name="adj2" fmla="val 34799"/>
            </a:avLst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4821" name="AutoShape 4">
            <a:extLst>
              <a:ext uri="{FF2B5EF4-FFF2-40B4-BE49-F238E27FC236}">
                <a16:creationId xmlns:a16="http://schemas.microsoft.com/office/drawing/2014/main" id="{17D3A5E8-5611-4965-8126-B4B75F2E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1357313"/>
            <a:ext cx="2487613" cy="1500187"/>
          </a:xfrm>
          <a:prstGeom prst="notchedRightArrow">
            <a:avLst>
              <a:gd name="adj1" fmla="val 50000"/>
              <a:gd name="adj2" fmla="val 37064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BF3C4341-6A96-471F-8931-1F4D11CDC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74838"/>
            <a:ext cx="1123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it-IT" altLang="it-IT" sz="2000">
                <a:latin typeface="Tahoma" panose="020B0604030504040204" pitchFamily="34" charset="0"/>
                <a:ea typeface="MS PGothic" panose="020B0600070205080204" pitchFamily="34" charset="-128"/>
              </a:rPr>
              <a:t>ANALISI</a:t>
            </a:r>
          </a:p>
        </p:txBody>
      </p:sp>
      <p:sp>
        <p:nvSpPr>
          <p:cNvPr id="34823" name="Text Box 6">
            <a:extLst>
              <a:ext uri="{FF2B5EF4-FFF2-40B4-BE49-F238E27FC236}">
                <a16:creationId xmlns:a16="http://schemas.microsoft.com/office/drawing/2014/main" id="{491AFB4B-B94B-4A08-93C1-9B56AA26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74838"/>
            <a:ext cx="12017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ahoma" panose="020B0604030504040204" pitchFamily="34" charset="0"/>
                <a:ea typeface="MS PGothic" panose="020B0600070205080204" pitchFamily="34" charset="-128"/>
              </a:rPr>
              <a:t>RICERCA</a:t>
            </a:r>
          </a:p>
        </p:txBody>
      </p:sp>
      <p:sp>
        <p:nvSpPr>
          <p:cNvPr id="34824" name="Text Box 7">
            <a:extLst>
              <a:ext uri="{FF2B5EF4-FFF2-40B4-BE49-F238E27FC236}">
                <a16:creationId xmlns:a16="http://schemas.microsoft.com/office/drawing/2014/main" id="{FBE4512C-5424-402B-B61E-27B9F8A2A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874838"/>
            <a:ext cx="17287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it-IT" altLang="it-IT" sz="2000">
                <a:latin typeface="Tahoma" panose="020B0604030504040204" pitchFamily="34" charset="0"/>
                <a:ea typeface="MS PGothic" panose="020B0600070205080204" pitchFamily="34" charset="-128"/>
              </a:rPr>
              <a:t>SELEZIONE</a:t>
            </a:r>
          </a:p>
        </p:txBody>
      </p:sp>
      <p:sp>
        <p:nvSpPr>
          <p:cNvPr id="34825" name="Text Box 8">
            <a:extLst>
              <a:ext uri="{FF2B5EF4-FFF2-40B4-BE49-F238E27FC236}">
                <a16:creationId xmlns:a16="http://schemas.microsoft.com/office/drawing/2014/main" id="{1169619C-DE23-45C6-A1BB-99865BD4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666875"/>
            <a:ext cx="24479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PRESENTAZIONE CANDIDATI/PIANO DI INSERIMENTO</a:t>
            </a:r>
          </a:p>
        </p:txBody>
      </p:sp>
      <p:sp>
        <p:nvSpPr>
          <p:cNvPr id="34826" name="Text Box 9">
            <a:extLst>
              <a:ext uri="{FF2B5EF4-FFF2-40B4-BE49-F238E27FC236}">
                <a16:creationId xmlns:a16="http://schemas.microsoft.com/office/drawing/2014/main" id="{44C7FC51-2A90-4347-917A-1C874A87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0"/>
            <a:ext cx="1677988" cy="2617788"/>
          </a:xfrm>
          <a:prstGeom prst="rect">
            <a:avLst/>
          </a:prstGeom>
          <a:solidFill>
            <a:schemeClr val="bg1"/>
          </a:soli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68263" indent="-68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Analisi della </a:t>
            </a:r>
            <a:r>
              <a:rPr lang="it-IT" altLang="it-IT" sz="1800" b="1">
                <a:latin typeface="Tahoma" panose="020B0604030504040204" pitchFamily="34" charset="0"/>
                <a:ea typeface="MS PGothic" panose="020B0600070205080204" pitchFamily="34" charset="-128"/>
              </a:rPr>
              <a:t>posizione</a:t>
            </a: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 e dei </a:t>
            </a:r>
            <a:r>
              <a:rPr lang="it-IT" altLang="it-IT" sz="1800" b="1">
                <a:latin typeface="Tahoma" panose="020B0604030504040204" pitchFamily="34" charset="0"/>
                <a:ea typeface="MS PGothic" panose="020B0600070205080204" pitchFamily="34" charset="-128"/>
              </a:rPr>
              <a:t>requisiti</a:t>
            </a: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 da ricercare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Definizione </a:t>
            </a:r>
            <a:r>
              <a:rPr lang="it-IT" altLang="it-IT" sz="1800" b="1">
                <a:latin typeface="Tahoma" panose="020B0604030504040204" pitchFamily="34" charset="0"/>
                <a:ea typeface="MS PGothic" panose="020B0600070205080204" pitchFamily="34" charset="-128"/>
              </a:rPr>
              <a:t>modalità</a:t>
            </a: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 di ricerca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99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4827" name="Text Box 10">
            <a:extLst>
              <a:ext uri="{FF2B5EF4-FFF2-40B4-BE49-F238E27FC236}">
                <a16:creationId xmlns:a16="http://schemas.microsoft.com/office/drawing/2014/main" id="{2D50CC8E-70E5-4885-81C5-C2FE7350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2857500"/>
            <a:ext cx="1771650" cy="203358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</a:gra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68263" indent="-68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Ricerca profili su </a:t>
            </a:r>
            <a:r>
              <a:rPr lang="it-IT" altLang="it-IT" sz="1800" b="1">
                <a:latin typeface="Tahoma" panose="020B0604030504040204" pitchFamily="34" charset="0"/>
                <a:ea typeface="MS PGothic" panose="020B0600070205080204" pitchFamily="34" charset="-128"/>
              </a:rPr>
              <a:t>database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Pubblicazione </a:t>
            </a:r>
            <a:r>
              <a:rPr lang="it-IT" altLang="it-IT" sz="1800" b="1">
                <a:latin typeface="Tahoma" panose="020B0604030504040204" pitchFamily="34" charset="0"/>
                <a:ea typeface="MS PGothic" panose="020B0600070205080204" pitchFamily="34" charset="-128"/>
              </a:rPr>
              <a:t>annuncio</a:t>
            </a:r>
            <a:r>
              <a:rPr lang="it-IT" altLang="it-IT" sz="1800">
                <a:latin typeface="Tahoma" panose="020B0604030504040204" pitchFamily="34" charset="0"/>
                <a:ea typeface="MS PGothic" panose="020B0600070205080204" pitchFamily="34" charset="-128"/>
              </a:rPr>
              <a:t> su internet e bacheche CPI</a:t>
            </a:r>
          </a:p>
        </p:txBody>
      </p:sp>
      <p:sp>
        <p:nvSpPr>
          <p:cNvPr id="34828" name="Text Box 11">
            <a:extLst>
              <a:ext uri="{FF2B5EF4-FFF2-40B4-BE49-F238E27FC236}">
                <a16:creationId xmlns:a16="http://schemas.microsoft.com/office/drawing/2014/main" id="{C4016FC4-2E9E-4739-A8FA-80690424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2857500"/>
            <a:ext cx="1862138" cy="2249488"/>
          </a:xfrm>
          <a:prstGeom prst="rect">
            <a:avLst/>
          </a:prstGeom>
          <a:solidFill>
            <a:schemeClr val="bg1"/>
          </a:soli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68263" indent="-68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ahoma" panose="020B0604030504040204" pitchFamily="34" charset="0"/>
                <a:ea typeface="MS PGothic" panose="020B0600070205080204" pitchFamily="34" charset="-128"/>
              </a:rPr>
              <a:t>Screening CV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ahoma" panose="020B0604030504040204" pitchFamily="34" charset="0"/>
                <a:ea typeface="MS PGothic" panose="020B0600070205080204" pitchFamily="34" charset="-128"/>
              </a:rPr>
              <a:t>Interviste telefoniche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2000" dirty="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Tahoma" panose="020B0604030504040204" pitchFamily="34" charset="0"/>
                <a:ea typeface="MS PGothic" panose="020B0600070205080204" pitchFamily="34" charset="-128"/>
              </a:rPr>
              <a:t>Colloqui di preselezione</a:t>
            </a:r>
          </a:p>
        </p:txBody>
      </p:sp>
      <p:sp>
        <p:nvSpPr>
          <p:cNvPr id="34829" name="Text Box 12">
            <a:extLst>
              <a:ext uri="{FF2B5EF4-FFF2-40B4-BE49-F238E27FC236}">
                <a16:creationId xmlns:a16="http://schemas.microsoft.com/office/drawing/2014/main" id="{A87801AA-B07D-43A1-BF8E-56B899540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2857500"/>
            <a:ext cx="2606675" cy="280352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</a:gradFill>
          <a:ln w="9360">
            <a:solidFill>
              <a:srgbClr val="3366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68263" indent="-68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2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Presentazione </a:t>
            </a:r>
            <a:r>
              <a:rPr lang="it-IT" altLang="it-IT" sz="1600" b="1">
                <a:latin typeface="Tahoma" panose="020B0604030504040204" pitchFamily="34" charset="0"/>
                <a:ea typeface="MS PGothic" panose="020B0600070205080204" pitchFamily="34" charset="-128"/>
              </a:rPr>
              <a:t>short list </a:t>
            </a: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candidati idonei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Consulenza su </a:t>
            </a:r>
            <a:r>
              <a:rPr lang="it-IT" altLang="it-IT" sz="1600" b="1">
                <a:latin typeface="Tahoma" panose="020B0604030504040204" pitchFamily="34" charset="0"/>
                <a:ea typeface="MS PGothic" panose="020B0600070205080204" pitchFamily="34" charset="-128"/>
              </a:rPr>
              <a:t>incentivi</a:t>
            </a: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 all’assunzione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Eventuale attivazione di </a:t>
            </a:r>
            <a:r>
              <a:rPr lang="it-IT" altLang="it-IT" sz="1600" b="1">
                <a:latin typeface="Tahoma" panose="020B0604030504040204" pitchFamily="34" charset="0"/>
                <a:ea typeface="MS PGothic" panose="020B0600070205080204" pitchFamily="34" charset="-128"/>
              </a:rPr>
              <a:t>azione formativa</a:t>
            </a:r>
            <a:endParaRPr lang="it-IT" altLang="it-IT" sz="160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Raccolta </a:t>
            </a:r>
            <a:r>
              <a:rPr lang="it-IT" altLang="it-IT" sz="1600" b="1">
                <a:latin typeface="Tahoma" panose="020B0604030504040204" pitchFamily="34" charset="0"/>
                <a:ea typeface="MS PGothic" panose="020B0600070205080204" pitchFamily="34" charset="-128"/>
              </a:rPr>
              <a:t>esiti</a:t>
            </a: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 del processo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600" b="1">
                <a:latin typeface="Tahoma" panose="020B0604030504040204" pitchFamily="34" charset="0"/>
                <a:ea typeface="MS PGothic" panose="020B0600070205080204" pitchFamily="34" charset="-128"/>
              </a:rPr>
              <a:t>Questionario</a:t>
            </a: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 mensile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it-IT" altLang="it-IT" sz="1600"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it-IT" altLang="it-IT" sz="1600" b="1">
                <a:latin typeface="Tahoma" panose="020B0604030504040204" pitchFamily="34" charset="0"/>
                <a:ea typeface="MS PGothic" panose="020B0600070205080204" pitchFamily="34" charset="-128"/>
              </a:rPr>
              <a:t>Video</a:t>
            </a:r>
            <a:r>
              <a:rPr lang="it-IT" altLang="it-IT" sz="1600">
                <a:latin typeface="Tahoma" panose="020B0604030504040204" pitchFamily="34" charset="0"/>
                <a:ea typeface="MS PGothic" panose="020B0600070205080204" pitchFamily="34" charset="-128"/>
              </a:rPr>
              <a:t> «con successi»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D602B3C0-B082-4649-9F2F-D1AAC36A9F86}"/>
              </a:ext>
            </a:extLst>
          </p:cNvPr>
          <p:cNvSpPr txBox="1">
            <a:spLocks/>
          </p:cNvSpPr>
          <p:nvPr/>
        </p:nvSpPr>
        <p:spPr bwMode="gray">
          <a:xfrm>
            <a:off x="615950" y="838200"/>
            <a:ext cx="8070850" cy="53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it-IT" sz="3200" kern="0" dirty="0">
                <a:solidFill>
                  <a:srgbClr val="92A339"/>
                </a:solidFill>
                <a:ea typeface="+mn-ea"/>
              </a:rPr>
              <a:t>La </a:t>
            </a:r>
            <a:r>
              <a:rPr lang="fr-BE" altLang="it-IT" sz="3200" kern="0" dirty="0" err="1">
                <a:solidFill>
                  <a:srgbClr val="92A339"/>
                </a:solidFill>
                <a:ea typeface="+mn-ea"/>
              </a:rPr>
              <a:t>preselezione</a:t>
            </a:r>
            <a:r>
              <a:rPr lang="fr-BE" altLang="it-IT" sz="3200" kern="0" dirty="0">
                <a:solidFill>
                  <a:srgbClr val="92A339"/>
                </a:solidFill>
                <a:ea typeface="+mn-ea"/>
              </a:rPr>
              <a:t> per le </a:t>
            </a:r>
            <a:r>
              <a:rPr lang="fr-BE" altLang="it-IT" sz="3200" kern="0" dirty="0" err="1">
                <a:solidFill>
                  <a:srgbClr val="92A339"/>
                </a:solidFill>
                <a:ea typeface="+mn-ea"/>
              </a:rPr>
              <a:t>aziende</a:t>
            </a:r>
            <a:endParaRPr lang="fr-FR" altLang="it-IT" sz="3200" kern="0" dirty="0">
              <a:solidFill>
                <a:srgbClr val="92A339"/>
              </a:solidFill>
              <a:ea typeface="+mn-ea"/>
            </a:endParaRPr>
          </a:p>
        </p:txBody>
      </p:sp>
      <p:pic>
        <p:nvPicPr>
          <p:cNvPr id="34831" name="Immagine 3">
            <a:extLst>
              <a:ext uri="{FF2B5EF4-FFF2-40B4-BE49-F238E27FC236}">
                <a16:creationId xmlns:a16="http://schemas.microsoft.com/office/drawing/2014/main" id="{86F4CE10-8959-409D-9287-B02CB6F4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58" y="6143625"/>
            <a:ext cx="620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Immagine 5">
            <a:extLst>
              <a:ext uri="{FF2B5EF4-FFF2-40B4-BE49-F238E27FC236}">
                <a16:creationId xmlns:a16="http://schemas.microsoft.com/office/drawing/2014/main" id="{24A1F519-8747-4C6B-9EA9-E305D45D7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5910263"/>
            <a:ext cx="1331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240;p60" descr="Leaderboard-728x90.jpg">
            <a:extLst>
              <a:ext uri="{FF2B5EF4-FFF2-40B4-BE49-F238E27FC236}">
                <a16:creationId xmlns:a16="http://schemas.microsoft.com/office/drawing/2014/main" id="{3DC1D06A-FB70-4666-B8A1-F90BC19AF6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729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0"/>
          <p:cNvSpPr txBox="1">
            <a:spLocks noGrp="1"/>
          </p:cNvSpPr>
          <p:nvPr>
            <p:ph type="body" idx="4294967295"/>
          </p:nvPr>
        </p:nvSpPr>
        <p:spPr>
          <a:xfrm>
            <a:off x="904126" y="1263721"/>
            <a:ext cx="7800136" cy="557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EURES PER LE AZIENDE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it-IT" sz="2800" b="1" dirty="0">
                <a:solidFill>
                  <a:srgbClr val="00B0F0"/>
                </a:solidFill>
              </a:rPr>
              <a:t>EURES</a:t>
            </a:r>
            <a:r>
              <a:rPr lang="it-IT" sz="2800" dirty="0">
                <a:solidFill>
                  <a:srgbClr val="00B0F0"/>
                </a:solidFill>
              </a:rPr>
              <a:t> è in grado </a:t>
            </a:r>
            <a:r>
              <a:rPr lang="it-IT" sz="2800" b="1" dirty="0">
                <a:solidFill>
                  <a:srgbClr val="00B0F0"/>
                </a:solidFill>
              </a:rPr>
              <a:t>di</a:t>
            </a:r>
            <a:r>
              <a:rPr lang="it-IT" sz="2800" dirty="0">
                <a:solidFill>
                  <a:srgbClr val="00B0F0"/>
                </a:solidFill>
              </a:rPr>
              <a:t> fornire ai </a:t>
            </a:r>
            <a:r>
              <a:rPr lang="it-IT" sz="2800" b="1" dirty="0">
                <a:solidFill>
                  <a:srgbClr val="00B0F0"/>
                </a:solidFill>
              </a:rPr>
              <a:t>datori di lavoro</a:t>
            </a:r>
            <a:r>
              <a:rPr lang="it-IT" sz="2800" dirty="0">
                <a:solidFill>
                  <a:srgbClr val="00B0F0"/>
                </a:solidFill>
              </a:rPr>
              <a:t>, in particolare alle piccole e medie imprese, un servizio personalizzato </a:t>
            </a:r>
            <a:r>
              <a:rPr lang="it-IT" sz="2800" b="1" dirty="0">
                <a:solidFill>
                  <a:srgbClr val="00B0F0"/>
                </a:solidFill>
              </a:rPr>
              <a:t>per</a:t>
            </a:r>
            <a:r>
              <a:rPr lang="it-IT" sz="2800" dirty="0">
                <a:solidFill>
                  <a:srgbClr val="00B0F0"/>
                </a:solidFill>
              </a:rPr>
              <a:t> accedere ai potenziali lavoratori disponibili nell'ambito dello Spazio economico europeo (SEE).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39" name="Google Shape;23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525" y="5867400"/>
            <a:ext cx="1547812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0" descr="Leaderboard-728x9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iuti per trovare lavoro all'estero nell'UE con Eures">
            <a:extLst>
              <a:ext uri="{FF2B5EF4-FFF2-40B4-BE49-F238E27FC236}">
                <a16:creationId xmlns:a16="http://schemas.microsoft.com/office/drawing/2014/main" id="{FA100BAD-2FB2-4E2C-9EB9-DCAC02F8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90" y="4522787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240;p60" descr="Leaderboard-728x90.jpg">
            <a:extLst>
              <a:ext uri="{FF2B5EF4-FFF2-40B4-BE49-F238E27FC236}">
                <a16:creationId xmlns:a16="http://schemas.microsoft.com/office/drawing/2014/main" id="{0A66BC61-40C0-42FC-B691-7595F52C99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17463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0;p60" descr="Leaderboard-728x90.jpg">
            <a:extLst>
              <a:ext uri="{FF2B5EF4-FFF2-40B4-BE49-F238E27FC236}">
                <a16:creationId xmlns:a16="http://schemas.microsoft.com/office/drawing/2014/main" id="{3622220C-2F70-429B-AF68-79D604839F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639" y="34997"/>
            <a:ext cx="69342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3">
            <a:extLst>
              <a:ext uri="{FF2B5EF4-FFF2-40B4-BE49-F238E27FC236}">
                <a16:creationId xmlns:a16="http://schemas.microsoft.com/office/drawing/2014/main" id="{C2F686B5-2574-4594-A0F1-8A524317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39" y="5935038"/>
            <a:ext cx="620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magine 5">
            <a:extLst>
              <a:ext uri="{FF2B5EF4-FFF2-40B4-BE49-F238E27FC236}">
                <a16:creationId xmlns:a16="http://schemas.microsoft.com/office/drawing/2014/main" id="{FE594C00-871C-4DFB-AB52-D8090EBC4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1331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911F40-9A58-4738-85D1-FEC01AD98722}"/>
              </a:ext>
            </a:extLst>
          </p:cNvPr>
          <p:cNvSpPr txBox="1">
            <a:spLocks/>
          </p:cNvSpPr>
          <p:nvPr/>
        </p:nvSpPr>
        <p:spPr bwMode="gray">
          <a:xfrm>
            <a:off x="536575" y="1638300"/>
            <a:ext cx="8070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it-IT" kern="0" dirty="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7506EFB8-20A0-412E-AC9C-294C739F3CF1}"/>
              </a:ext>
            </a:extLst>
          </p:cNvPr>
          <p:cNvSpPr txBox="1">
            <a:spLocks/>
          </p:cNvSpPr>
          <p:nvPr/>
        </p:nvSpPr>
        <p:spPr bwMode="gray">
          <a:xfrm>
            <a:off x="620713" y="1409700"/>
            <a:ext cx="8070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r>
              <a:rPr lang="it-IT" altLang="it-IT" kern="0" dirty="0">
                <a:solidFill>
                  <a:srgbClr val="6D838E"/>
                </a:solidFill>
              </a:rPr>
              <a:t>Sono fedelissime di EURES</a:t>
            </a: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r>
              <a:rPr lang="it-IT" altLang="it-IT" kern="0" dirty="0">
                <a:solidFill>
                  <a:srgbClr val="6D838E"/>
                </a:solidFill>
              </a:rPr>
              <a:t>Non hanno mai pensato di rivolgersi ad EURES</a:t>
            </a: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endParaRPr lang="it-IT" altLang="it-IT" kern="0" dirty="0">
              <a:solidFill>
                <a:srgbClr val="6D838E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r>
              <a:rPr lang="it-IT" altLang="it-IT" kern="0" dirty="0">
                <a:solidFill>
                  <a:srgbClr val="6D838E"/>
                </a:solidFill>
              </a:rPr>
              <a:t>Sono aziende strutturate</a:t>
            </a: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r>
              <a:rPr lang="it-IT" altLang="it-IT" kern="0" dirty="0">
                <a:solidFill>
                  <a:srgbClr val="6D838E"/>
                </a:solidFill>
              </a:rPr>
              <a:t>Sono aziende medio/micro/piccole</a:t>
            </a: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endParaRPr lang="it-IT" altLang="it-IT" kern="0" dirty="0">
              <a:solidFill>
                <a:srgbClr val="6D838E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endParaRPr lang="it-IT" altLang="it-IT" kern="0" dirty="0">
              <a:solidFill>
                <a:srgbClr val="6D838E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endParaRPr lang="it-IT" altLang="it-IT" kern="0" dirty="0">
              <a:solidFill>
                <a:srgbClr val="6D838E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endParaRPr lang="it-IT" altLang="it-IT" kern="0" dirty="0">
              <a:solidFill>
                <a:srgbClr val="6D838E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r>
              <a:rPr lang="it-IT" altLang="it-IT" kern="0" dirty="0">
                <a:solidFill>
                  <a:srgbClr val="6D838E"/>
                </a:solidFill>
              </a:rPr>
              <a:t>Non trovano il candidato nel loro territorio</a:t>
            </a:r>
          </a:p>
          <a:p>
            <a:pPr algn="ctr" eaLnBrk="1" hangingPunct="1">
              <a:buFont typeface="Wingdings" panose="05000000000000000000" pitchFamily="2" charset="2"/>
              <a:buChar char="q"/>
              <a:defRPr/>
            </a:pPr>
            <a:r>
              <a:rPr lang="it-IT" altLang="it-IT" kern="0" dirty="0">
                <a:solidFill>
                  <a:srgbClr val="6D838E"/>
                </a:solidFill>
              </a:rPr>
              <a:t>Vogliono uno staff multiculturale/multilingue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AF82D-E99E-4603-B2C7-62DC3A28DC54}"/>
              </a:ext>
            </a:extLst>
          </p:cNvPr>
          <p:cNvSpPr txBox="1">
            <a:spLocks/>
          </p:cNvSpPr>
          <p:nvPr/>
        </p:nvSpPr>
        <p:spPr bwMode="gray">
          <a:xfrm>
            <a:off x="620712" y="267556"/>
            <a:ext cx="807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kern="0" dirty="0">
                <a:solidFill>
                  <a:srgbClr val="92A339"/>
                </a:solidFill>
                <a:ea typeface="+mn-ea"/>
              </a:rPr>
              <a:t>L’</a:t>
            </a:r>
            <a:r>
              <a:rPr lang="it-IT" altLang="it-IT" sz="3200" i="1" kern="0" dirty="0">
                <a:solidFill>
                  <a:srgbClr val="92A339"/>
                </a:solidFill>
                <a:ea typeface="+mn-ea"/>
              </a:rPr>
              <a:t>identikit</a:t>
            </a:r>
            <a:r>
              <a:rPr lang="it-IT" altLang="it-IT" sz="3200" kern="0" dirty="0">
                <a:solidFill>
                  <a:srgbClr val="92A339"/>
                </a:solidFill>
                <a:ea typeface="+mn-ea"/>
              </a:rPr>
              <a:t> delle aziende EURES</a:t>
            </a:r>
            <a:endParaRPr lang="fr-FR" altLang="it-IT" sz="3200" i="1" kern="0" dirty="0">
              <a:solidFill>
                <a:srgbClr val="92A339"/>
              </a:solidFill>
              <a:ea typeface="+mn-ea"/>
            </a:endParaRPr>
          </a:p>
        </p:txBody>
      </p:sp>
      <p:pic>
        <p:nvPicPr>
          <p:cNvPr id="35847" name="Picture 2">
            <a:extLst>
              <a:ext uri="{FF2B5EF4-FFF2-40B4-BE49-F238E27FC236}">
                <a16:creationId xmlns:a16="http://schemas.microsoft.com/office/drawing/2014/main" id="{06C088B7-551F-4050-B66F-A5E68081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810000"/>
            <a:ext cx="332422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magine 5">
            <a:extLst>
              <a:ext uri="{FF2B5EF4-FFF2-40B4-BE49-F238E27FC236}">
                <a16:creationId xmlns:a16="http://schemas.microsoft.com/office/drawing/2014/main" id="{003B97D6-4EEE-41BB-AC9A-C60A03A83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6214438"/>
            <a:ext cx="1331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240;p60" descr="Leaderboard-728x90.jpg">
            <a:extLst>
              <a:ext uri="{FF2B5EF4-FFF2-40B4-BE49-F238E27FC236}">
                <a16:creationId xmlns:a16="http://schemas.microsoft.com/office/drawing/2014/main" id="{8E2013D7-29B6-4146-A015-A8F361EAA3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39812"/>
            <a:ext cx="78971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1"/>
          <p:cNvSpPr txBox="1">
            <a:spLocks noGrp="1"/>
          </p:cNvSpPr>
          <p:nvPr>
            <p:ph type="body" idx="4294967295"/>
          </p:nvPr>
        </p:nvSpPr>
        <p:spPr>
          <a:xfrm>
            <a:off x="474663" y="859784"/>
            <a:ext cx="8299467" cy="511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90500">
              <a:buNone/>
            </a:pPr>
            <a:r>
              <a:rPr lang="it-IT" alt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COME FORNIRE BUONI CANDIDATI AI DATORI DI LAVORO?</a:t>
            </a:r>
            <a:endParaRPr lang="fr-FR" alt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8625">
              <a:buFont typeface="Wingdings" panose="05000000000000000000" pitchFamily="2" charset="2"/>
              <a:buChar char="v"/>
              <a:defRPr/>
            </a:pPr>
            <a:r>
              <a:rPr lang="it-IT" altLang="it-IT" dirty="0">
                <a:solidFill>
                  <a:srgbClr val="00B0F0"/>
                </a:solidFill>
              </a:rPr>
              <a:t>Come si fa un buon CV </a:t>
            </a:r>
          </a:p>
          <a:p>
            <a:pPr marL="428625">
              <a:buFont typeface="Wingdings" panose="05000000000000000000" pitchFamily="2" charset="2"/>
              <a:buChar char="v"/>
              <a:defRPr/>
            </a:pPr>
            <a:r>
              <a:rPr lang="it-IT" altLang="it-IT" dirty="0">
                <a:solidFill>
                  <a:srgbClr val="00B0F0"/>
                </a:solidFill>
              </a:rPr>
              <a:t>e quanti CV esistono?</a:t>
            </a:r>
          </a:p>
          <a:p>
            <a:pPr marL="428625">
              <a:buFont typeface="Wingdings" panose="05000000000000000000" pitchFamily="2" charset="2"/>
              <a:buChar char="v"/>
              <a:defRPr/>
            </a:pPr>
            <a:r>
              <a:rPr lang="it-IT" altLang="it-IT" dirty="0">
                <a:solidFill>
                  <a:srgbClr val="00B0F0"/>
                </a:solidFill>
              </a:rPr>
              <a:t>Come sostenere un colloquio di lavoro?</a:t>
            </a:r>
          </a:p>
          <a:p>
            <a:pPr marL="428625">
              <a:buFont typeface="Wingdings" panose="05000000000000000000" pitchFamily="2" charset="2"/>
              <a:buChar char="v"/>
              <a:defRPr/>
            </a:pPr>
            <a:r>
              <a:rPr lang="it-IT" altLang="it-IT" dirty="0">
                <a:solidFill>
                  <a:srgbClr val="00B0F0"/>
                </a:solidFill>
              </a:rPr>
              <a:t>Come si cerca lavoro all’estero?</a:t>
            </a:r>
          </a:p>
          <a:p>
            <a:pPr marL="428625">
              <a:buFont typeface="Wingdings" panose="05000000000000000000" pitchFamily="2" charset="2"/>
              <a:buChar char="v"/>
              <a:defRPr/>
            </a:pPr>
            <a:r>
              <a:rPr lang="it-IT" altLang="it-IT" dirty="0">
                <a:solidFill>
                  <a:srgbClr val="00B0F0"/>
                </a:solidFill>
              </a:rPr>
              <a:t>Che contratto mi possono offrire?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525" y="5867400"/>
            <a:ext cx="1547812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1" descr="Leaderboard-728x9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3EF5D8E-4130-405C-A44D-BF0CCF6DF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52" y="5001944"/>
            <a:ext cx="3028950" cy="151447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44FAF55-FC5B-490B-864F-211ADBDD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7" y="2633519"/>
            <a:ext cx="228600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73975F8-15E6-4BC5-BC65-659BF045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20" y="1676280"/>
            <a:ext cx="2493962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F254C9DD-40ED-4B88-890F-40D7CDB3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55" y="4069602"/>
            <a:ext cx="1731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3">
            <a:extLst>
              <a:ext uri="{FF2B5EF4-FFF2-40B4-BE49-F238E27FC236}">
                <a16:creationId xmlns:a16="http://schemas.microsoft.com/office/drawing/2014/main" id="{854805FC-9AFC-4AAD-8C56-C4A9B9DD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31" y="5690987"/>
            <a:ext cx="620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magine 5">
            <a:extLst>
              <a:ext uri="{FF2B5EF4-FFF2-40B4-BE49-F238E27FC236}">
                <a16:creationId xmlns:a16="http://schemas.microsoft.com/office/drawing/2014/main" id="{471C6979-FBE3-4683-86A3-7F59F0ABB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03" y="5853813"/>
            <a:ext cx="1331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58AEC3-F50A-4A80-B666-E94A78FD4CFF}"/>
              </a:ext>
            </a:extLst>
          </p:cNvPr>
          <p:cNvSpPr txBox="1">
            <a:spLocks/>
          </p:cNvSpPr>
          <p:nvPr/>
        </p:nvSpPr>
        <p:spPr bwMode="gray">
          <a:xfrm>
            <a:off x="536575" y="1638300"/>
            <a:ext cx="8070850" cy="53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it-IT" kern="0" dirty="0"/>
          </a:p>
        </p:txBody>
      </p:sp>
      <p:pic>
        <p:nvPicPr>
          <p:cNvPr id="36869" name="Picture 3">
            <a:extLst>
              <a:ext uri="{FF2B5EF4-FFF2-40B4-BE49-F238E27FC236}">
                <a16:creationId xmlns:a16="http://schemas.microsoft.com/office/drawing/2014/main" id="{C486C04D-68C5-4CCF-9666-DFF3AC85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987349"/>
            <a:ext cx="535305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5A818E11-AA27-4196-8522-98175D0D02D0}"/>
              </a:ext>
            </a:extLst>
          </p:cNvPr>
          <p:cNvSpPr txBox="1">
            <a:spLocks/>
          </p:cNvSpPr>
          <p:nvPr/>
        </p:nvSpPr>
        <p:spPr bwMode="gray">
          <a:xfrm>
            <a:off x="685800" y="844349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 kern="0" dirty="0">
                <a:solidFill>
                  <a:srgbClr val="92A339"/>
                </a:solidFill>
                <a:ea typeface="+mn-ea"/>
              </a:rPr>
              <a:t>La fidelizzazione </a:t>
            </a:r>
            <a:br>
              <a:rPr lang="it-IT" altLang="it-IT" sz="3200" b="1" kern="0" dirty="0">
                <a:solidFill>
                  <a:srgbClr val="92A339"/>
                </a:solidFill>
                <a:ea typeface="+mn-ea"/>
              </a:rPr>
            </a:br>
            <a:r>
              <a:rPr lang="it-IT" altLang="it-IT" sz="3200" b="1" kern="0" dirty="0">
                <a:solidFill>
                  <a:srgbClr val="92A339"/>
                </a:solidFill>
                <a:ea typeface="+mn-ea"/>
              </a:rPr>
              <a:t>(</a:t>
            </a:r>
            <a:r>
              <a:rPr lang="it-IT" altLang="it-IT" sz="3200" b="1" kern="0" dirty="0" err="1">
                <a:solidFill>
                  <a:srgbClr val="92A339"/>
                </a:solidFill>
                <a:ea typeface="+mn-ea"/>
              </a:rPr>
              <a:t>Member</a:t>
            </a:r>
            <a:r>
              <a:rPr lang="it-IT" altLang="it-IT" sz="3200" b="1" kern="0" dirty="0">
                <a:solidFill>
                  <a:srgbClr val="92A339"/>
                </a:solidFill>
                <a:ea typeface="+mn-ea"/>
              </a:rPr>
              <a:t> </a:t>
            </a:r>
            <a:r>
              <a:rPr lang="it-IT" altLang="it-IT" sz="3200" b="1" kern="0" dirty="0" err="1">
                <a:solidFill>
                  <a:srgbClr val="92A339"/>
                </a:solidFill>
                <a:ea typeface="+mn-ea"/>
              </a:rPr>
              <a:t>Get</a:t>
            </a:r>
            <a:r>
              <a:rPr lang="it-IT" altLang="it-IT" sz="3200" b="1" kern="0" dirty="0">
                <a:solidFill>
                  <a:srgbClr val="92A339"/>
                </a:solidFill>
                <a:ea typeface="+mn-ea"/>
              </a:rPr>
              <a:t> </a:t>
            </a:r>
            <a:r>
              <a:rPr lang="it-IT" altLang="it-IT" sz="3200" b="1" kern="0" dirty="0" err="1">
                <a:solidFill>
                  <a:srgbClr val="92A339"/>
                </a:solidFill>
                <a:ea typeface="+mn-ea"/>
              </a:rPr>
              <a:t>Member</a:t>
            </a:r>
            <a:r>
              <a:rPr lang="it-IT" altLang="it-IT" sz="3200" b="1" kern="0" dirty="0">
                <a:solidFill>
                  <a:srgbClr val="92A339"/>
                </a:solidFill>
                <a:ea typeface="+mn-ea"/>
              </a:rPr>
              <a:t>)</a:t>
            </a:r>
            <a:endParaRPr lang="fr-FR" altLang="it-IT" sz="3200" b="1" kern="0" dirty="0">
              <a:solidFill>
                <a:srgbClr val="92A339"/>
              </a:solidFill>
              <a:ea typeface="+mn-ea"/>
            </a:endParaRPr>
          </a:p>
        </p:txBody>
      </p:sp>
      <p:pic>
        <p:nvPicPr>
          <p:cNvPr id="7" name="Google Shape;240;p60" descr="Leaderboard-728x90.jpg">
            <a:extLst>
              <a:ext uri="{FF2B5EF4-FFF2-40B4-BE49-F238E27FC236}">
                <a16:creationId xmlns:a16="http://schemas.microsoft.com/office/drawing/2014/main" id="{D3A69045-1301-4971-B2A5-2B17A5F8DC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639" y="34997"/>
            <a:ext cx="69342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373812"/>
            <a:ext cx="1547812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2" descr="Skyscraper-120x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990600"/>
            <a:ext cx="1143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2"/>
          <p:cNvSpPr txBox="1"/>
          <p:nvPr/>
        </p:nvSpPr>
        <p:spPr>
          <a:xfrm>
            <a:off x="2434976" y="3744912"/>
            <a:ext cx="6339154" cy="449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62" descr="Leaderboard-728x9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segnale, disegnando, blu, parcheggiato&#10;&#10;Descrizione generata automaticamente">
            <a:extLst>
              <a:ext uri="{FF2B5EF4-FFF2-40B4-BE49-F238E27FC236}">
                <a16:creationId xmlns:a16="http://schemas.microsoft.com/office/drawing/2014/main" id="{F3AE49E3-C279-4E8D-B1BB-4E9DB90C1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353" y="4912545"/>
            <a:ext cx="1071562" cy="1071562"/>
          </a:xfrm>
          <a:prstGeom prst="rect">
            <a:avLst/>
          </a:prstGeom>
        </p:spPr>
      </p:pic>
      <p:pic>
        <p:nvPicPr>
          <p:cNvPr id="3074" name="Picture 2" descr="EURES - Datori di lavoro - Commissione europea">
            <a:extLst>
              <a:ext uri="{FF2B5EF4-FFF2-40B4-BE49-F238E27FC236}">
                <a16:creationId xmlns:a16="http://schemas.microsoft.com/office/drawing/2014/main" id="{A64103D8-CC17-420B-A9BB-B9A2BEA8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0" y="1254169"/>
            <a:ext cx="4611840" cy="30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3"/>
          <p:cNvSpPr txBox="1"/>
          <p:nvPr/>
        </p:nvSpPr>
        <p:spPr>
          <a:xfrm>
            <a:off x="2590800" y="1143000"/>
            <a:ext cx="5791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B8C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262" name="Google Shape;26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373812"/>
            <a:ext cx="1547812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3" descr="Wide-Skyscraper-160x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1066800"/>
            <a:ext cx="152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3"/>
          <p:cNvSpPr txBox="1"/>
          <p:nvPr/>
        </p:nvSpPr>
        <p:spPr>
          <a:xfrm>
            <a:off x="2819399" y="1143000"/>
            <a:ext cx="5791199" cy="5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63" descr="Leaderboard-728x9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9800" y="0"/>
            <a:ext cx="69342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A78668B-AB4C-4145-AD25-9B011FD4F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850" y="1850863"/>
            <a:ext cx="4413099" cy="2107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4_EURES.xml">
  <a:themeElements>
    <a:clrScheme name="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URES.xml">
  <a:themeElements>
    <a:clrScheme name="1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URES.xml">
  <a:themeElements>
    <a:clrScheme name="2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URES.xml">
  <a:themeElements>
    <a:clrScheme name="3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URES.xml">
  <a:themeElements>
    <a:clrScheme name="4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URES.xml">
  <a:themeElements>
    <a:clrScheme name="5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244</Words>
  <Application>Microsoft Office PowerPoint</Application>
  <PresentationFormat>Presentazione su schermo (4:3)</PresentationFormat>
  <Paragraphs>62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14_EURES.xml</vt:lpstr>
      <vt:lpstr>1_EURES.xml</vt:lpstr>
      <vt:lpstr>2_EURES.xml</vt:lpstr>
      <vt:lpstr>3_EURES.xml</vt:lpstr>
      <vt:lpstr>4_EURES.xml</vt:lpstr>
      <vt:lpstr>5_EURES.xml</vt:lpstr>
      <vt:lpstr>CENTRI PER L’IMPIEGO E SERVIZO EURES PER  I DATORI DI LAVORO</vt:lpstr>
      <vt:lpstr>COSA OFFRE UN CENTRO PER L’IMPIEGO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Marsilii Enrica</dc:creator>
  <cp:lastModifiedBy>sicilia ilaria</cp:lastModifiedBy>
  <cp:revision>24</cp:revision>
  <dcterms:modified xsi:type="dcterms:W3CDTF">2020-10-22T17:28:22Z</dcterms:modified>
</cp:coreProperties>
</file>